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60" r:id="rId2"/>
    <p:sldId id="321" r:id="rId3"/>
    <p:sldId id="258" r:id="rId4"/>
    <p:sldId id="271" r:id="rId5"/>
    <p:sldId id="272" r:id="rId6"/>
    <p:sldId id="259" r:id="rId7"/>
    <p:sldId id="267" r:id="rId8"/>
    <p:sldId id="266" r:id="rId9"/>
    <p:sldId id="264" r:id="rId10"/>
    <p:sldId id="263" r:id="rId11"/>
    <p:sldId id="265" r:id="rId12"/>
    <p:sldId id="268" r:id="rId13"/>
    <p:sldId id="273" r:id="rId14"/>
    <p:sldId id="274" r:id="rId15"/>
    <p:sldId id="269" r:id="rId16"/>
    <p:sldId id="270" r:id="rId17"/>
    <p:sldId id="275" r:id="rId18"/>
    <p:sldId id="276" r:id="rId19"/>
    <p:sldId id="277" r:id="rId20"/>
    <p:sldId id="261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35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84C63B-7AE1-46C5-A388-39DB35684C42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BC4321-6DC9-4276-BD0D-5A64A701B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4217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8F50F-CAD6-4465-B1B4-25640A814905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27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5FDF6-C6B9-4CB0-B41D-95DDC3A668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008881-1630-40F0-A4B7-522EC9D733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3995EA-8D13-4541-89F1-585AA0519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CFDC9-E17F-4FEA-A4DF-6D58AAC40CA3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60EDD5-E908-40A5-B71E-D02EA6B5E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00D6C1-F28F-434B-BD31-70E143F87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1C1C9-4117-405D-BA32-7C5B6F5FF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611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8324F-DC8D-4951-950A-A194819C0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7A04FE-76E5-4D83-92C0-9FBC8E7667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D9F190-B999-4C98-BF96-0FF378C7D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CFDC9-E17F-4FEA-A4DF-6D58AAC40CA3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9CEA90-FECE-4535-9461-1E88F8702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86E11D-4EBE-4317-88B1-7959EF329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1C1C9-4117-405D-BA32-7C5B6F5FF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140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6D294B6-96A8-42F0-A682-EE7607ED5E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374FB1-3C9D-467D-A954-D8A1D5A527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0AF9D3-1475-4A51-9459-1BFAAA253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CFDC9-E17F-4FEA-A4DF-6D58AAC40CA3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3EA6C5-1A3C-4F85-A085-EB8ADB718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439FD5-CA2C-49CC-BF02-5E3CD6D53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1C1C9-4117-405D-BA32-7C5B6F5FF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274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DAC37D-DFF7-4211-9181-BBF87455B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4EE2BE-1404-43F9-921D-27744760B3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1DDDC2-B577-430F-A8FD-493490669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CFDC9-E17F-4FEA-A4DF-6D58AAC40CA3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C33346-4163-4F2E-96E5-10F5E074B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63CAAD-1EE0-41E4-951C-CC66A28C7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1C1C9-4117-405D-BA32-7C5B6F5FF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581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0FF26C-B0EA-4A47-A25E-88832DE03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80B1F9-4798-4FB8-87EB-E466FC28E7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382B18-B138-42D6-A917-3E8EAC726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CFDC9-E17F-4FEA-A4DF-6D58AAC40CA3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2AA690-245A-4B18-BEEA-CC85F1DD6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DE823E-E4A2-4187-B36A-A4C4E8F47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1C1C9-4117-405D-BA32-7C5B6F5FF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418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D3189B-5210-4976-849E-37D4A2B14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CC76D5-EC25-4E4D-A573-9E5FCF4DE2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0F5101-D0E3-4A0C-9F7E-B114146E9C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F513FC-4853-412B-9B50-DF61C54213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CFDC9-E17F-4FEA-A4DF-6D58AAC40CA3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48AE4F-F6E2-42E3-9344-ABC6D8C7E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2F5181-AB45-4D97-BF51-4DBC46162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1C1C9-4117-405D-BA32-7C5B6F5FF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02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F105B-62B9-4F42-97BE-216B49CD5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C37206-610F-46A6-A73E-C6C052FDCD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3DCAAE-9EE7-43E4-93B0-7EB49512D9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EC17AC-73CF-4F6F-8C6C-17F9157BF4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9A6191-B03D-48E9-A185-1A40868996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5B18691-E712-483D-B3F3-6AB15C73D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CFDC9-E17F-4FEA-A4DF-6D58AAC40CA3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BA8A59-B8EA-4E4A-8B6C-B0FC401BE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A98A232-3572-44F5-9698-F4225F242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1C1C9-4117-405D-BA32-7C5B6F5FF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116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E72EE-3CE6-4514-A3F0-521796727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0F6144-95B5-4DC1-87E3-F58D2F252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CFDC9-E17F-4FEA-A4DF-6D58AAC40CA3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D218C9-25D1-4BC1-A971-9B372C190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50C292-E86A-4773-9D7D-A9E1F7F3D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1C1C9-4117-405D-BA32-7C5B6F5FF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942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6F51930-7E2F-41E4-AAC8-7AD9A64A16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CFDC9-E17F-4FEA-A4DF-6D58AAC40CA3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75699C-BC24-4600-8460-BC1E445C0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EF4D59-BB83-4664-97E0-4F696B8D0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1C1C9-4117-405D-BA32-7C5B6F5FF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313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E6D3C-1687-4101-AEB4-74A81C851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4AA309-829A-47EB-9C31-B20D71907E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02EB2C-67B5-47FC-9683-D87F0E51DD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0E7137-49BC-454D-A591-7772E6625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CFDC9-E17F-4FEA-A4DF-6D58AAC40CA3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5B7300-79D3-4B76-A3A0-F5941D31A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11BA86-7821-49FB-B4B4-9889BF101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1C1C9-4117-405D-BA32-7C5B6F5FF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355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0E558-451C-441C-A8D7-8E1D23831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C83581-69C8-4B36-BDC3-80244B6406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B5D98F-E1E0-406D-927E-F7C0A0D957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47A603-61F7-42DB-8C19-8883283437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CFDC9-E17F-4FEA-A4DF-6D58AAC40CA3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399194-01E5-4038-9994-C588CF3EB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27A9BA-8ADE-4A87-B570-270099A2E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1C1C9-4117-405D-BA32-7C5B6F5FF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373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45D031C-0702-4B80-AE61-FA45C8C81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4F619E-395B-4DB6-BCB6-965048A183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BE354C-33DF-43B8-BD7B-24670E09A6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FCFDC9-E17F-4FEA-A4DF-6D58AAC40CA3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E44195-701D-46C6-BF2D-1F0B3E07BF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88D51B-5E8B-443E-97B2-0303A4ED96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11C1C9-4117-405D-BA32-7C5B6F5FF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1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64" y="180109"/>
            <a:ext cx="11794101" cy="651163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559774773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55" y="1132545"/>
            <a:ext cx="11804072" cy="56537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051121" y="284018"/>
            <a:ext cx="10280073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অ্যালকোহলের</a:t>
            </a:r>
            <a:r>
              <a:rPr lang="en-US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লুকাস</a:t>
            </a:r>
            <a:r>
              <a:rPr lang="en-US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বিকারক</a:t>
            </a:r>
            <a:r>
              <a:rPr lang="en-US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পরীক্ষা</a:t>
            </a:r>
            <a:endParaRPr lang="en-US" sz="36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5881231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152400" y="1532839"/>
                <a:ext cx="11790218" cy="446276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                                   [o]                       [o]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  <m:t>(</m:t>
                        </m:r>
                        <m: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  <m:t>1</m:t>
                        </m:r>
                        <m: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  <m:t>)  </m:t>
                        </m:r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𝐶𝐻</m:t>
                        </m:r>
                      </m:e>
                      <m:sub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3200" i="1" dirty="0">
                            <a:latin typeface="Cambria Math"/>
                            <a:cs typeface="NikoshBAN" pitchFamily="2" charset="0"/>
                          </a:rPr>
                          <m:t>𝐶𝐻</m:t>
                        </m:r>
                      </m:e>
                      <m:sub>
                        <m:r>
                          <a:rPr lang="en-US" sz="3200" i="1" dirty="0"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-OH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  <m:t>𝐶𝐻</m:t>
                        </m:r>
                      </m:e>
                      <m:sub>
                        <m: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-CHO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  <m:t>𝐶𝐻</m:t>
                        </m:r>
                      </m:e>
                      <m:sub>
                        <m: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-COOH</a:t>
                </a:r>
              </a:p>
              <a:p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           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ইথানল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                          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ইথান্যাল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                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ইথানয়িক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এসিড</a:t>
                </a:r>
                <a:endParaRPr lang="en-US" sz="2800" dirty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                                  [O]                           [O]</a:t>
                </a:r>
              </a:p>
              <a:p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(2)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  <a:cs typeface="NikoshBAN" pitchFamily="2" charset="0"/>
                          </a:rPr>
                          <m:t>𝐶𝐻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cs typeface="NikoshBAN" pitchFamily="2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-CH(OH)-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  <a:cs typeface="NikoshBAN" pitchFamily="2" charset="0"/>
                          </a:rPr>
                          <m:t>𝐶𝐻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cs typeface="NikoshBAN" pitchFamily="2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  <a:cs typeface="NikoshBAN" pitchFamily="2" charset="0"/>
                          </a:rPr>
                          <m:t>𝐶𝐻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cs typeface="NikoshBAN" pitchFamily="2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-CO-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  <a:cs typeface="NikoshBAN" pitchFamily="2" charset="0"/>
                          </a:rPr>
                          <m:t>𝐶𝐻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cs typeface="NikoshBAN" pitchFamily="2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  <a:cs typeface="NikoshBAN" pitchFamily="2" charset="0"/>
                          </a:rPr>
                          <m:t>𝐶𝐻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cs typeface="NikoshBAN" pitchFamily="2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-COOH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/>
                        <a:ea typeface="Cambria Math"/>
                        <a:cs typeface="NikoshBAN" pitchFamily="2" charset="0"/>
                      </a:rPr>
                      <m:t>+</m:t>
                    </m:r>
                    <m:sSub>
                      <m:sSubPr>
                        <m:ctrlPr>
                          <a:rPr lang="en-US" sz="3200" i="1" dirty="0" smtClean="0">
                            <a:latin typeface="Cambria Math" panose="02040503050406030204" pitchFamily="18" charset="0"/>
                            <a:ea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3200" b="0" i="1" dirty="0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𝐶𝑂</m:t>
                        </m:r>
                      </m:e>
                      <m:sub>
                        <m:r>
                          <a:rPr lang="en-US" sz="3200" b="0" i="1" dirty="0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2</m:t>
                        </m:r>
                      </m:sub>
                    </m:sSub>
                    <m:r>
                      <a:rPr lang="en-US" sz="3200" i="1" dirty="0" smtClean="0">
                        <a:latin typeface="Cambria Math"/>
                        <a:ea typeface="Cambria Math"/>
                        <a:cs typeface="NikoshBAN" pitchFamily="2" charset="0"/>
                      </a:rPr>
                      <m:t>+</m:t>
                    </m:r>
                    <m:sSub>
                      <m:sSubPr>
                        <m:ctrlPr>
                          <a:rPr lang="en-US" sz="3200" i="1" dirty="0" smtClean="0">
                            <a:latin typeface="Cambria Math" panose="02040503050406030204" pitchFamily="18" charset="0"/>
                            <a:ea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3200" b="0" i="1" dirty="0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𝐻</m:t>
                        </m:r>
                      </m:e>
                      <m:sub>
                        <m:r>
                          <a:rPr lang="en-US" sz="3200" b="0" i="1" dirty="0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O</a:t>
                </a:r>
              </a:p>
              <a:p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        </a:t>
                </a:r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প্রোপানল-2                               </a:t>
                </a:r>
                <a:r>
                  <a:rPr lang="en-US" sz="2400" dirty="0" err="1">
                    <a:latin typeface="NikoshBAN" pitchFamily="2" charset="0"/>
                    <a:cs typeface="NikoshBAN" pitchFamily="2" charset="0"/>
                  </a:rPr>
                  <a:t>প্রোপানোন</a:t>
                </a:r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               </a:t>
                </a:r>
                <a:r>
                  <a:rPr lang="en-US" sz="2400" dirty="0" err="1">
                    <a:latin typeface="NikoshBAN" pitchFamily="2" charset="0"/>
                    <a:cs typeface="NikoshBAN" pitchFamily="2" charset="0"/>
                  </a:rPr>
                  <a:t>ইথানয়িক</a:t>
                </a:r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>
                    <a:latin typeface="NikoshBAN" pitchFamily="2" charset="0"/>
                    <a:cs typeface="NikoshBAN" pitchFamily="2" charset="0"/>
                  </a:rPr>
                  <a:t>এসিড</a:t>
                </a:r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 </a:t>
                </a:r>
              </a:p>
              <a:p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                               [O]                            [O]</a:t>
                </a:r>
              </a:p>
              <a:p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(3)  C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  <a:cs typeface="NikoshBAN" pitchFamily="2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/>
                                <a:cs typeface="NikoshBAN" pitchFamily="2" charset="0"/>
                              </a:rPr>
                              <m:t>𝐶𝐻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/>
                                <a:cs typeface="NikoshBAN" pitchFamily="2" charset="0"/>
                              </a:rPr>
                              <m:t>3</m:t>
                            </m:r>
                          </m:sub>
                        </m:sSub>
                        <m: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  <m:t>)</m:t>
                        </m:r>
                      </m:e>
                      <m:sub>
                        <m: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-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OH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𝐶𝐻</m:t>
                        </m:r>
                      </m:e>
                      <m:sub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-CO-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𝐶𝐻</m:t>
                        </m:r>
                      </m:e>
                      <m:sub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  <a:cs typeface="NikoshBAN" pitchFamily="2" charset="0"/>
                          </a:rPr>
                          <m:t>𝐶𝐻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cs typeface="NikoshBAN" pitchFamily="2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-COOH</a:t>
                </a:r>
                <a14:m>
                  <m:oMath xmlns:m="http://schemas.openxmlformats.org/officeDocument/2006/math">
                    <m:r>
                      <a:rPr lang="en-US" sz="3200" i="1" dirty="0">
                        <a:latin typeface="Cambria Math"/>
                        <a:ea typeface="Cambria Math"/>
                        <a:cs typeface="NikoshBAN" pitchFamily="2" charset="0"/>
                      </a:rPr>
                      <m:t>+</m:t>
                    </m:r>
                    <m:sSub>
                      <m:sSubPr>
                        <m:ctrlPr>
                          <a:rPr lang="en-US" sz="3200" i="1" dirty="0">
                            <a:latin typeface="Cambria Math" panose="02040503050406030204" pitchFamily="18" charset="0"/>
                            <a:ea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3200" i="1" dirty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𝐶𝑂</m:t>
                        </m:r>
                      </m:e>
                      <m:sub>
                        <m:r>
                          <a:rPr lang="en-US" sz="3200" i="1" dirty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2</m:t>
                        </m:r>
                      </m:sub>
                    </m:sSub>
                    <m:r>
                      <a:rPr lang="en-US" sz="3200" i="1" dirty="0">
                        <a:latin typeface="Cambria Math"/>
                        <a:ea typeface="Cambria Math"/>
                        <a:cs typeface="NikoshBAN" pitchFamily="2" charset="0"/>
                      </a:rPr>
                      <m:t>+</m:t>
                    </m:r>
                    <m:sSub>
                      <m:sSubPr>
                        <m:ctrlPr>
                          <a:rPr lang="en-US" sz="3200" i="1" dirty="0">
                            <a:latin typeface="Cambria Math" panose="02040503050406030204" pitchFamily="18" charset="0"/>
                            <a:ea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3200" i="1" dirty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𝐻</m:t>
                        </m:r>
                      </m:e>
                      <m:sub>
                        <m:r>
                          <a:rPr lang="en-US" sz="3200" i="1" dirty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O</a:t>
                </a:r>
              </a:p>
              <a:p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           2মিথাইল প্রোপানল-2           </a:t>
                </a:r>
                <a:r>
                  <a:rPr lang="en-US" sz="2400" dirty="0" err="1">
                    <a:latin typeface="NikoshBAN" pitchFamily="2" charset="0"/>
                    <a:cs typeface="NikoshBAN" pitchFamily="2" charset="0"/>
                  </a:rPr>
                  <a:t>প্রোপানোন</a:t>
                </a:r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                   </a:t>
                </a:r>
                <a:r>
                  <a:rPr lang="en-US" sz="2400" dirty="0" err="1">
                    <a:latin typeface="NikoshBAN" pitchFamily="2" charset="0"/>
                    <a:cs typeface="NikoshBAN" pitchFamily="2" charset="0"/>
                  </a:rPr>
                  <a:t>ইথানয়িক</a:t>
                </a:r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>
                    <a:latin typeface="NikoshBAN" pitchFamily="2" charset="0"/>
                    <a:cs typeface="NikoshBAN" pitchFamily="2" charset="0"/>
                  </a:rPr>
                  <a:t>এসিড</a:t>
                </a:r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 </a:t>
                </a: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532839"/>
                <a:ext cx="11790218" cy="4462760"/>
              </a:xfrm>
              <a:prstGeom prst="rect">
                <a:avLst/>
              </a:prstGeom>
              <a:blipFill>
                <a:blip r:embed="rId2"/>
                <a:stretch>
                  <a:fillRect l="-1240" t="-1633" b="-19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/>
          <p:cNvCxnSpPr>
            <a:cxnSpLocks/>
          </p:cNvCxnSpPr>
          <p:nvPr/>
        </p:nvCxnSpPr>
        <p:spPr>
          <a:xfrm>
            <a:off x="3345872" y="2209306"/>
            <a:ext cx="921328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cxnSpLocks/>
          </p:cNvCxnSpPr>
          <p:nvPr/>
        </p:nvCxnSpPr>
        <p:spPr>
          <a:xfrm>
            <a:off x="6001932" y="2228864"/>
            <a:ext cx="85606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408218" y="3740724"/>
            <a:ext cx="85898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6393845" y="3760650"/>
            <a:ext cx="706583" cy="138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3081177" y="5278581"/>
            <a:ext cx="921328" cy="2770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6184939" y="5280768"/>
            <a:ext cx="831269" cy="138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386393" y="293316"/>
            <a:ext cx="10808079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অ্যালকোহলের</a:t>
            </a:r>
            <a:r>
              <a:rPr lang="en-US" sz="40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জারণ</a:t>
            </a:r>
            <a:r>
              <a:rPr lang="en-US" sz="40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পরীক্ষা</a:t>
            </a:r>
            <a:endParaRPr lang="en-US" sz="4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243675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73318" y="4458993"/>
            <a:ext cx="6996182" cy="20504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73318" y="1565842"/>
            <a:ext cx="11561271" cy="228572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180" y="1565842"/>
            <a:ext cx="1860410" cy="22857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02" y="1616843"/>
            <a:ext cx="9402895" cy="22857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9815" y="4485578"/>
            <a:ext cx="2303627" cy="19973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39077" y="1032016"/>
            <a:ext cx="38138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(1)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ধাতব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Na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সহ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পরীক্ষাঃ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138544" y="3927389"/>
                <a:ext cx="333181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(2)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𝑃𝐶𝑙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সহ</a:t>
                </a:r>
                <a:r>
                  <a:rPr lang="en-US" sz="28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পরীক্ষাঃ</a:t>
                </a:r>
                <a:endParaRPr lang="en-US" sz="28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544" y="3927389"/>
                <a:ext cx="3331810" cy="523220"/>
              </a:xfrm>
              <a:prstGeom prst="rect">
                <a:avLst/>
              </a:prstGeom>
              <a:blipFill>
                <a:blip r:embed="rId5"/>
                <a:stretch>
                  <a:fillRect l="-3846" t="-13953" r="-2747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818433" y="5015574"/>
                <a:ext cx="5182188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R-OH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/>
                        <a:ea typeface="Cambria Math"/>
                        <a:cs typeface="NikoshBAN" pitchFamily="2" charset="0"/>
                      </a:rPr>
                      <m:t>+</m:t>
                    </m:r>
                    <m:r>
                      <a:rPr lang="en-US" sz="28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 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𝑃𝐶𝑙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  <a:ea typeface="Cambria Math"/>
                        <a:cs typeface="NikoshBAN" pitchFamily="2" charset="0"/>
                      </a:rPr>
                      <m:t>→</m:t>
                    </m:r>
                  </m:oMath>
                </a14:m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RCl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  <a:ea typeface="Cambria Math"/>
                        <a:cs typeface="NikoshBAN" pitchFamily="2" charset="0"/>
                      </a:rPr>
                      <m:t>+</m:t>
                    </m:r>
                    <m:r>
                      <a:rPr lang="en-US" sz="2800" b="0" i="1" dirty="0" smtClean="0">
                        <a:latin typeface="Cambria Math"/>
                        <a:ea typeface="Cambria Math"/>
                        <a:cs typeface="NikoshBAN" pitchFamily="2" charset="0"/>
                      </a:rPr>
                      <m:t> </m:t>
                    </m:r>
                    <m:sSub>
                      <m:sSubPr>
                        <m:ctrlPr>
                          <a:rPr lang="en-US" sz="2800" b="0" i="1" dirty="0" smtClean="0">
                            <a:latin typeface="Cambria Math" panose="02040503050406030204" pitchFamily="18" charset="0"/>
                            <a:ea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𝑃𝑂𝐶𝑙</m:t>
                        </m:r>
                      </m:e>
                      <m:sub>
                        <m:r>
                          <a:rPr lang="en-US" sz="2800" b="0" i="1" dirty="0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800" dirty="0">
                    <a:ea typeface="Cambria Math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  <a:ea typeface="Cambria Math"/>
                        <a:cs typeface="NikoshBAN" pitchFamily="2" charset="0"/>
                      </a:rPr>
                      <m:t>+</m:t>
                    </m:r>
                  </m:oMath>
                </a14:m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HCl</a:t>
                </a:r>
              </a:p>
              <a:p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HCl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  <a:ea typeface="Cambria Math"/>
                        <a:cs typeface="NikoshBAN" pitchFamily="2" charset="0"/>
                      </a:rPr>
                      <m:t>+</m:t>
                    </m:r>
                  </m:oMath>
                </a14:m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latin typeface="Cambria Math"/>
                            <a:cs typeface="NikoshBAN" pitchFamily="2" charset="0"/>
                          </a:rPr>
                          <m:t>𝑁𝐻</m:t>
                        </m:r>
                      </m:e>
                      <m:sub>
                        <m:r>
                          <a:rPr lang="en-US" sz="2800" b="0" i="1" dirty="0" smtClean="0">
                            <a:latin typeface="Cambria Math"/>
                            <a:cs typeface="NikoshBAN" pitchFamily="2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  <a:ea typeface="Cambria Math"/>
                        <a:cs typeface="NikoshBAN" pitchFamily="2" charset="0"/>
                      </a:rPr>
                      <m:t>→</m:t>
                    </m:r>
                  </m:oMath>
                </a14:m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latin typeface="Cambria Math"/>
                            <a:cs typeface="NikoshBAN" pitchFamily="2" charset="0"/>
                          </a:rPr>
                          <m:t>𝑁𝐻</m:t>
                        </m:r>
                      </m:e>
                      <m:sub>
                        <m:r>
                          <a:rPr lang="en-US" sz="2800" b="0" i="1" dirty="0" smtClean="0">
                            <a:latin typeface="Cambria Math"/>
                            <a:cs typeface="NikoshBAN" pitchFamily="2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Cl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( 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সাদা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ধোঁয়া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)</a:t>
                </a: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433" y="5015574"/>
                <a:ext cx="5182188" cy="954107"/>
              </a:xfrm>
              <a:prstGeom prst="rect">
                <a:avLst/>
              </a:prstGeom>
              <a:blipFill>
                <a:blip r:embed="rId6"/>
                <a:stretch>
                  <a:fillRect l="-2353" t="-6410" r="-1412" b="-17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1773381" y="207818"/>
            <a:ext cx="8553809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অ্যালকোহলের</a:t>
            </a:r>
            <a:r>
              <a:rPr lang="en-US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সনাক্তকরণ</a:t>
            </a:r>
            <a:endParaRPr lang="en-US" sz="36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7207694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01291" y="1129541"/>
            <a:ext cx="5389418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কাজ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34026" y="2928049"/>
            <a:ext cx="7552186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742950" indent="-742950">
              <a:buAutoNum type="arabicParenBoth"/>
            </a:pP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পরম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অ্যালকোহলের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সংজ্ঞা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742950" indent="-742950">
              <a:buFontTx/>
              <a:buAutoNum type="arabicParenBoth"/>
            </a:pPr>
            <a:r>
              <a:rPr lang="en-US" sz="3600" dirty="0" err="1">
                <a:latin typeface="NikoshBAN" pitchFamily="2" charset="0"/>
                <a:cs typeface="NikoshBAN" pitchFamily="2" charset="0"/>
              </a:rPr>
              <a:t>লুকাস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বিকারকের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সংজ্ঞা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69526745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05200" y="1146805"/>
            <a:ext cx="5181600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4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44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4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1342615" y="2798810"/>
                <a:ext cx="9506770" cy="83099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marL="742950" indent="-742950">
                  <a:buAutoNum type="arabicParenBoth"/>
                </a:pPr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ইথানল </a:t>
                </a:r>
                <a:r>
                  <a:rPr lang="en-US" sz="2400" dirty="0" err="1">
                    <a:latin typeface="NikoshBAN" pitchFamily="2" charset="0"/>
                    <a:cs typeface="NikoshBAN" pitchFamily="2" charset="0"/>
                  </a:rPr>
                  <a:t>পানিতে</a:t>
                </a:r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>
                    <a:latin typeface="NikoshBAN" pitchFamily="2" charset="0"/>
                    <a:cs typeface="NikoshBAN" pitchFamily="2" charset="0"/>
                  </a:rPr>
                  <a:t>দ্রবনীয়</a:t>
                </a:r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>
                    <a:latin typeface="NikoshBAN" pitchFamily="2" charset="0"/>
                    <a:cs typeface="NikoshBAN" pitchFamily="2" charset="0"/>
                  </a:rPr>
                  <a:t>কেন</a:t>
                </a:r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?</a:t>
                </a:r>
              </a:p>
              <a:p>
                <a:pPr marL="742950" indent="-742950">
                  <a:buAutoNum type="arabicParenBoth"/>
                </a:pPr>
                <a:r>
                  <a:rPr lang="en-US" sz="2400" dirty="0" err="1">
                    <a:latin typeface="NikoshBAN" pitchFamily="2" charset="0"/>
                    <a:cs typeface="NikoshBAN" pitchFamily="2" charset="0"/>
                  </a:rPr>
                  <a:t>অ্যালকোহল</a:t>
                </a:r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>
                    <a:latin typeface="NikoshBAN" pitchFamily="2" charset="0"/>
                    <a:cs typeface="NikoshBAN" pitchFamily="2" charset="0"/>
                  </a:rPr>
                  <a:t>জারনে</a:t>
                </a:r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 (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  <a:cs typeface="NikoshBAN" pitchFamily="2" charset="0"/>
                          </a:rPr>
                          <m:t>𝑁𝑎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  <a:cs typeface="NikoshBAN" pitchFamily="2" charset="0"/>
                          </a:rPr>
                          <m:t>𝐶𝑟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  <a:cs typeface="NikoshBAN" pitchFamily="2" charset="0"/>
                          </a:rPr>
                          <m:t>𝑂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  <a:cs typeface="NikoshBAN" pitchFamily="2" charset="0"/>
                          </a:rPr>
                          <m:t>7</m:t>
                        </m:r>
                      </m:sub>
                    </m:sSub>
                  </m:oMath>
                </a14:m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/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/>
                            <a:cs typeface="NikoshBAN" pitchFamily="2" charset="0"/>
                          </a:rPr>
                          <m:t>𝐻</m:t>
                        </m:r>
                      </m:e>
                      <m:sub>
                        <m:r>
                          <a:rPr lang="en-US" sz="2400" b="0" i="1" dirty="0" smtClean="0"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2400" i="1" dirty="0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/>
                            <a:cs typeface="NikoshBAN" pitchFamily="2" charset="0"/>
                          </a:rPr>
                          <m:t>𝑆𝑂</m:t>
                        </m:r>
                      </m:e>
                      <m:sub>
                        <m:r>
                          <a:rPr lang="en-US" sz="2400" b="0" i="1" dirty="0" smtClean="0">
                            <a:latin typeface="Cambria Math"/>
                            <a:cs typeface="NikoshBAN" pitchFamily="2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) </a:t>
                </a:r>
                <a:r>
                  <a:rPr lang="en-US" sz="2400" dirty="0" err="1">
                    <a:latin typeface="NikoshBAN" pitchFamily="2" charset="0"/>
                    <a:cs typeface="NikoshBAN" pitchFamily="2" charset="0"/>
                  </a:rPr>
                  <a:t>ব্যবহার</a:t>
                </a:r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>
                    <a:latin typeface="NikoshBAN" pitchFamily="2" charset="0"/>
                    <a:cs typeface="NikoshBAN" pitchFamily="2" charset="0"/>
                  </a:rPr>
                  <a:t>সুবিধাজনক</a:t>
                </a:r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>
                    <a:latin typeface="NikoshBAN" pitchFamily="2" charset="0"/>
                    <a:cs typeface="NikoshBAN" pitchFamily="2" charset="0"/>
                  </a:rPr>
                  <a:t>কেন</a:t>
                </a:r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? </a:t>
                </a: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2615" y="2798810"/>
                <a:ext cx="9506770" cy="830997"/>
              </a:xfrm>
              <a:prstGeom prst="rect">
                <a:avLst/>
              </a:prstGeom>
              <a:blipFill>
                <a:blip r:embed="rId2"/>
                <a:stretch>
                  <a:fillRect l="-960" t="-5797" r="-704" b="-159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2423340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5" y="1487464"/>
            <a:ext cx="9448800" cy="51932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3275" y="1487464"/>
            <a:ext cx="2260907" cy="51932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138545" y="1487464"/>
            <a:ext cx="11845637" cy="51932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54955" y="595380"/>
            <a:ext cx="11829227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অ্যালকোহল</a:t>
            </a:r>
            <a:r>
              <a:rPr lang="en-US" sz="24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সনাক্তকরণে</a:t>
            </a:r>
            <a:r>
              <a:rPr lang="en-US" sz="24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আয়োডোফর্ম</a:t>
            </a:r>
            <a:r>
              <a:rPr lang="en-US" sz="24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পরীক্ষা</a:t>
            </a:r>
            <a:endParaRPr lang="en-US" sz="24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7579155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14944" y="640223"/>
            <a:ext cx="8700655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অ্যালকোহলের</a:t>
            </a:r>
            <a:r>
              <a:rPr lang="en-US" sz="40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endParaRPr lang="en-US" sz="40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94509" y="2078182"/>
            <a:ext cx="10141527" cy="26776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742950" indent="-742950">
              <a:buAutoNum type="arabicParenBoth"/>
            </a:pPr>
            <a:r>
              <a:rPr lang="en-US" sz="2800" dirty="0" err="1">
                <a:latin typeface="NikoshBAN" pitchFamily="2" charset="0"/>
                <a:cs typeface="NikoshBAN" pitchFamily="2" charset="0"/>
              </a:rPr>
              <a:t>দ্রাবক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742950" indent="-742950">
              <a:buFontTx/>
              <a:buAutoNum type="arabicParenBoth"/>
            </a:pPr>
            <a:r>
              <a:rPr lang="en-US" sz="2800" dirty="0" err="1">
                <a:latin typeface="NikoshBAN" pitchFamily="2" charset="0"/>
                <a:cs typeface="NikoshBAN" pitchFamily="2" charset="0"/>
              </a:rPr>
              <a:t>শিল্পের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কাঁচামাল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প্রস্তুতিতে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742950" indent="-742950">
              <a:buFontTx/>
              <a:buAutoNum type="arabicParenBoth"/>
            </a:pPr>
            <a:r>
              <a:rPr lang="en-US" sz="2800" dirty="0" err="1">
                <a:latin typeface="NikoshBAN" pitchFamily="2" charset="0"/>
                <a:cs typeface="NikoshBAN" pitchFamily="2" charset="0"/>
              </a:rPr>
              <a:t>জ্বালানি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742950" indent="-742950">
              <a:buFontTx/>
              <a:buAutoNum type="arabicParenBoth"/>
            </a:pPr>
            <a:r>
              <a:rPr lang="en-US" sz="2800" dirty="0" err="1">
                <a:latin typeface="NikoshBAN" pitchFamily="2" charset="0"/>
                <a:cs typeface="NikoshBAN" pitchFamily="2" charset="0"/>
              </a:rPr>
              <a:t>হিমরোধক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742950" indent="-742950">
              <a:buFontTx/>
              <a:buAutoNum type="arabicParenBoth"/>
            </a:pP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অসেবনীয়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742950" indent="-742950">
              <a:buFontTx/>
              <a:buAutoNum type="arabicParenBoth"/>
            </a:pPr>
            <a:r>
              <a:rPr lang="en-US" sz="2800" dirty="0" err="1">
                <a:latin typeface="NikoshBAN" pitchFamily="2" charset="0"/>
                <a:cs typeface="NikoshBAN" pitchFamily="2" charset="0"/>
              </a:rPr>
              <a:t>যৌগ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সংশ্লেষণে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126619468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97381" y="1456824"/>
            <a:ext cx="5597237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36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1101801" y="3090657"/>
                <a:ext cx="10316167" cy="156966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742950" indent="-742950">
                  <a:buAutoNum type="arabicParenBoth"/>
                </a:pP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মিথানল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ও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ইথানলের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পারস্পরিক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রুপান্তর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লিখ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।</a:t>
                </a:r>
              </a:p>
              <a:p>
                <a:pPr marL="742950" indent="-742950">
                  <a:buAutoNum type="arabicParenBoth"/>
                </a:pP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অ্যালকোহলকে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নিরুদিত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করে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অ্যালকিন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প্রস্তুতিতে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গাঢ়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3200" i="1" dirty="0">
                            <a:latin typeface="Cambria Math"/>
                            <a:cs typeface="NikoshBAN" pitchFamily="2" charset="0"/>
                          </a:rPr>
                          <m:t>𝐻</m:t>
                        </m:r>
                      </m:e>
                      <m:sub>
                        <m:r>
                          <a:rPr lang="en-US" sz="3200" i="1" dirty="0"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3200" i="1" dirty="0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3200" i="1" dirty="0">
                            <a:latin typeface="Cambria Math"/>
                            <a:cs typeface="NikoshBAN" pitchFamily="2" charset="0"/>
                          </a:rPr>
                          <m:t>𝑆𝑂</m:t>
                        </m:r>
                      </m:e>
                      <m:sub>
                        <m:r>
                          <a:rPr lang="en-US" sz="3200" i="1" dirty="0">
                            <a:latin typeface="Cambria Math"/>
                            <a:cs typeface="NikoshBAN" pitchFamily="2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ব্যবহার করা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হয়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কেন-ব্যাখ্যা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কর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। </a:t>
                </a: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1801" y="3090657"/>
                <a:ext cx="10316167" cy="1569660"/>
              </a:xfrm>
              <a:prstGeom prst="rect">
                <a:avLst/>
              </a:prstGeom>
              <a:blipFill>
                <a:blip r:embed="rId2"/>
                <a:stretch>
                  <a:fillRect l="-1535" t="-5405" b="-119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7888689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48545" y="1202439"/>
            <a:ext cx="4294909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4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4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1223576" y="2812838"/>
                <a:ext cx="9989855" cy="2062103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742950" indent="-742950">
                  <a:buAutoNum type="arabicParenBoth"/>
                </a:pP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গ্লিসারলে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কতটি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-OH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মূলক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বিদ্যমান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?</a:t>
                </a:r>
              </a:p>
              <a:p>
                <a:pPr marL="742950" indent="-742950">
                  <a:buAutoNum type="arabicParenBoth"/>
                </a:pP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রেকটিফাইড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স্পিরিটে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শতকরা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কতভাগ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ইথানল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থাকে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?</a:t>
                </a:r>
              </a:p>
              <a:p>
                <a:pPr marL="742950" indent="-742950">
                  <a:buAutoNum type="arabicParenBoth"/>
                </a:pP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আয়োডোফর্ম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পরীক্ষায়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কি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বর্ণ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ধারন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করে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?</a:t>
                </a:r>
              </a:p>
              <a:p>
                <a:pPr marL="742950" indent="-742950">
                  <a:buAutoNum type="arabicParenBoth"/>
                </a:pP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লুকাস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বিকারকে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কি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ধরনের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  <m:t>𝑍𝑛𝐶𝑙</m:t>
                        </m:r>
                      </m:e>
                      <m:sub>
                        <m: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ব্যবহার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করা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হয়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?</a:t>
                </a: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3576" y="2812838"/>
                <a:ext cx="9989855" cy="2062103"/>
              </a:xfrm>
              <a:prstGeom prst="rect">
                <a:avLst/>
              </a:prstGeom>
              <a:blipFill>
                <a:blip r:embed="rId2"/>
                <a:stretch>
                  <a:fillRect l="-1585" t="-4106" r="-732" b="-87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024812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65371" y="2057612"/>
            <a:ext cx="6123709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বাড়ীর</a:t>
            </a:r>
            <a:r>
              <a:rPr lang="en-US" sz="40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0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884477" y="3561347"/>
                <a:ext cx="10423046" cy="95410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marL="742950" indent="-742950">
                  <a:buAutoNum type="arabicParenBoth"/>
                </a:pP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জারন 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প্রক্রিয়া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দ্বারা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১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/>
                        <a:ea typeface="Cambria Math"/>
                        <a:cs typeface="NikoshBAN" pitchFamily="2" charset="0"/>
                      </a:rPr>
                      <m:t>°</m:t>
                    </m:r>
                  </m:oMath>
                </a14:m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, ২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mbria Math"/>
                        <a:cs typeface="NikoshBAN" pitchFamily="2" charset="0"/>
                      </a:rPr>
                      <m:t>°</m:t>
                    </m:r>
                  </m:oMath>
                </a14:m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,৩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mbria Math"/>
                        <a:cs typeface="NikoshBAN" pitchFamily="2" charset="0"/>
                      </a:rPr>
                      <m:t>°</m:t>
                    </m:r>
                  </m:oMath>
                </a14:m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অ্যালকোহলের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পার্থক্য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নির্ণয়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কর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।</a:t>
                </a:r>
              </a:p>
              <a:p>
                <a:pPr marL="742950" indent="-742950">
                  <a:buAutoNum type="arabicParenBoth"/>
                </a:pP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  <a:cs typeface="NikoshBAN" pitchFamily="2" charset="0"/>
                          </a:rPr>
                          <m:t>𝐶𝐻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  <a:cs typeface="NikoshBAN" pitchFamily="2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OH 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আয়োডোফর্ম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পরীক্ষা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প্রদর্শন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করেনা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কেন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?</a:t>
                </a: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477" y="3561347"/>
                <a:ext cx="10423046" cy="954107"/>
              </a:xfrm>
              <a:prstGeom prst="rect">
                <a:avLst/>
              </a:prstGeom>
              <a:blipFill>
                <a:blip r:embed="rId2"/>
                <a:stretch>
                  <a:fillRect l="-1168" t="-6918" r="-175" b="-169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1174898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449252"/>
            <a:ext cx="8229600" cy="1143000"/>
          </a:xfrm>
          <a:solidFill>
            <a:schemeClr val="accent2">
              <a:lumMod val="75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b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b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60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br>
              <a:rPr lang="en-US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77190" y="1882785"/>
            <a:ext cx="4303295" cy="4525963"/>
          </a:xfr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endParaRPr lang="bn-BD" sz="32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BD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BD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32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en-US" sz="40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মাহমুদুল</a:t>
            </a:r>
            <a:r>
              <a:rPr lang="en-US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হাসান</a:t>
            </a:r>
            <a:endParaRPr lang="en-US" sz="40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en-US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প্রভাষক-রসায়ন</a:t>
            </a:r>
            <a:r>
              <a:rPr lang="en-US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</a:p>
          <a:p>
            <a:pPr marL="0" indent="0" algn="ctr">
              <a:buNone/>
            </a:pP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ছোটতুলাগাঁও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মহিলা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বরুড়া,কুমিল্লা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80485" y="1864894"/>
            <a:ext cx="3934325" cy="4525963"/>
          </a:xfrm>
          <a:noFill/>
          <a:ln>
            <a:noFill/>
          </a:ln>
        </p:spPr>
        <p:txBody>
          <a:bodyPr/>
          <a:lstStyle/>
          <a:p>
            <a:pPr marL="0" indent="0">
              <a:buNone/>
            </a:pPr>
            <a:endParaRPr lang="en-US" b="1" dirty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BD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en-US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দ্বাদশ</a:t>
            </a:r>
            <a:endParaRPr lang="en-US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en-US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বিষয়-অ্যালকোহল</a:t>
            </a:r>
            <a:endParaRPr lang="en-US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en-US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অধ্যায়-দ্বিতীয়</a:t>
            </a:r>
            <a:endParaRPr lang="en-US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en-US" sz="2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জৈব</a:t>
            </a:r>
            <a:r>
              <a:rPr lang="en-US" sz="2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রসায়ন</a:t>
            </a:r>
            <a:r>
              <a:rPr lang="en-US" sz="2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marL="0" indent="0">
              <a:buNone/>
            </a:pPr>
            <a:endParaRPr lang="en-US" sz="2000" b="1" dirty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b="1" dirty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b="1" dirty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04086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1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3" grpId="0" build="p" animBg="1"/>
      <p:bldP spid="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19" y="152400"/>
            <a:ext cx="11939258" cy="653934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486552276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3018" y="1534764"/>
            <a:ext cx="4322617" cy="514214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/>
          <p:cNvSpPr/>
          <p:nvPr/>
        </p:nvSpPr>
        <p:spPr>
          <a:xfrm>
            <a:off x="1395663" y="440613"/>
            <a:ext cx="9143999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</a:t>
            </a:r>
            <a:endParaRPr lang="en-US" sz="3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56" y="1534765"/>
            <a:ext cx="6964964" cy="514214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946915806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66109" y="390298"/>
            <a:ext cx="7200404" cy="13234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80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8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পাঠ</a:t>
            </a:r>
            <a:endParaRPr lang="en-US" sz="8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97480" y="3290783"/>
            <a:ext cx="57476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অ্যালকোহল</a:t>
            </a:r>
            <a:endParaRPr lang="en-US" sz="72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Callout 4"/>
          <p:cNvSpPr/>
          <p:nvPr/>
        </p:nvSpPr>
        <p:spPr>
          <a:xfrm>
            <a:off x="2743200" y="2656114"/>
            <a:ext cx="6923313" cy="2612571"/>
          </a:xfrm>
          <a:prstGeom prst="wedgeEllipseCallout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535665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14943" y="862446"/>
            <a:ext cx="4932217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54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54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43345" y="2482334"/>
            <a:ext cx="11275414" cy="23698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শিখার্থীরা</a:t>
            </a:r>
            <a:r>
              <a:rPr lang="en-US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……</a:t>
            </a:r>
          </a:p>
          <a:p>
            <a:pPr marL="742950" indent="-742950">
              <a:buAutoNum type="arabicParenBoth"/>
            </a:pPr>
            <a:r>
              <a:rPr lang="en-US" sz="2800" dirty="0" err="1">
                <a:latin typeface="NikoshBAN" pitchFamily="2" charset="0"/>
                <a:cs typeface="NikoshBAN" pitchFamily="2" charset="0"/>
              </a:rPr>
              <a:t>অ্যালকোহল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সংজ্ঞা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742950" indent="-742950">
              <a:buAutoNum type="arabicParenBoth"/>
            </a:pPr>
            <a:r>
              <a:rPr lang="en-US" sz="2800" dirty="0" err="1">
                <a:latin typeface="NikoshBAN" pitchFamily="2" charset="0"/>
                <a:cs typeface="NikoshBAN" pitchFamily="2" charset="0"/>
              </a:rPr>
              <a:t>অ্যালকোহলের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শ্রেণীবিভাগ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742950" indent="-742950">
              <a:buAutoNum type="arabicParenBoth"/>
            </a:pPr>
            <a:r>
              <a:rPr lang="en-US" sz="2800" dirty="0" err="1">
                <a:latin typeface="NikoshBAN" pitchFamily="2" charset="0"/>
                <a:cs typeface="NikoshBAN" pitchFamily="2" charset="0"/>
              </a:rPr>
              <a:t>অ্যালকোহলের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প্রস্তুতি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742950" indent="-742950">
              <a:buAutoNum type="arabicParenBoth"/>
            </a:pPr>
            <a:r>
              <a:rPr lang="en-US" sz="2800" dirty="0" err="1">
                <a:latin typeface="NikoshBAN" pitchFamily="2" charset="0"/>
                <a:cs typeface="NikoshBAN" pitchFamily="2" charset="0"/>
              </a:rPr>
              <a:t>অ্যালকোহলের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রাসায়নিক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ধর্ম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বিশ্লেষন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995199961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66" y="1558375"/>
            <a:ext cx="3266388" cy="28289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1163" y="1558375"/>
            <a:ext cx="3352800" cy="28289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9019" y="1558375"/>
            <a:ext cx="3308142" cy="28289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2816656" y="520242"/>
            <a:ext cx="6641812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অ্যালকোহল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83469" y="5047794"/>
            <a:ext cx="9908187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অ্যালিফেটিক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হাইড্রোকার্বনে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একাধিক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হাইড্রোজেন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পরমাণু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সমসংখ্যক</a:t>
            </a:r>
            <a:endParaRPr lang="en-US" sz="2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-OH </a:t>
            </a:r>
            <a:r>
              <a:rPr lang="en-US" sz="2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মূলক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প্রতিস্থাপিত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যৌগ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উৎপন্ন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অ্যালকোহল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866218289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77291" y="450918"/>
            <a:ext cx="7606144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অ্যালকোহলের</a:t>
            </a:r>
            <a:r>
              <a:rPr lang="en-US" sz="32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শ্রেনীবিভাগ</a:t>
            </a:r>
            <a:endParaRPr lang="en-US" sz="32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14" y="2851941"/>
            <a:ext cx="1539342" cy="18586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2476" y="1515296"/>
            <a:ext cx="1900557" cy="7203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9898" y="2527798"/>
            <a:ext cx="1893135" cy="10051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2476" y="3761145"/>
            <a:ext cx="1900557" cy="11156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9899" y="5150718"/>
            <a:ext cx="1893134" cy="14908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48" y="1546890"/>
            <a:ext cx="2167212" cy="9809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48" y="2851939"/>
            <a:ext cx="2167212" cy="13619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48" y="4482491"/>
            <a:ext cx="2167212" cy="21590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2" name="Straight Connector 11"/>
          <p:cNvCxnSpPr/>
          <p:nvPr/>
        </p:nvCxnSpPr>
        <p:spPr>
          <a:xfrm>
            <a:off x="2064327" y="1731818"/>
            <a:ext cx="0" cy="433647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064327" y="1731818"/>
            <a:ext cx="346364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064327" y="3030353"/>
            <a:ext cx="346364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2064327" y="4213876"/>
            <a:ext cx="346364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2064327" y="6068291"/>
            <a:ext cx="346364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320145" y="1875481"/>
            <a:ext cx="0" cy="402065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4" idx="3"/>
          </p:cNvCxnSpPr>
          <p:nvPr/>
        </p:nvCxnSpPr>
        <p:spPr>
          <a:xfrm>
            <a:off x="4503033" y="1875481"/>
            <a:ext cx="84482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5320145" y="2037344"/>
            <a:ext cx="526473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5320145" y="3532909"/>
            <a:ext cx="526473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5320145" y="5896136"/>
            <a:ext cx="651164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3" idx="3"/>
          </p:cNvCxnSpPr>
          <p:nvPr/>
        </p:nvCxnSpPr>
        <p:spPr>
          <a:xfrm>
            <a:off x="1690256" y="3781243"/>
            <a:ext cx="37407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8782688" y="2851939"/>
            <a:ext cx="2901756" cy="19389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এছাড়াও</a:t>
            </a:r>
            <a:r>
              <a:rPr lang="en-US" sz="2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অ্যালকোহল</a:t>
            </a:r>
            <a:endParaRPr lang="en-US" sz="24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সম্পৃক্ত,অসম্পৃক্ত</a:t>
            </a:r>
            <a:endParaRPr lang="en-US" sz="24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অ্যালিফেটিক</a:t>
            </a:r>
            <a:r>
              <a:rPr lang="en-US" sz="2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ও</a:t>
            </a:r>
          </a:p>
          <a:p>
            <a:r>
              <a:rPr lang="en-US" sz="24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অ্যারোমেটিক</a:t>
            </a:r>
            <a:r>
              <a:rPr lang="en-US" sz="2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শ্রেনীর</a:t>
            </a:r>
            <a:endParaRPr lang="en-US" sz="24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2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2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657283174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277092" y="1801091"/>
                <a:ext cx="10238508" cy="3970318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514350" indent="-514350">
                  <a:buAutoNum type="arabicParenBoth"/>
                </a:pPr>
                <a:r>
                  <a:rPr lang="en-US" sz="2400" dirty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অ্যালকাইল </a:t>
                </a:r>
                <a:r>
                  <a:rPr lang="en-US" sz="2400" dirty="0" err="1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হ্যালাইড</a:t>
                </a:r>
                <a:r>
                  <a:rPr lang="en-US" sz="2400" dirty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হতেঃ</a:t>
                </a:r>
                <a:endParaRPr lang="en-US" sz="2400" dirty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  <a:cs typeface="NikoshBAN" pitchFamily="2" charset="0"/>
                          </a:rPr>
                          <m:t>𝐶𝐻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  <a:cs typeface="NikoshBAN" pitchFamily="2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  <a:cs typeface="NikoshBAN" pitchFamily="2" charset="0"/>
                          </a:rPr>
                          <m:t>𝐶𝐻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-Br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  <a:ea typeface="Cambria Math"/>
                        <a:cs typeface="NikoshBAN" pitchFamily="2" charset="0"/>
                      </a:rPr>
                      <m:t>+</m:t>
                    </m:r>
                  </m:oMath>
                </a14:m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 NaOH(</a:t>
                </a:r>
                <a:r>
                  <a:rPr lang="en-US" sz="2400" dirty="0" err="1">
                    <a:latin typeface="NikoshBAN" pitchFamily="2" charset="0"/>
                    <a:cs typeface="NikoshBAN" pitchFamily="2" charset="0"/>
                  </a:rPr>
                  <a:t>aq</a:t>
                </a:r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)     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/>
                        <a:ea typeface="Cambria Math"/>
                        <a:cs typeface="NikoshBAN" pitchFamily="2" charset="0"/>
                      </a:rPr>
                      <m:t>∆</m:t>
                    </m:r>
                  </m:oMath>
                </a14:m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  <a:cs typeface="NikoshBAN" pitchFamily="2" charset="0"/>
                          </a:rPr>
                          <m:t>𝐶𝐻</m:t>
                        </m:r>
                      </m:e>
                      <m:sub>
                        <m:r>
                          <a:rPr lang="en-US" sz="2400" i="1">
                            <a:latin typeface="Cambria Math"/>
                            <a:cs typeface="NikoshBAN" pitchFamily="2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  <a:cs typeface="NikoshBAN" pitchFamily="2" charset="0"/>
                          </a:rPr>
                          <m:t>𝐶𝐻</m:t>
                        </m:r>
                      </m:e>
                      <m:sub>
                        <m:r>
                          <a:rPr lang="en-US" sz="2400" i="1"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-OH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  <a:ea typeface="Cambria Math"/>
                        <a:cs typeface="NikoshBAN" pitchFamily="2" charset="0"/>
                      </a:rPr>
                      <m:t>+</m:t>
                    </m:r>
                  </m:oMath>
                </a14:m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 NaBr</a:t>
                </a:r>
              </a:p>
              <a:p>
                <a:endParaRPr lang="en-US" sz="2400" dirty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(</a:t>
                </a:r>
                <a:r>
                  <a:rPr lang="en-US" sz="2400" dirty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2) </a:t>
                </a:r>
                <a:r>
                  <a:rPr lang="en-US" sz="2400" dirty="0" err="1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বিকারক</a:t>
                </a:r>
                <a:r>
                  <a:rPr lang="en-US" sz="2400" dirty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LiAl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/>
                            <a:cs typeface="NikoshBAN" pitchFamily="2" charset="0"/>
                          </a:rPr>
                          <m:t>𝐻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/>
                            <a:cs typeface="NikoshBAN" pitchFamily="2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এর</a:t>
                </a:r>
                <a:r>
                  <a:rPr lang="en-US" sz="2400" dirty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সাহায্যেঃ</a:t>
                </a:r>
                <a:endParaRPr lang="en-US" sz="2400" dirty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2400" b="0" i="1">
                            <a:latin typeface="Cambria Math"/>
                            <a:cs typeface="NikoshBAN" pitchFamily="2" charset="0"/>
                          </a:rPr>
                          <m:t>𝐶𝐻</m:t>
                        </m:r>
                      </m:e>
                      <m:sub>
                        <m:r>
                          <a:rPr lang="en-US" sz="2400" b="0" i="1">
                            <a:latin typeface="Cambria Math"/>
                            <a:cs typeface="NikoshBAN" pitchFamily="2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-CHO </a:t>
                </a:r>
                <a14:m>
                  <m:oMath xmlns:m="http://schemas.openxmlformats.org/officeDocument/2006/math">
                    <m:r>
                      <a:rPr lang="en-US" sz="2400" b="0" i="1" dirty="0">
                        <a:latin typeface="Cambria Math"/>
                        <a:ea typeface="Cambria Math"/>
                        <a:cs typeface="NikoshBAN" pitchFamily="2" charset="0"/>
                      </a:rPr>
                      <m:t>+</m:t>
                    </m:r>
                  </m:oMath>
                </a14:m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 [H]    </a:t>
                </a:r>
                <a:r>
                  <a:rPr lang="en-US" sz="2400" dirty="0" err="1">
                    <a:latin typeface="NikoshBAN" pitchFamily="2" charset="0"/>
                    <a:cs typeface="NikoshBAN" pitchFamily="2" charset="0"/>
                  </a:rPr>
                  <a:t>LiAl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2400" b="0" i="1">
                            <a:latin typeface="Cambria Math"/>
                            <a:cs typeface="NikoshBAN" pitchFamily="2" charset="0"/>
                          </a:rPr>
                          <m:t>𝐻</m:t>
                        </m:r>
                      </m:e>
                      <m:sub>
                        <m:r>
                          <a:rPr lang="en-US" sz="2400" b="0" i="1">
                            <a:latin typeface="Cambria Math"/>
                            <a:cs typeface="NikoshBAN" pitchFamily="2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2400" b="0" i="1">
                            <a:latin typeface="Cambria Math"/>
                            <a:cs typeface="NikoshBAN" pitchFamily="2" charset="0"/>
                          </a:rPr>
                          <m:t>𝐶𝐻</m:t>
                        </m:r>
                      </m:e>
                      <m:sub>
                        <m:r>
                          <a:rPr lang="en-US" sz="2400" b="0" i="1">
                            <a:latin typeface="Cambria Math"/>
                            <a:cs typeface="NikoshBAN" pitchFamily="2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2400" b="0" i="1">
                            <a:latin typeface="Cambria Math"/>
                            <a:cs typeface="NikoshBAN" pitchFamily="2" charset="0"/>
                          </a:rPr>
                          <m:t>𝐶𝐻</m:t>
                        </m:r>
                      </m:e>
                      <m:sub>
                        <m:r>
                          <a:rPr lang="en-US" sz="2400" b="0" i="1"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-OH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  <a:cs typeface="NikoshBAN" pitchFamily="2" charset="0"/>
                          </a:rPr>
                          <m:t>𝐶𝐻</m:t>
                        </m:r>
                      </m:e>
                      <m:sub>
                        <m:r>
                          <a:rPr lang="en-US" sz="2400" i="1">
                            <a:latin typeface="Cambria Math"/>
                            <a:cs typeface="NikoshBAN" pitchFamily="2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-CO-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  <a:cs typeface="NikoshBAN" pitchFamily="2" charset="0"/>
                          </a:rPr>
                          <m:t>𝐶𝐻</m:t>
                        </m:r>
                      </m:e>
                      <m:sub>
                        <m:r>
                          <a:rPr lang="en-US" sz="2400" i="1">
                            <a:latin typeface="Cambria Math"/>
                            <a:cs typeface="NikoshBAN" pitchFamily="2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/>
                        <a:ea typeface="Cambria Math"/>
                        <a:cs typeface="NikoshBAN" pitchFamily="2" charset="0"/>
                      </a:rPr>
                      <m:t>+</m:t>
                    </m:r>
                  </m:oMath>
                </a14:m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 [H]      </a:t>
                </a:r>
                <a:r>
                  <a:rPr lang="en-US" sz="2400" dirty="0" err="1">
                    <a:latin typeface="NikoshBAN" pitchFamily="2" charset="0"/>
                    <a:cs typeface="NikoshBAN" pitchFamily="2" charset="0"/>
                  </a:rPr>
                  <a:t>LiAl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  <a:cs typeface="NikoshBAN" pitchFamily="2" charset="0"/>
                          </a:rPr>
                          <m:t>𝐻</m:t>
                        </m:r>
                      </m:e>
                      <m:sub>
                        <m:r>
                          <a:rPr lang="en-US" sz="2400" i="1">
                            <a:latin typeface="Cambria Math"/>
                            <a:cs typeface="NikoshBAN" pitchFamily="2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  <a:cs typeface="NikoshBAN" pitchFamily="2" charset="0"/>
                          </a:rPr>
                          <m:t>𝐶𝐻</m:t>
                        </m:r>
                      </m:e>
                      <m:sub>
                        <m:r>
                          <a:rPr lang="en-US" sz="2400" i="1">
                            <a:latin typeface="Cambria Math"/>
                            <a:cs typeface="NikoshBAN" pitchFamily="2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-CH(OH)-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  <a:cs typeface="NikoshBAN" pitchFamily="2" charset="0"/>
                          </a:rPr>
                          <m:t>𝐶𝐻</m:t>
                        </m:r>
                      </m:e>
                      <m:sub>
                        <m:r>
                          <a:rPr lang="en-US" sz="2400" i="1">
                            <a:latin typeface="Cambria Math"/>
                            <a:cs typeface="NikoshBAN" pitchFamily="2" charset="0"/>
                          </a:rPr>
                          <m:t>3</m:t>
                        </m:r>
                      </m:sub>
                    </m:sSub>
                  </m:oMath>
                </a14:m>
                <a:endParaRPr lang="en-US" sz="2400" dirty="0">
                  <a:latin typeface="NikoshBAN" pitchFamily="2" charset="0"/>
                  <a:cs typeface="NikoshBAN" pitchFamily="2" charset="0"/>
                </a:endParaRPr>
              </a:p>
              <a:p>
                <a:endParaRPr lang="en-US" sz="2400" dirty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2400" dirty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(3) </a:t>
                </a:r>
                <a:r>
                  <a:rPr lang="en-US" sz="2400" dirty="0" err="1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গ্রিগনার্ড</a:t>
                </a:r>
                <a:r>
                  <a:rPr lang="en-US" sz="2400" dirty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বিকারকের</a:t>
                </a:r>
                <a:r>
                  <a:rPr lang="en-US" sz="2400" dirty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সাহায্যেঃ</a:t>
                </a:r>
                <a:endParaRPr lang="en-US" sz="2400" dirty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H-CHO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/>
                        <a:ea typeface="Cambria Math"/>
                        <a:cs typeface="NikoshBAN" pitchFamily="2" charset="0"/>
                      </a:rPr>
                      <m:t>+</m:t>
                    </m:r>
                  </m:oMath>
                </a14:m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  <a:cs typeface="NikoshBAN" pitchFamily="2" charset="0"/>
                          </a:rPr>
                          <m:t>𝐶𝐻</m:t>
                        </m:r>
                      </m:e>
                      <m:sub>
                        <m:r>
                          <a:rPr lang="en-US" sz="2400" i="1">
                            <a:latin typeface="Cambria Math"/>
                            <a:cs typeface="NikoshBAN" pitchFamily="2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400" dirty="0" err="1">
                    <a:latin typeface="NikoshBAN" pitchFamily="2" charset="0"/>
                    <a:cs typeface="NikoshBAN" pitchFamily="2" charset="0"/>
                  </a:rPr>
                  <a:t>MgCl</a:t>
                </a:r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  <m:t>     </m:t>
                        </m:r>
                        <m:r>
                          <a:rPr lang="en-US" sz="2400" i="1">
                            <a:latin typeface="Cambria Math"/>
                            <a:cs typeface="NikoshBAN" pitchFamily="2" charset="0"/>
                          </a:rPr>
                          <m:t>𝐶𝐻</m:t>
                        </m:r>
                      </m:e>
                      <m:sub>
                        <m:r>
                          <a:rPr lang="en-US" sz="2400" i="1">
                            <a:latin typeface="Cambria Math"/>
                            <a:cs typeface="NikoshBAN" pitchFamily="2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  <a:cs typeface="NikoshBAN" pitchFamily="2" charset="0"/>
                          </a:rPr>
                          <m:t>𝐶𝐻</m:t>
                        </m:r>
                      </m:e>
                      <m:sub>
                        <m:r>
                          <a:rPr lang="en-US" sz="2400" i="1"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 err="1">
                    <a:latin typeface="NikoshBAN" pitchFamily="2" charset="0"/>
                    <a:cs typeface="NikoshBAN" pitchFamily="2" charset="0"/>
                  </a:rPr>
                  <a:t>OMgCl</a:t>
                </a:r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  <m:t>  </m:t>
                        </m:r>
                        <m:r>
                          <a:rPr lang="en-US" sz="2400" b="0" i="1" smtClean="0">
                            <a:latin typeface="Cambria Math"/>
                            <a:cs typeface="NikoshBAN" pitchFamily="2" charset="0"/>
                          </a:rPr>
                          <m:t>𝐻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O/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latin typeface="Cambria Math"/>
                            <a:cs typeface="NikoshBAN" pitchFamily="2" charset="0"/>
                          </a:rPr>
                          <m:t>𝐻</m:t>
                        </m:r>
                      </m:e>
                      <m:sup>
                        <m:r>
                          <a:rPr lang="en-US" sz="2400" b="0" i="1" dirty="0" smtClean="0">
                            <a:latin typeface="Cambria Math"/>
                            <a:cs typeface="NikoshBAN" pitchFamily="2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 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  <a:cs typeface="NikoshBAN" pitchFamily="2" charset="0"/>
                          </a:rPr>
                          <m:t>𝐶𝐻</m:t>
                        </m:r>
                      </m:e>
                      <m:sub>
                        <m:r>
                          <a:rPr lang="en-US" sz="2400" i="1">
                            <a:latin typeface="Cambria Math"/>
                            <a:cs typeface="NikoshBAN" pitchFamily="2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  <a:cs typeface="NikoshBAN" pitchFamily="2" charset="0"/>
                          </a:rPr>
                          <m:t>𝐶𝐻</m:t>
                        </m:r>
                      </m:e>
                      <m:sub>
                        <m:r>
                          <a:rPr lang="en-US" sz="2400" i="1"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-OH 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/>
                        <a:ea typeface="Cambria Math"/>
                        <a:cs typeface="NikoshBAN" pitchFamily="2" charset="0"/>
                      </a:rPr>
                      <m:t>+</m:t>
                    </m:r>
                  </m:oMath>
                </a14:m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 Mg(OH)Cl</a:t>
                </a: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092" y="1801091"/>
                <a:ext cx="10238508" cy="3970318"/>
              </a:xfrm>
              <a:prstGeom prst="rect">
                <a:avLst/>
              </a:prstGeom>
              <a:blipFill>
                <a:blip r:embed="rId2"/>
                <a:stretch>
                  <a:fillRect l="-892" t="-1223" b="-2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/>
          <p:cNvCxnSpPr>
            <a:cxnSpLocks/>
          </p:cNvCxnSpPr>
          <p:nvPr/>
        </p:nvCxnSpPr>
        <p:spPr>
          <a:xfrm>
            <a:off x="3388165" y="2585696"/>
            <a:ext cx="895077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cxnSpLocks/>
          </p:cNvCxnSpPr>
          <p:nvPr/>
        </p:nvCxnSpPr>
        <p:spPr>
          <a:xfrm flipV="1">
            <a:off x="5794480" y="5145789"/>
            <a:ext cx="854607" cy="137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cxnSpLocks/>
          </p:cNvCxnSpPr>
          <p:nvPr/>
        </p:nvCxnSpPr>
        <p:spPr>
          <a:xfrm>
            <a:off x="2870441" y="5145789"/>
            <a:ext cx="76674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cxnSpLocks/>
          </p:cNvCxnSpPr>
          <p:nvPr/>
        </p:nvCxnSpPr>
        <p:spPr>
          <a:xfrm>
            <a:off x="2492906" y="3525618"/>
            <a:ext cx="1237065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cxnSpLocks/>
          </p:cNvCxnSpPr>
          <p:nvPr/>
        </p:nvCxnSpPr>
        <p:spPr>
          <a:xfrm>
            <a:off x="2870441" y="3913179"/>
            <a:ext cx="131326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2604655" y="210189"/>
            <a:ext cx="728749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অ্যালকোহলের</a:t>
            </a:r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প্রস্তুতি</a:t>
            </a:r>
            <a:endParaRPr lang="en-US" sz="36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2424353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55" y="1391549"/>
            <a:ext cx="11637817" cy="52032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77091" y="465221"/>
            <a:ext cx="11637817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ফারমেন্টেশন</a:t>
            </a:r>
            <a:r>
              <a:rPr lang="en-US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পদ্ধতিতে</a:t>
            </a:r>
            <a:r>
              <a:rPr lang="en-US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অ্যালকোহল</a:t>
            </a:r>
            <a:r>
              <a:rPr lang="en-US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প্রস্তুতি</a:t>
            </a:r>
            <a:endParaRPr lang="en-US" sz="36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4934589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516</TotalTime>
  <Words>483</Words>
  <Application>Microsoft Office PowerPoint</Application>
  <PresentationFormat>Widescreen</PresentationFormat>
  <Paragraphs>86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Cambria Math</vt:lpstr>
      <vt:lpstr>NikoshBAN</vt:lpstr>
      <vt:lpstr>Office Theme</vt:lpstr>
      <vt:lpstr>PowerPoint Presentation</vt:lpstr>
      <vt:lpstr>   পরিচিতি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Windows User</cp:lastModifiedBy>
  <cp:revision>79</cp:revision>
  <dcterms:created xsi:type="dcterms:W3CDTF">2020-09-27T14:36:29Z</dcterms:created>
  <dcterms:modified xsi:type="dcterms:W3CDTF">2021-12-06T01:42:06Z</dcterms:modified>
</cp:coreProperties>
</file>