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CF4F0-24FB-4D4C-BCDB-C37C0EA340E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A3189-4584-48B7-B04D-D1D8F73F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2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declaration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3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0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Indivisual</a:t>
            </a:r>
            <a:r>
              <a:rPr lang="en-US"/>
              <a:t>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A3189-4584-48B7-B04D-D1D8F73F3E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4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0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6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5182-3903-442A-9F57-F2340E457C2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508D-913A-4D53-99D9-0C29417EF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57" y="1405504"/>
            <a:ext cx="9580097" cy="5346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96418" y="407415"/>
            <a:ext cx="8299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MORNING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05951" y="523464"/>
            <a:ext cx="9580097" cy="6645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6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639"/>
            <a:ext cx="4656407" cy="24507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98474"/>
            <a:ext cx="465640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Whole class work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9171"/>
            <a:ext cx="3348111" cy="23633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98" y="2975643"/>
            <a:ext cx="2961322" cy="29613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69" y="3374190"/>
            <a:ext cx="3798277" cy="21642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914" y="334278"/>
            <a:ext cx="3201832" cy="24959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85735" y="6119446"/>
            <a:ext cx="5345724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is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4369" y="1083212"/>
            <a:ext cx="2532185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    Cot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470" y="6181001"/>
            <a:ext cx="2039815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23692" y="5762543"/>
            <a:ext cx="2039816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Pot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30265" y="5762543"/>
            <a:ext cx="1603717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Dish</a:t>
            </a:r>
          </a:p>
        </p:txBody>
      </p:sp>
    </p:spTree>
    <p:extLst>
      <p:ext uri="{BB962C8B-B14F-4D97-AF65-F5344CB8AC3E}">
        <p14:creationId xmlns:p14="http://schemas.microsoft.com/office/powerpoint/2010/main" val="31369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131126" cy="4037428"/>
            <a:chOff x="-1" y="-309488"/>
            <a:chExt cx="12921670" cy="5866226"/>
          </a:xfrm>
        </p:grpSpPr>
        <p:grpSp>
          <p:nvGrpSpPr>
            <p:cNvPr id="8" name="Group 7"/>
            <p:cNvGrpSpPr/>
            <p:nvPr/>
          </p:nvGrpSpPr>
          <p:grpSpPr>
            <a:xfrm>
              <a:off x="142510" y="-309486"/>
              <a:ext cx="12779159" cy="4494699"/>
              <a:chOff x="1834" y="-478298"/>
              <a:chExt cx="12779159" cy="449469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834" y="0"/>
                <a:ext cx="6186116" cy="4016401"/>
                <a:chOff x="88075" y="302381"/>
                <a:chExt cx="4296747" cy="2310540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075" y="302381"/>
                  <a:ext cx="2310540" cy="2310540"/>
                </a:xfrm>
                <a:prstGeom prst="rect">
                  <a:avLst/>
                </a:prstGeom>
              </p:spPr>
            </p:pic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46252" y="454600"/>
                  <a:ext cx="1838570" cy="2158321"/>
                </a:xfrm>
                <a:prstGeom prst="rect">
                  <a:avLst/>
                </a:prstGeom>
              </p:spPr>
            </p:pic>
          </p:grpSp>
          <p:sp>
            <p:nvSpPr>
              <p:cNvPr id="5" name="TextBox 4"/>
              <p:cNvSpPr txBox="1"/>
              <p:nvPr/>
            </p:nvSpPr>
            <p:spPr>
              <a:xfrm>
                <a:off x="7463942" y="-478298"/>
                <a:ext cx="5317051" cy="147571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/>
                  <a:t>Pair work</a:t>
                </a:r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-1" y="-309488"/>
              <a:ext cx="6471139" cy="5866226"/>
            </a:xfrm>
            <a:prstGeom prst="ellipse">
              <a:avLst/>
            </a:prstGeom>
            <a:noFill/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92148" y="1448445"/>
            <a:ext cx="219458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Pot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1253" y="4613799"/>
            <a:ext cx="3019556" cy="2699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04714" y="3093476"/>
            <a:ext cx="2082018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Dish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16893" y="270036"/>
            <a:ext cx="3158788" cy="23568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382407" y="2735734"/>
            <a:ext cx="1937248" cy="21312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192147" y="5609493"/>
            <a:ext cx="2280203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Cot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0630486" y="4693193"/>
            <a:ext cx="1561514" cy="80185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0484744" y="2414198"/>
            <a:ext cx="1561514" cy="80185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0351031" y="646585"/>
            <a:ext cx="1561514" cy="80185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2192000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/>
              <a:t>Cheeking</a:t>
            </a:r>
            <a:r>
              <a:rPr lang="en-US" sz="4400" dirty="0"/>
              <a:t> 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165" y="1113479"/>
            <a:ext cx="3531632" cy="2123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592" y="2827605"/>
            <a:ext cx="3545059" cy="27994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17165" y="4600136"/>
            <a:ext cx="3954304" cy="2574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0455" y="5242356"/>
            <a:ext cx="3362178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Coat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05711" y="3359388"/>
            <a:ext cx="3502855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0455" y="1252025"/>
            <a:ext cx="3348111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Pot</a:t>
            </a:r>
          </a:p>
        </p:txBody>
      </p:sp>
    </p:spTree>
    <p:extLst>
      <p:ext uri="{BB962C8B-B14F-4D97-AF65-F5344CB8AC3E}">
        <p14:creationId xmlns:p14="http://schemas.microsoft.com/office/powerpoint/2010/main" val="41583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-0.39987 -0.409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727 0.05069 L -0.34727 0.300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32 0.07616 L -0.31732 0.3261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4" y="153382"/>
            <a:ext cx="11071273" cy="64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7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9822" y="731520"/>
            <a:ext cx="9453489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    Introduction of the teacher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9822" y="1506247"/>
            <a:ext cx="9453489" cy="280076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  Faruk Ahmed </a:t>
            </a:r>
          </a:p>
          <a:p>
            <a:pPr algn="ctr"/>
            <a:r>
              <a:rPr lang="en-US" sz="4400" dirty="0"/>
              <a:t>  Assistant Teacher</a:t>
            </a:r>
          </a:p>
          <a:p>
            <a:pPr algn="ctr"/>
            <a:r>
              <a:rPr lang="en-US" sz="4400" dirty="0" err="1"/>
              <a:t>Hossenpur</a:t>
            </a:r>
            <a:r>
              <a:rPr lang="en-US" sz="4400" dirty="0"/>
              <a:t> Govt. Primary School</a:t>
            </a:r>
          </a:p>
          <a:p>
            <a:pPr algn="ctr"/>
            <a:r>
              <a:rPr lang="en-US" sz="4400" dirty="0" err="1"/>
              <a:t>Sadar</a:t>
            </a:r>
            <a:r>
              <a:rPr lang="en-US" sz="4400" dirty="0"/>
              <a:t>, </a:t>
            </a:r>
            <a:r>
              <a:rPr lang="en-US" sz="4400" dirty="0" err="1"/>
              <a:t>Narsingdi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92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25416" y="633046"/>
            <a:ext cx="10438228" cy="4609219"/>
            <a:chOff x="1083212" y="618978"/>
            <a:chExt cx="9594165" cy="3385572"/>
          </a:xfrm>
        </p:grpSpPr>
        <p:sp>
          <p:nvSpPr>
            <p:cNvPr id="2" name="TextBox 1"/>
            <p:cNvSpPr txBox="1"/>
            <p:nvPr/>
          </p:nvSpPr>
          <p:spPr>
            <a:xfrm>
              <a:off x="1083212" y="618978"/>
              <a:ext cx="9594165" cy="83099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        </a:t>
              </a:r>
              <a:r>
                <a:rPr lang="en-US" sz="4800" dirty="0"/>
                <a:t>Introduction of the lesson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3212" y="1449975"/>
              <a:ext cx="9594165" cy="25545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/>
                <a:t>Class : One</a:t>
              </a:r>
            </a:p>
            <a:p>
              <a:r>
                <a:rPr lang="en-US" sz="4400" dirty="0"/>
                <a:t>Sub : English</a:t>
              </a:r>
            </a:p>
            <a:p>
              <a:r>
                <a:rPr lang="en-US" sz="4400" dirty="0"/>
                <a:t>Unit : 23</a:t>
              </a:r>
            </a:p>
            <a:p>
              <a:r>
                <a:rPr lang="en-US" sz="4400" dirty="0"/>
                <a:t>Lesson :1-3 (A)</a:t>
              </a:r>
            </a:p>
            <a:p>
              <a:r>
                <a:rPr lang="en-US" sz="4400" dirty="0"/>
                <a:t>Time : 40 mints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754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78302" y="464234"/>
            <a:ext cx="11366695" cy="5108799"/>
            <a:chOff x="478302" y="464234"/>
            <a:chExt cx="11366695" cy="5108799"/>
          </a:xfrm>
        </p:grpSpPr>
        <p:sp>
          <p:nvSpPr>
            <p:cNvPr id="3" name="TextBox 2"/>
            <p:cNvSpPr txBox="1"/>
            <p:nvPr/>
          </p:nvSpPr>
          <p:spPr>
            <a:xfrm>
              <a:off x="478302" y="464234"/>
              <a:ext cx="11366695" cy="1555592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Learning outcomes:</a:t>
              </a:r>
              <a:br>
                <a:rPr lang="en-US" sz="4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en-US" sz="4800" dirty="0">
                <a:solidFill>
                  <a:srgbClr val="00206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8302" y="1419661"/>
              <a:ext cx="11366695" cy="126188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sz="4000" dirty="0"/>
                <a:t>By the end of the lesson the students will able to</a:t>
              </a:r>
            </a:p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8302" y="2433712"/>
              <a:ext cx="11366695" cy="31393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tx1"/>
                  </a:solidFill>
                </a:rPr>
                <a:t>Listening : 1.1.1-become familiar with English sounds by                        listening to common English Words.</a:t>
              </a:r>
            </a:p>
            <a:p>
              <a:r>
                <a:rPr lang="en-US" sz="3600" dirty="0">
                  <a:solidFill>
                    <a:schemeClr val="tx1"/>
                  </a:solidFill>
                </a:rPr>
                <a:t>Speaking : 1.1.1 –repeat after the teacher simple words and      			     phrases.</a:t>
              </a:r>
            </a:p>
            <a:p>
              <a:r>
                <a:rPr lang="en-US" sz="3600" dirty="0">
                  <a:solidFill>
                    <a:schemeClr val="tx1"/>
                  </a:solidFill>
                </a:rPr>
                <a:t>	         1.1.2-say simple words and phrases.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1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flipH="1">
            <a:off x="1022843" y="540798"/>
            <a:ext cx="10128148" cy="6513340"/>
          </a:xfrm>
          <a:custGeom>
            <a:avLst/>
            <a:gdLst>
              <a:gd name="connsiteX0" fmla="*/ 2191624 w 7026224"/>
              <a:gd name="connsiteY0" fmla="*/ 0 h 5541499"/>
              <a:gd name="connsiteX1" fmla="*/ 644179 w 7026224"/>
              <a:gd name="connsiteY1" fmla="*/ 1153551 h 5541499"/>
              <a:gd name="connsiteX2" fmla="*/ 1097415 w 7026224"/>
              <a:gd name="connsiteY2" fmla="*/ 1969235 h 5541499"/>
              <a:gd name="connsiteX3" fmla="*/ 1168613 w 7026224"/>
              <a:gd name="connsiteY3" fmla="*/ 2017472 h 5541499"/>
              <a:gd name="connsiteX4" fmla="*/ 1087282 w 7026224"/>
              <a:gd name="connsiteY4" fmla="*/ 2033062 h 5541499"/>
              <a:gd name="connsiteX5" fmla="*/ 0 w 7026224"/>
              <a:gd name="connsiteY5" fmla="*/ 3134751 h 5541499"/>
              <a:gd name="connsiteX6" fmla="*/ 1547445 w 7026224"/>
              <a:gd name="connsiteY6" fmla="*/ 4288302 h 5541499"/>
              <a:gd name="connsiteX7" fmla="*/ 1702886 w 7026224"/>
              <a:gd name="connsiteY7" fmla="*/ 4282451 h 5541499"/>
              <a:gd name="connsiteX8" fmla="*/ 1695740 w 7026224"/>
              <a:gd name="connsiteY8" fmla="*/ 4387948 h 5541499"/>
              <a:gd name="connsiteX9" fmla="*/ 3243185 w 7026224"/>
              <a:gd name="connsiteY9" fmla="*/ 5541499 h 5541499"/>
              <a:gd name="connsiteX10" fmla="*/ 4790630 w 7026224"/>
              <a:gd name="connsiteY10" fmla="*/ 4387948 h 5541499"/>
              <a:gd name="connsiteX11" fmla="*/ 4785615 w 7026224"/>
              <a:gd name="connsiteY11" fmla="*/ 4313917 h 5541499"/>
              <a:gd name="connsiteX12" fmla="*/ 4876444 w 7026224"/>
              <a:gd name="connsiteY12" fmla="*/ 4346534 h 5541499"/>
              <a:gd name="connsiteX13" fmla="*/ 5478779 w 7026224"/>
              <a:gd name="connsiteY13" fmla="*/ 4437185 h 5541499"/>
              <a:gd name="connsiteX14" fmla="*/ 7026224 w 7026224"/>
              <a:gd name="connsiteY14" fmla="*/ 3283634 h 5541499"/>
              <a:gd name="connsiteX15" fmla="*/ 5938942 w 7026224"/>
              <a:gd name="connsiteY15" fmla="*/ 2181945 h 5541499"/>
              <a:gd name="connsiteX16" fmla="*/ 5808830 w 7026224"/>
              <a:gd name="connsiteY16" fmla="*/ 2157005 h 5541499"/>
              <a:gd name="connsiteX17" fmla="*/ 5892090 w 7026224"/>
              <a:gd name="connsiteY17" fmla="*/ 2074005 h 5541499"/>
              <a:gd name="connsiteX18" fmla="*/ 6156369 w 7026224"/>
              <a:gd name="connsiteY18" fmla="*/ 1429043 h 5541499"/>
              <a:gd name="connsiteX19" fmla="*/ 4608924 w 7026224"/>
              <a:gd name="connsiteY19" fmla="*/ 275492 h 5541499"/>
              <a:gd name="connsiteX20" fmla="*/ 3624606 w 7026224"/>
              <a:gd name="connsiteY20" fmla="*/ 538907 h 5541499"/>
              <a:gd name="connsiteX21" fmla="*/ 3544002 w 7026224"/>
              <a:gd name="connsiteY21" fmla="*/ 593517 h 5541499"/>
              <a:gd name="connsiteX22" fmla="*/ 3474790 w 7026224"/>
              <a:gd name="connsiteY22" fmla="*/ 508590 h 5541499"/>
              <a:gd name="connsiteX23" fmla="*/ 2191624 w 7026224"/>
              <a:gd name="connsiteY23" fmla="*/ 0 h 554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026224" h="5541499">
                <a:moveTo>
                  <a:pt x="2191624" y="0"/>
                </a:moveTo>
                <a:cubicBezTo>
                  <a:pt x="1336994" y="0"/>
                  <a:pt x="644179" y="516462"/>
                  <a:pt x="644179" y="1153551"/>
                </a:cubicBezTo>
                <a:cubicBezTo>
                  <a:pt x="644179" y="1472095"/>
                  <a:pt x="817383" y="1760483"/>
                  <a:pt x="1097415" y="1969235"/>
                </a:cubicBezTo>
                <a:lnTo>
                  <a:pt x="1168613" y="2017472"/>
                </a:lnTo>
                <a:lnTo>
                  <a:pt x="1087282" y="2033062"/>
                </a:lnTo>
                <a:cubicBezTo>
                  <a:pt x="457366" y="2179114"/>
                  <a:pt x="0" y="2617116"/>
                  <a:pt x="0" y="3134751"/>
                </a:cubicBezTo>
                <a:cubicBezTo>
                  <a:pt x="0" y="3771840"/>
                  <a:pt x="692815" y="4288302"/>
                  <a:pt x="1547445" y="4288302"/>
                </a:cubicBezTo>
                <a:lnTo>
                  <a:pt x="1702886" y="4282451"/>
                </a:lnTo>
                <a:lnTo>
                  <a:pt x="1695740" y="4387948"/>
                </a:lnTo>
                <a:cubicBezTo>
                  <a:pt x="1695740" y="5025037"/>
                  <a:pt x="2388555" y="5541499"/>
                  <a:pt x="3243185" y="5541499"/>
                </a:cubicBezTo>
                <a:cubicBezTo>
                  <a:pt x="4097815" y="5541499"/>
                  <a:pt x="4790630" y="5025037"/>
                  <a:pt x="4790630" y="4387948"/>
                </a:cubicBezTo>
                <a:lnTo>
                  <a:pt x="4785615" y="4313917"/>
                </a:lnTo>
                <a:lnTo>
                  <a:pt x="4876444" y="4346534"/>
                </a:lnTo>
                <a:cubicBezTo>
                  <a:pt x="5061578" y="4404906"/>
                  <a:pt x="5265122" y="4437185"/>
                  <a:pt x="5478779" y="4437185"/>
                </a:cubicBezTo>
                <a:cubicBezTo>
                  <a:pt x="6333409" y="4437185"/>
                  <a:pt x="7026224" y="3920723"/>
                  <a:pt x="7026224" y="3283634"/>
                </a:cubicBezTo>
                <a:cubicBezTo>
                  <a:pt x="7026224" y="2765999"/>
                  <a:pt x="6568858" y="2327997"/>
                  <a:pt x="5938942" y="2181945"/>
                </a:cubicBezTo>
                <a:lnTo>
                  <a:pt x="5808830" y="2157005"/>
                </a:lnTo>
                <a:lnTo>
                  <a:pt x="5892090" y="2074005"/>
                </a:lnTo>
                <a:cubicBezTo>
                  <a:pt x="6058942" y="1889897"/>
                  <a:pt x="6156369" y="1667951"/>
                  <a:pt x="6156369" y="1429043"/>
                </a:cubicBezTo>
                <a:cubicBezTo>
                  <a:pt x="6156369" y="791954"/>
                  <a:pt x="5463554" y="275492"/>
                  <a:pt x="4608924" y="275492"/>
                </a:cubicBezTo>
                <a:cubicBezTo>
                  <a:pt x="4235024" y="275492"/>
                  <a:pt x="3892095" y="374346"/>
                  <a:pt x="3624606" y="538907"/>
                </a:cubicBezTo>
                <a:lnTo>
                  <a:pt x="3544002" y="593517"/>
                </a:lnTo>
                <a:lnTo>
                  <a:pt x="3474790" y="508590"/>
                </a:lnTo>
                <a:cubicBezTo>
                  <a:pt x="3196703" y="201743"/>
                  <a:pt x="2725768" y="0"/>
                  <a:pt x="2191624" y="0"/>
                </a:cubicBez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2799470" y="2712428"/>
            <a:ext cx="7540281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/>
              <a:t>    In the room</a:t>
            </a:r>
          </a:p>
        </p:txBody>
      </p:sp>
    </p:spTree>
    <p:extLst>
      <p:ext uri="{BB962C8B-B14F-4D97-AF65-F5344CB8AC3E}">
        <p14:creationId xmlns:p14="http://schemas.microsoft.com/office/powerpoint/2010/main" val="129022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81" y="17097"/>
            <a:ext cx="5226450" cy="6840903"/>
          </a:xfrm>
          <a:prstGeom prst="rect">
            <a:avLst/>
          </a:prstGeom>
        </p:spPr>
      </p:pic>
      <p:sp>
        <p:nvSpPr>
          <p:cNvPr id="4" name="Cloud 3"/>
          <p:cNvSpPr/>
          <p:nvPr/>
        </p:nvSpPr>
        <p:spPr>
          <a:xfrm>
            <a:off x="506437" y="604911"/>
            <a:ext cx="4332849" cy="4346917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7617" y="1491175"/>
            <a:ext cx="31933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Open the book at page 46</a:t>
            </a:r>
          </a:p>
        </p:txBody>
      </p:sp>
    </p:spTree>
    <p:extLst>
      <p:ext uri="{BB962C8B-B14F-4D97-AF65-F5344CB8AC3E}">
        <p14:creationId xmlns:p14="http://schemas.microsoft.com/office/powerpoint/2010/main" val="23562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2" y="844685"/>
            <a:ext cx="2017541" cy="2017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38" y="175921"/>
            <a:ext cx="3355071" cy="3355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21" y="3600937"/>
            <a:ext cx="2651144" cy="2066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732" y="3948045"/>
            <a:ext cx="3798277" cy="20820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323557" y="2813538"/>
            <a:ext cx="388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0296" y="3277772"/>
            <a:ext cx="4698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2535" y="6030063"/>
            <a:ext cx="278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Cot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7742" y="6030063"/>
            <a:ext cx="2630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Dish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5921"/>
            <a:ext cx="12192000" cy="6682079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98354"/>
            <a:ext cx="414410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/>
              <a:t>Look,Listen</a:t>
            </a:r>
            <a:r>
              <a:rPr lang="en-US" sz="3600" dirty="0"/>
              <a:t> and Say</a:t>
            </a:r>
          </a:p>
        </p:txBody>
      </p:sp>
    </p:spTree>
    <p:extLst>
      <p:ext uri="{BB962C8B-B14F-4D97-AF65-F5344CB8AC3E}">
        <p14:creationId xmlns:p14="http://schemas.microsoft.com/office/powerpoint/2010/main" val="37945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351693" y="126609"/>
            <a:ext cx="4797082" cy="385454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52025" y="1631852"/>
            <a:ext cx="2926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Listen to 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5040" y="998806"/>
            <a:ext cx="2841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Coat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8745" y="998806"/>
            <a:ext cx="2447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Pot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5040" y="3596436"/>
            <a:ext cx="3263705" cy="132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Cot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58068" y="3882682"/>
            <a:ext cx="1617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Dish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39022" y="944676"/>
            <a:ext cx="5838092" cy="530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52757" y="998806"/>
            <a:ext cx="6597749" cy="452765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8942" y="998806"/>
            <a:ext cx="3277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Coat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8745" y="998806"/>
            <a:ext cx="2447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Pot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5711484" y="2859313"/>
            <a:ext cx="2155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Cot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87729" y="3249637"/>
            <a:ext cx="2236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Dish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60985" y="998807"/>
            <a:ext cx="7831015" cy="5401994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4" y="647115"/>
            <a:ext cx="3917340" cy="36105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7625" y="4670474"/>
            <a:ext cx="3629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Listen and say</a:t>
            </a:r>
          </a:p>
        </p:txBody>
      </p:sp>
    </p:spTree>
    <p:extLst>
      <p:ext uri="{BB962C8B-B14F-4D97-AF65-F5344CB8AC3E}">
        <p14:creationId xmlns:p14="http://schemas.microsoft.com/office/powerpoint/2010/main" val="90627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roja">
      <a:majorFont>
        <a:latin typeface="Times New Roman"/>
        <a:ea typeface=""/>
        <a:cs typeface="NikoshBAN"/>
      </a:majorFont>
      <a:minorFont>
        <a:latin typeface="Times New Rom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415</TotalTime>
  <Words>173</Words>
  <Application>Microsoft Office PowerPoint</Application>
  <PresentationFormat>Widescreen</PresentationFormat>
  <Paragraphs>63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83</cp:revision>
  <dcterms:created xsi:type="dcterms:W3CDTF">2018-05-22T06:54:07Z</dcterms:created>
  <dcterms:modified xsi:type="dcterms:W3CDTF">2021-12-06T16:01:31Z</dcterms:modified>
</cp:coreProperties>
</file>