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7" r:id="rId1"/>
  </p:sldMasterIdLst>
  <p:sldIdLst>
    <p:sldId id="283" r:id="rId2"/>
    <p:sldId id="284" r:id="rId3"/>
    <p:sldId id="285" r:id="rId4"/>
    <p:sldId id="293" r:id="rId5"/>
    <p:sldId id="309" r:id="rId6"/>
    <p:sldId id="297" r:id="rId7"/>
    <p:sldId id="298" r:id="rId8"/>
    <p:sldId id="312" r:id="rId9"/>
    <p:sldId id="313" r:id="rId10"/>
    <p:sldId id="314" r:id="rId11"/>
    <p:sldId id="315" r:id="rId12"/>
    <p:sldId id="316" r:id="rId13"/>
    <p:sldId id="317" r:id="rId14"/>
    <p:sldId id="299" r:id="rId15"/>
    <p:sldId id="300" r:id="rId16"/>
    <p:sldId id="303" r:id="rId17"/>
    <p:sldId id="304" r:id="rId18"/>
    <p:sldId id="311" r:id="rId19"/>
    <p:sldId id="307" r:id="rId20"/>
    <p:sldId id="318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99FF33"/>
    <a:srgbClr val="FF99FF"/>
    <a:srgbClr val="FFFFCC"/>
    <a:srgbClr val="BCFCA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1EBAF3-A00C-4646-B9F8-4348DBD91973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9377B-201E-43DE-8AB7-20AF45713B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BAF3-A00C-4646-B9F8-4348DBD91973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77B-201E-43DE-8AB7-20AF4571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9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BAF3-A00C-4646-B9F8-4348DBD91973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77B-201E-43DE-8AB7-20AF4571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BAF3-A00C-4646-B9F8-4348DBD91973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77B-201E-43DE-8AB7-20AF4571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5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BAF3-A00C-4646-B9F8-4348DBD91973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77B-201E-43DE-8AB7-20AF45713B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4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BAF3-A00C-4646-B9F8-4348DBD91973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77B-201E-43DE-8AB7-20AF4571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BAF3-A00C-4646-B9F8-4348DBD91973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77B-201E-43DE-8AB7-20AF4571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BAF3-A00C-4646-B9F8-4348DBD91973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77B-201E-43DE-8AB7-20AF4571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BAF3-A00C-4646-B9F8-4348DBD91973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77B-201E-43DE-8AB7-20AF4571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BAF3-A00C-4646-B9F8-4348DBD91973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77B-201E-43DE-8AB7-20AF4571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BAF3-A00C-4646-B9F8-4348DBD91973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77B-201E-43DE-8AB7-20AF4571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33"/>
            </a:gs>
            <a:gs pos="37000">
              <a:srgbClr val="92D050"/>
            </a:gs>
            <a:gs pos="72000">
              <a:srgbClr val="FFCCCC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91EBAF3-A00C-4646-B9F8-4348DBD91973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189377B-201E-43DE-8AB7-20AF4571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346653"/>
            <a:ext cx="10116457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dirty="0" smtClean="0">
                <a:ln w="0"/>
                <a:solidFill>
                  <a:schemeClr val="tx1"/>
                </a:solidFill>
                <a:latin typeface="Gill Sans Ultra Bold Condensed" panose="020B0A06020104020203" pitchFamily="34" charset="0"/>
                <a:cs typeface="NikoshBAN" panose="02000000000000000000" pitchFamily="2" charset="0"/>
              </a:rPr>
              <a:t>W</a:t>
            </a:r>
            <a:r>
              <a:rPr lang="en-US" sz="9600" b="1" spc="600" dirty="0" smtClean="0">
                <a:solidFill>
                  <a:srgbClr val="FF0000"/>
                </a:solidFill>
                <a:latin typeface="Gill Sans Ultra Bold Condensed" panose="020B0A06020104020203" pitchFamily="34" charset="0"/>
                <a:cs typeface="NikoshBAN" panose="02000000000000000000" pitchFamily="2" charset="0"/>
              </a:rPr>
              <a:t>E</a:t>
            </a:r>
            <a:r>
              <a:rPr lang="en-US" sz="9600" b="1" dirty="0" smtClean="0">
                <a:ln w="0"/>
                <a:solidFill>
                  <a:schemeClr val="tx1"/>
                </a:solidFill>
                <a:latin typeface="Gill Sans Ultra Bold Condensed" panose="020B0A06020104020203" pitchFamily="34" charset="0"/>
                <a:cs typeface="NikoshBAN" panose="02000000000000000000" pitchFamily="2" charset="0"/>
              </a:rPr>
              <a:t>L</a:t>
            </a:r>
            <a:r>
              <a:rPr lang="en-US" sz="9600" b="1" spc="600" dirty="0" smtClean="0">
                <a:solidFill>
                  <a:srgbClr val="7030A0"/>
                </a:solidFill>
                <a:latin typeface="Gill Sans Ultra Bold Condensed" panose="020B0A06020104020203" pitchFamily="34" charset="0"/>
                <a:cs typeface="NikoshBAN" panose="02000000000000000000" pitchFamily="2" charset="0"/>
              </a:rPr>
              <a:t>C</a:t>
            </a:r>
            <a:r>
              <a:rPr lang="en-US" sz="9600" b="1" dirty="0" smtClean="0">
                <a:ln w="0"/>
                <a:solidFill>
                  <a:schemeClr val="tx1"/>
                </a:solidFill>
                <a:latin typeface="Gill Sans Ultra Bold Condensed" panose="020B0A06020104020203" pitchFamily="34" charset="0"/>
                <a:cs typeface="NikoshBAN" panose="02000000000000000000" pitchFamily="2" charset="0"/>
              </a:rPr>
              <a:t>O</a:t>
            </a:r>
            <a:r>
              <a:rPr lang="en-US" sz="9600" b="1" spc="600" dirty="0" smtClean="0">
                <a:solidFill>
                  <a:srgbClr val="FF0000"/>
                </a:solidFill>
                <a:latin typeface="Gill Sans Ultra Bold Condensed" panose="020B0A06020104020203" pitchFamily="34" charset="0"/>
                <a:cs typeface="NikoshBAN" panose="02000000000000000000" pitchFamily="2" charset="0"/>
              </a:rPr>
              <a:t>M</a:t>
            </a:r>
            <a:r>
              <a:rPr lang="en-US" sz="9600" b="1" dirty="0" smtClean="0">
                <a:ln w="0"/>
                <a:solidFill>
                  <a:schemeClr val="tx1"/>
                </a:solidFill>
                <a:latin typeface="Gill Sans Ultra Bold Condensed" panose="020B0A06020104020203" pitchFamily="34" charset="0"/>
                <a:cs typeface="NikoshBAN" panose="02000000000000000000" pitchFamily="2" charset="0"/>
              </a:rPr>
              <a:t>E …</a:t>
            </a:r>
            <a:endParaRPr lang="en-US" sz="13800" b="1" dirty="0">
              <a:ln w="0"/>
              <a:solidFill>
                <a:schemeClr val="tx1"/>
              </a:solidFill>
              <a:latin typeface="Gill Sans Ultra Bold Condensed" panose="020B0A06020104020203" pitchFamily="34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7" y="4852457"/>
            <a:ext cx="1037771" cy="1120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29" y="3726854"/>
            <a:ext cx="2079997" cy="2246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3" y="2350507"/>
            <a:ext cx="1840881" cy="14389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346" y="1403713"/>
            <a:ext cx="3570042" cy="47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4.81481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52916 0.00092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9" y="322943"/>
            <a:ext cx="11408228" cy="76944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Narrow" pitchFamily="34" charset="0"/>
                <a:cs typeface="Times New Roman" pitchFamily="18" charset="0"/>
              </a:rPr>
              <a:t>Word meaning</a:t>
            </a:r>
            <a:endParaRPr lang="en-US" sz="44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829" y="1917768"/>
            <a:ext cx="427412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Hobby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2779" y="1917768"/>
            <a:ext cx="31242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শখ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199743" y="2183283"/>
            <a:ext cx="1676400" cy="484632"/>
          </a:xfrm>
          <a:prstGeom prst="rightArrow">
            <a:avLst/>
          </a:prstGeom>
          <a:solidFill>
            <a:srgbClr val="99FF33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33829" y="3028803"/>
            <a:ext cx="11408228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Hobby means </a:t>
            </a:r>
            <a:r>
              <a:rPr lang="en-US" sz="5400" dirty="0"/>
              <a:t>an activity done regularly in one's leisure time for pleasure.</a:t>
            </a:r>
            <a:endParaRPr lang="en-US" sz="5400" dirty="0"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" y="4777517"/>
            <a:ext cx="1772118" cy="15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9" y="322943"/>
            <a:ext cx="11408228" cy="76944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Narrow" pitchFamily="34" charset="0"/>
                <a:cs typeface="Times New Roman" pitchFamily="18" charset="0"/>
              </a:rPr>
              <a:t>Word meaning</a:t>
            </a:r>
            <a:endParaRPr lang="en-US" sz="44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829" y="1917768"/>
            <a:ext cx="427412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Complete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2779" y="1917768"/>
            <a:ext cx="31242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সম্পূর্ণ করা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199743" y="2183283"/>
            <a:ext cx="1676400" cy="484632"/>
          </a:xfrm>
          <a:prstGeom prst="rightArrow">
            <a:avLst/>
          </a:prstGeom>
          <a:solidFill>
            <a:srgbClr val="99FF33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33829" y="3433547"/>
            <a:ext cx="1140822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Complete means whole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57" y="4449360"/>
            <a:ext cx="1875971" cy="16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9" y="322943"/>
            <a:ext cx="11408228" cy="76944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Narrow" pitchFamily="34" charset="0"/>
                <a:cs typeface="Times New Roman" pitchFamily="18" charset="0"/>
              </a:rPr>
              <a:t>Word meaning</a:t>
            </a:r>
            <a:endParaRPr lang="en-US" sz="44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829" y="1917768"/>
            <a:ext cx="427412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Club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2779" y="1917768"/>
            <a:ext cx="31242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ক্লাব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199743" y="2183283"/>
            <a:ext cx="1676400" cy="484632"/>
          </a:xfrm>
          <a:prstGeom prst="rightArrow">
            <a:avLst/>
          </a:prstGeom>
          <a:solidFill>
            <a:srgbClr val="99FF33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33829" y="3433547"/>
            <a:ext cx="11408228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Club means </a:t>
            </a:r>
            <a:r>
              <a:rPr lang="en-US" sz="5400" dirty="0"/>
              <a:t>an association dedicated to a particular interest or activity.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9" y="322943"/>
            <a:ext cx="11408228" cy="76944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Narrow" pitchFamily="34" charset="0"/>
                <a:cs typeface="Times New Roman" pitchFamily="18" charset="0"/>
              </a:rPr>
              <a:t>Word meaning</a:t>
            </a:r>
            <a:endParaRPr lang="en-US" sz="44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829" y="1917768"/>
            <a:ext cx="427412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Application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2779" y="1917768"/>
            <a:ext cx="31242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দরখাস্ত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199743" y="2183283"/>
            <a:ext cx="1676400" cy="484632"/>
          </a:xfrm>
          <a:prstGeom prst="rightArrow">
            <a:avLst/>
          </a:prstGeom>
          <a:solidFill>
            <a:srgbClr val="99FF33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33829" y="3433547"/>
            <a:ext cx="11408228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means </a:t>
            </a:r>
            <a:r>
              <a:rPr lang="en-GB" sz="5400" dirty="0"/>
              <a:t>a formal </a:t>
            </a:r>
            <a:r>
              <a:rPr lang="en-GB" sz="5400" dirty="0" smtClean="0"/>
              <a:t>request / request / claim.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4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229" y="324881"/>
            <a:ext cx="11524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itchFamily="34" charset="0"/>
              </a:rPr>
              <a:t>G. Read the form again . Complete the paragraph about Laila.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800" y="932341"/>
            <a:ext cx="11545371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Laila Karim was born on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_____________________. Her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 name is Jahanara Karim and her _________________name is Ahmed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Karim.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Laila and her family are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Bangladesh,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their nationality is ________________. Laila lives at ____________________. She is in Class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___________________________.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her free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time,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enjoys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___________________. She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her English Language Club application form on_____________________________________.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44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12800" y="932341"/>
            <a:ext cx="11545371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Laila Karim was born on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_____________________. Her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 name is Jahanara Karim and her _________________name is Ahmed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Karim.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Laila and her family are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Bangladesh,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their nationality is ________________. Laila lives at ____________________. She is in Class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___________________________.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her free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time,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enjoys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___________________. She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her English Language Club application form on_____________________________________.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800" y="248082"/>
            <a:ext cx="115453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G. Read </a:t>
            </a:r>
            <a:r>
              <a:rPr lang="en-US" sz="3200" b="1" dirty="0"/>
              <a:t>the form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</a:t>
            </a:r>
            <a:r>
              <a:rPr lang="en-US" sz="3200" b="1" dirty="0"/>
              <a:t> . Complete the paragraph about Laila.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8154" y="832857"/>
            <a:ext cx="470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 August , 2006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92842" y="1392139"/>
            <a:ext cx="278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mother’s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29544" y="1845434"/>
            <a:ext cx="283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father’s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449" y="2838518"/>
            <a:ext cx="278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Bangladeshi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2256" y="2796104"/>
            <a:ext cx="278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Naogaon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16482" y="3376260"/>
            <a:ext cx="162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6705" y="3315048"/>
            <a:ext cx="577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Naogaon Primary School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6705" y="3793200"/>
            <a:ext cx="278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running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78514" y="3806823"/>
            <a:ext cx="278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swimming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8248" y="4347079"/>
            <a:ext cx="4221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talking to her friends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10254" y="5301761"/>
            <a:ext cx="4661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21 </a:t>
            </a:r>
            <a:r>
              <a:rPr lang="en-US" sz="3200" b="1" dirty="0" smtClean="0">
                <a:solidFill>
                  <a:srgbClr val="FF0000"/>
                </a:solidFill>
              </a:rPr>
              <a:t>October, 2016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10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43" y="1030942"/>
            <a:ext cx="1146628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Read the text and answer the questions no: 13.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342" y="1752601"/>
            <a:ext cx="11466285" cy="4462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Suppose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you are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Faiza Tabassum.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You are a  student of class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five. Your date of birth is 5 June, 2015. You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live with your parents in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Dhaka. Your father’s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name is Md.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Rafiqul Hasan and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mother’s name is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Fahmida Najnine.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You want to be a member of your school library.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Now,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fill up the following form using the given information.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343" y="309283"/>
            <a:ext cx="1146628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today we will read Form Filling.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7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942" y="314014"/>
            <a:ext cx="1156425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Form Filling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938" y="1877613"/>
            <a:ext cx="11564262" cy="397031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u="sng" dirty="0">
                <a:latin typeface="Berlin Sans FB" pitchFamily="34" charset="0"/>
                <a:cs typeface="Times New Roman" pitchFamily="18" charset="0"/>
              </a:rPr>
              <a:t>Membership Form</a:t>
            </a:r>
          </a:p>
          <a:p>
            <a:r>
              <a:rPr lang="en-US" sz="3600" dirty="0">
                <a:latin typeface="Arial Narrow" pitchFamily="34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. Name              	:                 </a:t>
            </a:r>
            <a:endParaRPr lang="en-US" sz="3600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36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. Father’s 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name   </a:t>
            </a: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	:     </a:t>
            </a:r>
            <a:endParaRPr lang="en-US" sz="3600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3600" dirty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. Mother’s 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name </a:t>
            </a: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	:   </a:t>
            </a:r>
          </a:p>
          <a:p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4. Date of birth		: </a:t>
            </a:r>
            <a:endParaRPr lang="en-US" sz="3600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3600" dirty="0">
                <a:latin typeface="Arial Narrow" pitchFamily="34" charset="0"/>
                <a:cs typeface="Times New Roman" pitchFamily="18" charset="0"/>
              </a:rPr>
              <a:t>5</a:t>
            </a: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. Class                	:                 </a:t>
            </a:r>
            <a:endParaRPr lang="en-US" sz="3600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6. Address           	:              				Signature</a:t>
            </a:r>
            <a:endParaRPr lang="en-US" sz="3600" dirty="0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499765" y="5232128"/>
            <a:ext cx="18288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3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942" y="314014"/>
            <a:ext cx="1156425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Form Filling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938" y="1877613"/>
            <a:ext cx="11564262" cy="397031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u="sng" dirty="0">
                <a:latin typeface="Berlin Sans FB" pitchFamily="34" charset="0"/>
                <a:cs typeface="Times New Roman" pitchFamily="18" charset="0"/>
              </a:rPr>
              <a:t>Membership Form</a:t>
            </a:r>
          </a:p>
          <a:p>
            <a:r>
              <a:rPr lang="en-US" sz="3600" dirty="0">
                <a:latin typeface="Arial Narrow" pitchFamily="34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. Name              	:                 </a:t>
            </a:r>
            <a:endParaRPr lang="en-US" sz="3600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36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. Father’s 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name   </a:t>
            </a: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	:     </a:t>
            </a:r>
            <a:endParaRPr lang="en-US" sz="3600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3600" dirty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. Mother’s 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name </a:t>
            </a: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	:   </a:t>
            </a:r>
            <a:endParaRPr lang="en-US" sz="3600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. Date of birth		: </a:t>
            </a:r>
          </a:p>
          <a:p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5. Class                	:                 </a:t>
            </a:r>
            <a:endParaRPr lang="en-US" sz="3600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3600" dirty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Arial Narrow" pitchFamily="34" charset="0"/>
                <a:cs typeface="Times New Roman" pitchFamily="18" charset="0"/>
              </a:rPr>
              <a:t>. Address           	:              				Signature</a:t>
            </a:r>
            <a:endParaRPr lang="en-US" sz="36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2470" y="2526481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Faiza Tabassum</a:t>
            </a:r>
            <a:endParaRPr lang="en-US" sz="3600" b="1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Md</a:t>
            </a:r>
            <a:r>
              <a:rPr lang="en-US" sz="36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Rafiqul Hasan</a:t>
            </a:r>
            <a:endParaRPr lang="en-US" sz="3600" b="1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Fahmida Najnine</a:t>
            </a:r>
            <a:endParaRPr lang="en-US" sz="3600" b="1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05-06-2012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Five</a:t>
            </a:r>
            <a:endParaRPr lang="en-US" sz="3600" b="1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GB" sz="36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Dhaka</a:t>
            </a:r>
            <a:endParaRPr lang="en-US" sz="3600" b="1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99764" y="4428851"/>
            <a:ext cx="1828801" cy="803277"/>
            <a:chOff x="8499764" y="4428851"/>
            <a:chExt cx="1828801" cy="80327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499764" y="5232128"/>
              <a:ext cx="18288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8848945" y="4428851"/>
              <a:ext cx="13003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Harlow Solid Italic" pitchFamily="82" charset="0"/>
                  <a:cs typeface="Times New Roman" pitchFamily="18" charset="0"/>
                </a:rPr>
                <a:t>Faiza</a:t>
              </a:r>
              <a:endParaRPr lang="en-US" sz="3600" b="1" dirty="0">
                <a:solidFill>
                  <a:srgbClr val="FF0000"/>
                </a:solidFill>
                <a:latin typeface="Harlow Solid Italic" pitchFamily="82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68399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15" y="1183334"/>
            <a:ext cx="1153885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Suppose</a:t>
            </a:r>
            <a:r>
              <a:rPr lang="en-US" sz="2400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you are Adnan / </a:t>
            </a:r>
            <a:r>
              <a:rPr lang="en-US" sz="2400" dirty="0" err="1" smtClean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Farhana</a:t>
            </a:r>
            <a:r>
              <a:rPr lang="en-US" sz="2400" dirty="0" smtClean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. Your father is Mr. </a:t>
            </a:r>
            <a:r>
              <a:rPr lang="en-US" sz="2400" dirty="0" err="1" smtClean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Habib</a:t>
            </a:r>
            <a:r>
              <a:rPr lang="en-US" sz="2400" dirty="0" smtClean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Hasan</a:t>
            </a:r>
            <a:r>
              <a:rPr lang="en-US" sz="2400" dirty="0" smtClean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and mother is </a:t>
            </a:r>
            <a:r>
              <a:rPr lang="en-US" sz="2400" dirty="0" err="1" smtClean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Amena</a:t>
            </a:r>
            <a:r>
              <a:rPr lang="en-US" sz="2400" dirty="0" smtClean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Begum. Your date of birth is 12 February, 2010. You are a student of class five. Now fill up the form by using Adnan’s / </a:t>
            </a:r>
            <a:r>
              <a:rPr lang="en-US" sz="2400" dirty="0" err="1" smtClean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Farhana’s</a:t>
            </a:r>
            <a:r>
              <a:rPr lang="en-US" sz="2400" dirty="0" smtClean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information.</a:t>
            </a:r>
            <a:endParaRPr lang="bn-BD" sz="2400" dirty="0">
              <a:solidFill>
                <a:srgbClr val="0070C0"/>
              </a:solidFill>
              <a:latin typeface="SolaimanLipi" pitchFamily="2" charset="0"/>
              <a:cs typeface="SolaimanLipi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56631" y="5859930"/>
            <a:ext cx="167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9315" y="286862"/>
            <a:ext cx="11538858" cy="769441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Evaluation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6073" y="2598892"/>
            <a:ext cx="9905342" cy="3539430"/>
          </a:xfrm>
          <a:prstGeom prst="rect">
            <a:avLst/>
          </a:prstGeom>
          <a:solidFill>
            <a:srgbClr val="BCFCAA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erlin Sans FB" pitchFamily="34" charset="0"/>
                <a:ea typeface="Ebrima" pitchFamily="2" charset="0"/>
                <a:cs typeface="Ebrima" pitchFamily="2" charset="0"/>
              </a:rPr>
              <a:t>Language Club Membership Form </a:t>
            </a:r>
          </a:p>
          <a:p>
            <a:r>
              <a:rPr lang="en-US" sz="3200" dirty="0">
                <a:latin typeface="Berlin Sans FB" pitchFamily="34" charset="0"/>
                <a:ea typeface="Ebrima" pitchFamily="2" charset="0"/>
                <a:cs typeface="Ebrima" pitchFamily="2" charset="0"/>
              </a:rPr>
              <a:t>1</a:t>
            </a:r>
            <a:r>
              <a:rPr lang="en-US" sz="3200" dirty="0" smtClean="0">
                <a:latin typeface="Berlin Sans FB" pitchFamily="34" charset="0"/>
                <a:ea typeface="Ebrima" pitchFamily="2" charset="0"/>
                <a:cs typeface="Ebrima" pitchFamily="2" charset="0"/>
              </a:rPr>
              <a:t>. Name			:</a:t>
            </a:r>
            <a:endParaRPr lang="en-US" sz="3200" dirty="0">
              <a:latin typeface="Berlin Sans FB" pitchFamily="34" charset="0"/>
              <a:ea typeface="Ebrima" pitchFamily="2" charset="0"/>
              <a:cs typeface="Ebrima" pitchFamily="2" charset="0"/>
            </a:endParaRPr>
          </a:p>
          <a:p>
            <a:r>
              <a:rPr lang="en-US" sz="3200" dirty="0">
                <a:latin typeface="Berlin Sans FB" pitchFamily="34" charset="0"/>
                <a:ea typeface="Ebrima" pitchFamily="2" charset="0"/>
                <a:cs typeface="Ebrima" pitchFamily="2" charset="0"/>
              </a:rPr>
              <a:t>2. Father’s </a:t>
            </a:r>
            <a:r>
              <a:rPr lang="en-US" sz="3200" dirty="0" smtClean="0">
                <a:latin typeface="Berlin Sans FB" pitchFamily="34" charset="0"/>
                <a:ea typeface="Ebrima" pitchFamily="2" charset="0"/>
                <a:cs typeface="Ebrima" pitchFamily="2" charset="0"/>
              </a:rPr>
              <a:t>name	:  </a:t>
            </a:r>
            <a:endParaRPr lang="en-US" sz="3200" dirty="0">
              <a:latin typeface="Berlin Sans FB" pitchFamily="34" charset="0"/>
              <a:ea typeface="Ebrima" pitchFamily="2" charset="0"/>
              <a:cs typeface="Ebrima" pitchFamily="2" charset="0"/>
            </a:endParaRPr>
          </a:p>
          <a:p>
            <a:r>
              <a:rPr lang="en-US" sz="3200" dirty="0">
                <a:latin typeface="Berlin Sans FB" pitchFamily="34" charset="0"/>
                <a:ea typeface="Ebrima" pitchFamily="2" charset="0"/>
                <a:cs typeface="Ebrima" pitchFamily="2" charset="0"/>
              </a:rPr>
              <a:t>3</a:t>
            </a:r>
            <a:r>
              <a:rPr lang="en-US" sz="3200" dirty="0" smtClean="0">
                <a:latin typeface="Berlin Sans FB" pitchFamily="34" charset="0"/>
                <a:ea typeface="Ebrima" pitchFamily="2" charset="0"/>
                <a:cs typeface="Ebrima" pitchFamily="2" charset="0"/>
              </a:rPr>
              <a:t>. Mother’s </a:t>
            </a:r>
            <a:r>
              <a:rPr lang="en-US" sz="3200" dirty="0">
                <a:latin typeface="Berlin Sans FB" pitchFamily="34" charset="0"/>
                <a:ea typeface="Ebrima" pitchFamily="2" charset="0"/>
                <a:cs typeface="Ebrima" pitchFamily="2" charset="0"/>
              </a:rPr>
              <a:t>name </a:t>
            </a:r>
            <a:r>
              <a:rPr lang="en-US" sz="3200" dirty="0" smtClean="0">
                <a:latin typeface="Berlin Sans FB" pitchFamily="34" charset="0"/>
                <a:ea typeface="Ebrima" pitchFamily="2" charset="0"/>
                <a:cs typeface="Ebrima" pitchFamily="2" charset="0"/>
              </a:rPr>
              <a:t>	: </a:t>
            </a:r>
            <a:endParaRPr lang="en-US" sz="3200" dirty="0">
              <a:latin typeface="Berlin Sans FB" pitchFamily="34" charset="0"/>
              <a:ea typeface="Ebrima" pitchFamily="2" charset="0"/>
              <a:cs typeface="Ebrima" pitchFamily="2" charset="0"/>
            </a:endParaRPr>
          </a:p>
          <a:p>
            <a:r>
              <a:rPr lang="en-US" sz="3200" dirty="0">
                <a:latin typeface="Berlin Sans FB" pitchFamily="34" charset="0"/>
                <a:ea typeface="Ebrima" pitchFamily="2" charset="0"/>
                <a:cs typeface="Ebrima" pitchFamily="2" charset="0"/>
              </a:rPr>
              <a:t>4. Date of </a:t>
            </a:r>
            <a:r>
              <a:rPr lang="en-US" sz="3200" dirty="0" smtClean="0">
                <a:latin typeface="Berlin Sans FB" pitchFamily="34" charset="0"/>
                <a:ea typeface="Ebrima" pitchFamily="2" charset="0"/>
                <a:cs typeface="Ebrima" pitchFamily="2" charset="0"/>
              </a:rPr>
              <a:t>birth		:</a:t>
            </a:r>
            <a:endParaRPr lang="en-US" sz="3200" dirty="0">
              <a:latin typeface="Berlin Sans FB" pitchFamily="34" charset="0"/>
              <a:ea typeface="Ebrima" pitchFamily="2" charset="0"/>
              <a:cs typeface="Ebrima" pitchFamily="2" charset="0"/>
            </a:endParaRPr>
          </a:p>
          <a:p>
            <a:r>
              <a:rPr lang="en-US" sz="3200" dirty="0">
                <a:latin typeface="Berlin Sans FB" pitchFamily="34" charset="0"/>
                <a:ea typeface="Ebrima" pitchFamily="2" charset="0"/>
                <a:cs typeface="Ebrima" pitchFamily="2" charset="0"/>
              </a:rPr>
              <a:t>5. </a:t>
            </a:r>
            <a:r>
              <a:rPr lang="en-US" sz="3200" dirty="0" smtClean="0">
                <a:latin typeface="Berlin Sans FB" pitchFamily="34" charset="0"/>
                <a:ea typeface="Ebrima" pitchFamily="2" charset="0"/>
                <a:cs typeface="Ebrima" pitchFamily="2" charset="0"/>
              </a:rPr>
              <a:t>Class			:                                     </a:t>
            </a:r>
          </a:p>
          <a:p>
            <a:pPr algn="r"/>
            <a:r>
              <a:rPr lang="en-US" sz="3200" dirty="0" smtClean="0">
                <a:latin typeface="Berlin Sans FB" pitchFamily="34" charset="0"/>
                <a:ea typeface="Ebrima" pitchFamily="2" charset="0"/>
                <a:cs typeface="Ebrima" pitchFamily="2" charset="0"/>
              </a:rPr>
              <a:t>Signature</a:t>
            </a:r>
            <a:endParaRPr lang="en-US" sz="3200" dirty="0">
              <a:latin typeface="Berlin Sans FB" pitchFamily="34" charset="0"/>
              <a:ea typeface="Ebrima" pitchFamily="2" charset="0"/>
              <a:cs typeface="Ebrima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52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12"/>
          <p:cNvSpPr txBox="1"/>
          <p:nvPr/>
        </p:nvSpPr>
        <p:spPr>
          <a:xfrm>
            <a:off x="3508946" y="2120314"/>
            <a:ext cx="8306671" cy="298543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z="4400" dirty="0">
                <a:ln w="0"/>
                <a:solidFill>
                  <a:srgbClr val="FF0000"/>
                </a:solidFill>
              </a:rPr>
              <a:t>Md. Rafiqul Hasan</a:t>
            </a:r>
            <a:endParaRPr sz="4400" dirty="0">
              <a:ln w="0"/>
              <a:solidFill>
                <a:srgbClr val="FF0000"/>
              </a:solidFill>
            </a:endParaRPr>
          </a:p>
          <a:p>
            <a:r>
              <a:rPr lang="en-US" sz="3600" b="0" dirty="0">
                <a:ln w="0"/>
                <a:solidFill>
                  <a:schemeClr val="tx1"/>
                </a:solidFill>
              </a:rPr>
              <a:t>Assistant Teacher</a:t>
            </a:r>
            <a:endParaRPr sz="3600" b="0" dirty="0">
              <a:ln w="0"/>
              <a:solidFill>
                <a:schemeClr val="tx1"/>
              </a:solidFill>
            </a:endParaRPr>
          </a:p>
          <a:p>
            <a:r>
              <a:rPr lang="en-US" sz="3600" b="0" dirty="0">
                <a:ln w="0"/>
                <a:solidFill>
                  <a:schemeClr val="tx1"/>
                </a:solidFill>
              </a:rPr>
              <a:t>Khonkarkhil Government Primary School</a:t>
            </a:r>
            <a:endParaRPr sz="3600" b="0" dirty="0">
              <a:ln w="0"/>
              <a:solidFill>
                <a:schemeClr val="tx1"/>
              </a:solidFill>
            </a:endParaRPr>
          </a:p>
          <a:p>
            <a:r>
              <a:rPr lang="en-US" sz="3600" b="0" dirty="0">
                <a:ln w="0"/>
                <a:solidFill>
                  <a:schemeClr val="tx1"/>
                </a:solidFill>
              </a:rPr>
              <a:t>Sadar, Cox's Bazar</a:t>
            </a:r>
            <a:r>
              <a:rPr lang="en-US" sz="3600" b="0" dirty="0" smtClean="0">
                <a:ln w="0"/>
                <a:solidFill>
                  <a:schemeClr val="tx1"/>
                </a:solidFill>
              </a:rPr>
              <a:t>.</a:t>
            </a:r>
          </a:p>
          <a:p>
            <a:r>
              <a:rPr lang="en-US" sz="3600" b="0" dirty="0" smtClean="0">
                <a:ln w="0"/>
                <a:solidFill>
                  <a:schemeClr val="tx1"/>
                </a:solidFill>
              </a:rPr>
              <a:t>email: rafiquecox1@gmail.com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521" y="330104"/>
            <a:ext cx="11465096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</a:rPr>
              <a:t>Teacher’s introduction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1" y="2120314"/>
            <a:ext cx="2843330" cy="30668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29865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15" y="1183334"/>
            <a:ext cx="11538857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SolaimanLipi" pitchFamily="2" charset="0"/>
                <a:cs typeface="SolaimanLipi" pitchFamily="2" charset="0"/>
              </a:rPr>
              <a:t>Suppose</a:t>
            </a:r>
            <a:r>
              <a:rPr lang="en-US" sz="2800" dirty="0"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2800" dirty="0" smtClean="0">
                <a:latin typeface="SolaimanLipi" pitchFamily="2" charset="0"/>
                <a:cs typeface="SolaimanLipi" pitchFamily="2" charset="0"/>
              </a:rPr>
              <a:t>you are </a:t>
            </a:r>
            <a:r>
              <a:rPr lang="en-US" sz="2800" dirty="0" err="1" smtClean="0">
                <a:latin typeface="SolaimanLipi" pitchFamily="2" charset="0"/>
                <a:cs typeface="SolaimanLipi" pitchFamily="2" charset="0"/>
              </a:rPr>
              <a:t>Tuhin</a:t>
            </a:r>
            <a:r>
              <a:rPr lang="en-US" sz="2800" dirty="0" smtClean="0">
                <a:latin typeface="SolaimanLipi" pitchFamily="2" charset="0"/>
                <a:cs typeface="SolaimanLipi" pitchFamily="2" charset="0"/>
              </a:rPr>
              <a:t>. Your father is Mr. </a:t>
            </a:r>
            <a:r>
              <a:rPr lang="en-US" sz="2800" dirty="0" err="1" smtClean="0">
                <a:latin typeface="SolaimanLipi" pitchFamily="2" charset="0"/>
                <a:cs typeface="SolaimanLipi" pitchFamily="2" charset="0"/>
              </a:rPr>
              <a:t>Tutul</a:t>
            </a:r>
            <a:r>
              <a:rPr lang="en-US" sz="2800" dirty="0" smtClean="0">
                <a:latin typeface="SolaimanLipi" pitchFamily="2" charset="0"/>
                <a:cs typeface="SolaimanLipi" pitchFamily="2" charset="0"/>
              </a:rPr>
              <a:t> Mia and mother is </a:t>
            </a:r>
            <a:r>
              <a:rPr lang="en-US" sz="2800" dirty="0" err="1" smtClean="0">
                <a:latin typeface="SolaimanLipi" pitchFamily="2" charset="0"/>
                <a:cs typeface="SolaimanLipi" pitchFamily="2" charset="0"/>
              </a:rPr>
              <a:t>Habiba</a:t>
            </a:r>
            <a:r>
              <a:rPr lang="en-US" sz="28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 smtClean="0">
                <a:latin typeface="SolaimanLipi" pitchFamily="2" charset="0"/>
                <a:cs typeface="SolaimanLipi" pitchFamily="2" charset="0"/>
              </a:rPr>
              <a:t>Khatun</a:t>
            </a:r>
            <a:r>
              <a:rPr lang="en-US" sz="2800" dirty="0" smtClean="0">
                <a:latin typeface="SolaimanLipi" pitchFamily="2" charset="0"/>
                <a:cs typeface="SolaimanLipi" pitchFamily="2" charset="0"/>
              </a:rPr>
              <a:t>. Your date of birth is 25 March, 2011. You are a student of class five. Now fill up the form by using </a:t>
            </a:r>
            <a:r>
              <a:rPr lang="en-US" sz="2800" dirty="0" err="1" smtClean="0">
                <a:latin typeface="SolaimanLipi" pitchFamily="2" charset="0"/>
                <a:cs typeface="SolaimanLipi" pitchFamily="2" charset="0"/>
              </a:rPr>
              <a:t>Tuhin’s</a:t>
            </a:r>
            <a:r>
              <a:rPr lang="en-US" sz="2800" dirty="0" smtClean="0">
                <a:latin typeface="SolaimanLipi" pitchFamily="2" charset="0"/>
                <a:cs typeface="SolaimanLipi" pitchFamily="2" charset="0"/>
              </a:rPr>
              <a:t> information.</a:t>
            </a:r>
            <a:endParaRPr lang="bn-BD" sz="2800" dirty="0">
              <a:latin typeface="SolaimanLipi" pitchFamily="2" charset="0"/>
              <a:cs typeface="SolaimanLipi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56631" y="5859930"/>
            <a:ext cx="167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9315" y="286862"/>
            <a:ext cx="1153885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Home work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9091" y="2598892"/>
            <a:ext cx="10099306" cy="353943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Berlin Sans FB" pitchFamily="34" charset="0"/>
                <a:ea typeface="Ebrima" pitchFamily="2" charset="0"/>
                <a:cs typeface="Ebrima" pitchFamily="2" charset="0"/>
              </a:rPr>
              <a:t>Language Club Membership Form </a:t>
            </a:r>
          </a:p>
          <a:p>
            <a:r>
              <a:rPr lang="en-US" sz="3200" dirty="0">
                <a:latin typeface="Berlin Sans FB" pitchFamily="34" charset="0"/>
                <a:ea typeface="Ebrima" pitchFamily="2" charset="0"/>
                <a:cs typeface="Ebrima" pitchFamily="2" charset="0"/>
              </a:rPr>
              <a:t>1</a:t>
            </a:r>
            <a:r>
              <a:rPr lang="en-US" sz="3200" dirty="0" smtClean="0">
                <a:latin typeface="Berlin Sans FB" pitchFamily="34" charset="0"/>
                <a:ea typeface="Ebrima" pitchFamily="2" charset="0"/>
                <a:cs typeface="Ebrima" pitchFamily="2" charset="0"/>
              </a:rPr>
              <a:t>. Name			:</a:t>
            </a:r>
            <a:endParaRPr lang="en-US" sz="3200" dirty="0">
              <a:latin typeface="Berlin Sans FB" pitchFamily="34" charset="0"/>
              <a:ea typeface="Ebrima" pitchFamily="2" charset="0"/>
              <a:cs typeface="Ebrima" pitchFamily="2" charset="0"/>
            </a:endParaRPr>
          </a:p>
          <a:p>
            <a:r>
              <a:rPr lang="en-US" sz="3200" dirty="0">
                <a:latin typeface="Berlin Sans FB" pitchFamily="34" charset="0"/>
                <a:ea typeface="Ebrima" pitchFamily="2" charset="0"/>
                <a:cs typeface="Ebrima" pitchFamily="2" charset="0"/>
              </a:rPr>
              <a:t>2. Father’s </a:t>
            </a:r>
            <a:r>
              <a:rPr lang="en-US" sz="3200" dirty="0" smtClean="0">
                <a:latin typeface="Berlin Sans FB" pitchFamily="34" charset="0"/>
                <a:ea typeface="Ebrima" pitchFamily="2" charset="0"/>
                <a:cs typeface="Ebrima" pitchFamily="2" charset="0"/>
              </a:rPr>
              <a:t>name	:  </a:t>
            </a:r>
            <a:endParaRPr lang="en-US" sz="3200" dirty="0">
              <a:latin typeface="Berlin Sans FB" pitchFamily="34" charset="0"/>
              <a:ea typeface="Ebrima" pitchFamily="2" charset="0"/>
              <a:cs typeface="Ebrima" pitchFamily="2" charset="0"/>
            </a:endParaRPr>
          </a:p>
          <a:p>
            <a:r>
              <a:rPr lang="en-US" sz="3200" dirty="0">
                <a:latin typeface="Berlin Sans FB" pitchFamily="34" charset="0"/>
                <a:ea typeface="Ebrima" pitchFamily="2" charset="0"/>
                <a:cs typeface="Ebrima" pitchFamily="2" charset="0"/>
              </a:rPr>
              <a:t>3</a:t>
            </a:r>
            <a:r>
              <a:rPr lang="en-US" sz="3200" dirty="0" smtClean="0">
                <a:latin typeface="Berlin Sans FB" pitchFamily="34" charset="0"/>
                <a:ea typeface="Ebrima" pitchFamily="2" charset="0"/>
                <a:cs typeface="Ebrima" pitchFamily="2" charset="0"/>
              </a:rPr>
              <a:t>. Mother’s </a:t>
            </a:r>
            <a:r>
              <a:rPr lang="en-US" sz="3200" dirty="0">
                <a:latin typeface="Berlin Sans FB" pitchFamily="34" charset="0"/>
                <a:ea typeface="Ebrima" pitchFamily="2" charset="0"/>
                <a:cs typeface="Ebrima" pitchFamily="2" charset="0"/>
              </a:rPr>
              <a:t>name </a:t>
            </a:r>
            <a:r>
              <a:rPr lang="en-US" sz="3200" dirty="0" smtClean="0">
                <a:latin typeface="Berlin Sans FB" pitchFamily="34" charset="0"/>
                <a:ea typeface="Ebrima" pitchFamily="2" charset="0"/>
                <a:cs typeface="Ebrima" pitchFamily="2" charset="0"/>
              </a:rPr>
              <a:t>	: </a:t>
            </a:r>
            <a:endParaRPr lang="en-US" sz="3200" dirty="0">
              <a:latin typeface="Berlin Sans FB" pitchFamily="34" charset="0"/>
              <a:ea typeface="Ebrima" pitchFamily="2" charset="0"/>
              <a:cs typeface="Ebrima" pitchFamily="2" charset="0"/>
            </a:endParaRPr>
          </a:p>
          <a:p>
            <a:r>
              <a:rPr lang="en-US" sz="3200" dirty="0">
                <a:latin typeface="Berlin Sans FB" pitchFamily="34" charset="0"/>
                <a:ea typeface="Ebrima" pitchFamily="2" charset="0"/>
                <a:cs typeface="Ebrima" pitchFamily="2" charset="0"/>
              </a:rPr>
              <a:t>4. Date of </a:t>
            </a:r>
            <a:r>
              <a:rPr lang="en-US" sz="3200" dirty="0" smtClean="0">
                <a:latin typeface="Berlin Sans FB" pitchFamily="34" charset="0"/>
                <a:ea typeface="Ebrima" pitchFamily="2" charset="0"/>
                <a:cs typeface="Ebrima" pitchFamily="2" charset="0"/>
              </a:rPr>
              <a:t>birth		:</a:t>
            </a:r>
            <a:endParaRPr lang="en-US" sz="3200" dirty="0">
              <a:latin typeface="Berlin Sans FB" pitchFamily="34" charset="0"/>
              <a:ea typeface="Ebrima" pitchFamily="2" charset="0"/>
              <a:cs typeface="Ebrima" pitchFamily="2" charset="0"/>
            </a:endParaRPr>
          </a:p>
          <a:p>
            <a:r>
              <a:rPr lang="en-US" sz="3200" dirty="0">
                <a:latin typeface="Berlin Sans FB" pitchFamily="34" charset="0"/>
                <a:ea typeface="Ebrima" pitchFamily="2" charset="0"/>
                <a:cs typeface="Ebrima" pitchFamily="2" charset="0"/>
              </a:rPr>
              <a:t>5. </a:t>
            </a:r>
            <a:r>
              <a:rPr lang="en-US" sz="3200" dirty="0" smtClean="0">
                <a:latin typeface="Berlin Sans FB" pitchFamily="34" charset="0"/>
                <a:ea typeface="Ebrima" pitchFamily="2" charset="0"/>
                <a:cs typeface="Ebrima" pitchFamily="2" charset="0"/>
              </a:rPr>
              <a:t>Class			:                                     </a:t>
            </a:r>
          </a:p>
          <a:p>
            <a:pPr algn="r"/>
            <a:r>
              <a:rPr lang="en-US" sz="3200" dirty="0" smtClean="0">
                <a:latin typeface="Berlin Sans FB" pitchFamily="34" charset="0"/>
                <a:ea typeface="Ebrima" pitchFamily="2" charset="0"/>
                <a:cs typeface="Ebrima" pitchFamily="2" charset="0"/>
              </a:rPr>
              <a:t>Signature</a:t>
            </a:r>
            <a:endParaRPr lang="en-US" sz="3200" dirty="0">
              <a:latin typeface="Berlin Sans FB" pitchFamily="34" charset="0"/>
              <a:ea typeface="Ebrima" pitchFamily="2" charset="0"/>
              <a:cs typeface="Ebrima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05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5"/>
          <p:cNvSpPr txBox="1"/>
          <p:nvPr/>
        </p:nvSpPr>
        <p:spPr>
          <a:xfrm>
            <a:off x="4419184" y="380386"/>
            <a:ext cx="737592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en-US" sz="4400" b="1" dirty="0" smtClean="0">
                <a:ln w="0"/>
                <a:solidFill>
                  <a:srgbClr val="C00000"/>
                </a:solidFill>
              </a:rPr>
              <a:t>That's all for today</a:t>
            </a:r>
            <a:endParaRPr lang="en-US" sz="44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406774" y="5742723"/>
            <a:ext cx="556271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4400" b="1" dirty="0" smtClean="0">
                <a:ln w="0"/>
                <a:solidFill>
                  <a:srgbClr val="FF0000"/>
                </a:solidFill>
              </a:rPr>
              <a:t>See you tomorrow</a:t>
            </a:r>
            <a:endParaRPr lang="en-US" sz="4400" b="1" dirty="0">
              <a:ln w="0"/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6" y="1482964"/>
            <a:ext cx="3769544" cy="502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1482964"/>
            <a:ext cx="376954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33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4"/>
          <p:cNvSpPr txBox="1"/>
          <p:nvPr/>
        </p:nvSpPr>
        <p:spPr>
          <a:xfrm>
            <a:off x="5215645" y="2423708"/>
            <a:ext cx="6610595" cy="28623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en-US" sz="3600" b="0" dirty="0">
                <a:ln w="0"/>
                <a:solidFill>
                  <a:schemeClr val="tx1"/>
                </a:solidFill>
              </a:rPr>
              <a:t>Class: </a:t>
            </a:r>
            <a:r>
              <a:rPr lang="en-US" sz="3600" b="0" dirty="0" smtClean="0">
                <a:ln w="0"/>
                <a:solidFill>
                  <a:schemeClr val="tx1"/>
                </a:solidFill>
              </a:rPr>
              <a:t>5, </a:t>
            </a:r>
            <a:r>
              <a:rPr lang="en-US" sz="3600" b="0" dirty="0">
                <a:ln w="0"/>
                <a:solidFill>
                  <a:schemeClr val="tx1"/>
                </a:solidFill>
              </a:rPr>
              <a:t>Sub: English</a:t>
            </a:r>
            <a:endParaRPr sz="3600" b="0" dirty="0">
              <a:ln w="0"/>
              <a:solidFill>
                <a:schemeClr val="tx1"/>
              </a:solidFill>
            </a:endParaRPr>
          </a:p>
          <a:p>
            <a:r>
              <a:rPr lang="en-US" sz="3600" b="0" dirty="0">
                <a:ln w="0"/>
                <a:solidFill>
                  <a:schemeClr val="tx1"/>
                </a:solidFill>
              </a:rPr>
              <a:t>Unit: </a:t>
            </a:r>
            <a:r>
              <a:rPr lang="en-US" sz="3600" b="0" dirty="0" smtClean="0">
                <a:ln w="0"/>
                <a:solidFill>
                  <a:schemeClr val="tx1"/>
                </a:solidFill>
              </a:rPr>
              <a:t>22</a:t>
            </a:r>
          </a:p>
          <a:p>
            <a:r>
              <a:rPr lang="en-US" sz="3600" b="0" dirty="0" smtClean="0">
                <a:ln w="0"/>
                <a:solidFill>
                  <a:schemeClr val="tx1"/>
                </a:solidFill>
              </a:rPr>
              <a:t>Title: Completing Forms</a:t>
            </a:r>
          </a:p>
          <a:p>
            <a:r>
              <a:rPr lang="en-US" sz="3600" dirty="0" smtClean="0">
                <a:ln w="0"/>
                <a:solidFill>
                  <a:srgbClr val="0070C0"/>
                </a:solidFill>
              </a:rPr>
              <a:t>Part of lesson: </a:t>
            </a:r>
            <a:r>
              <a:rPr lang="en-US" sz="3600" dirty="0">
                <a:ln w="0"/>
                <a:solidFill>
                  <a:srgbClr val="FF0000"/>
                </a:solidFill>
              </a:rPr>
              <a:t>F</a:t>
            </a:r>
            <a:r>
              <a:rPr lang="en-US" sz="3600" dirty="0" smtClean="0">
                <a:ln w="0"/>
                <a:solidFill>
                  <a:srgbClr val="FF0000"/>
                </a:solidFill>
              </a:rPr>
              <a:t> &amp; G</a:t>
            </a:r>
          </a:p>
          <a:p>
            <a:r>
              <a:rPr lang="en-US" sz="3600" b="0" dirty="0" smtClean="0">
                <a:ln w="0"/>
                <a:solidFill>
                  <a:schemeClr val="tx1"/>
                </a:solidFill>
              </a:rPr>
              <a:t>Page </a:t>
            </a:r>
            <a:r>
              <a:rPr lang="en-US" sz="3600" b="0" dirty="0">
                <a:ln w="0"/>
                <a:solidFill>
                  <a:schemeClr val="tx1"/>
                </a:solidFill>
              </a:rPr>
              <a:t>no: </a:t>
            </a:r>
            <a:r>
              <a:rPr lang="en-US" sz="3600" b="0" dirty="0" smtClean="0">
                <a:ln w="0"/>
                <a:solidFill>
                  <a:schemeClr val="tx1"/>
                </a:solidFill>
              </a:rPr>
              <a:t>88, Time</a:t>
            </a:r>
            <a:r>
              <a:rPr lang="en-US" sz="3600" b="0" dirty="0">
                <a:ln w="0"/>
                <a:solidFill>
                  <a:schemeClr val="tx1"/>
                </a:solidFill>
              </a:rPr>
              <a:t>: 45 Min.</a:t>
            </a:r>
            <a:endParaRPr sz="3600" b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2858" y="315451"/>
            <a:ext cx="11463382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</a:rPr>
              <a:t>Lesson’s 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8" y="1251307"/>
            <a:ext cx="4371975" cy="48870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2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364" y="293914"/>
            <a:ext cx="11455728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erlin Sans FB Demi" panose="020E0802020502020306" pitchFamily="34" charset="0"/>
                <a:cs typeface="Times New Roman" pitchFamily="18" charset="0"/>
              </a:rPr>
              <a:t>Let’s </a:t>
            </a:r>
            <a:r>
              <a:rPr lang="en-US" sz="6000" dirty="0" smtClean="0">
                <a:latin typeface="Berlin Sans FB Demi" panose="020E0802020502020306" pitchFamily="34" charset="0"/>
                <a:cs typeface="Times New Roman" pitchFamily="18" charset="0"/>
              </a:rPr>
              <a:t>sing a </a:t>
            </a:r>
            <a:r>
              <a:rPr lang="en-US" sz="6000" dirty="0">
                <a:latin typeface="Berlin Sans FB Demi" panose="020E0802020502020306" pitchFamily="34" charset="0"/>
                <a:cs typeface="Times New Roman" pitchFamily="18" charset="0"/>
              </a:rPr>
              <a:t>song.</a:t>
            </a:r>
            <a:endParaRPr lang="en-US" sz="4800" dirty="0"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pic>
        <p:nvPicPr>
          <p:cNvPr id="2" name="Good Morning Song - Songs for Kids - Morn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362" y="1309577"/>
            <a:ext cx="11455730" cy="47953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36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" y="365098"/>
            <a:ext cx="1152143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" y="1215351"/>
            <a:ext cx="115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 Rounded MT Bold" pitchFamily="34" charset="0"/>
                <a:cs typeface="NikoshBAN" panose="02000000000000000000" pitchFamily="2" charset="0"/>
              </a:rPr>
              <a:t>Listening: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  <a:cs typeface="NikoshBAN" panose="02000000000000000000" pitchFamily="2" charset="0"/>
              </a:rPr>
              <a:t>3.4.1 understand </a:t>
            </a: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  <a:cs typeface="NikoshBAN" panose="02000000000000000000" pitchFamily="2" charset="0"/>
              </a:rPr>
              <a:t>statements made by the teacher and   students.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" y="2188715"/>
            <a:ext cx="11521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 Rounded MT Bold" pitchFamily="34" charset="0"/>
                <a:cs typeface="NikoshBAN" panose="02000000000000000000" pitchFamily="2" charset="0"/>
              </a:rPr>
              <a:t>Reading: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  <a:cs typeface="NikoshBAN" panose="02000000000000000000" pitchFamily="2" charset="0"/>
              </a:rPr>
              <a:t>1.5.1 read </a:t>
            </a: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  <a:cs typeface="NikoshBAN" panose="02000000000000000000" pitchFamily="2" charset="0"/>
              </a:rPr>
              <a:t>words, phrases and sentences in the text with proper proper pronunciation, stress and intonation. 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  <a:cs typeface="NikoshBAN" panose="02000000000000000000" pitchFamily="2" charset="0"/>
              </a:rPr>
              <a:t>1.7.1 read </a:t>
            </a: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  <a:cs typeface="NikoshBAN" panose="02000000000000000000" pitchFamily="2" charset="0"/>
              </a:rPr>
              <a:t>paragraphs, dialogues, stories, letters and other texts.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  <a:cs typeface="NikoshBAN" panose="02000000000000000000" pitchFamily="2" charset="0"/>
              </a:rPr>
              <a:t>5.1.4 read </a:t>
            </a: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  <a:cs typeface="NikoshBAN" panose="02000000000000000000" pitchFamily="2" charset="0"/>
              </a:rPr>
              <a:t>silently with understanding personal letters and other texts materials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  <a:cs typeface="NikoshBAN" panose="02000000000000000000" pitchFamily="2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 Rounded MT Bold" pitchFamily="34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" y="4503485"/>
            <a:ext cx="11521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 Rounded MT Bold" pitchFamily="34" charset="0"/>
                <a:cs typeface="NikoshBAN" panose="02000000000000000000" pitchFamily="2" charset="0"/>
              </a:rPr>
              <a:t>Writing: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  <a:cs typeface="NikoshBAN" panose="02000000000000000000" pitchFamily="2" charset="0"/>
              </a:rPr>
              <a:t>6.1.2 </a:t>
            </a: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  <a:cs typeface="NikoshBAN" panose="02000000000000000000" pitchFamily="2" charset="0"/>
              </a:rPr>
              <a:t>use capital letters for proper nouns. 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  <a:cs typeface="NikoshBAN" panose="02000000000000000000" pitchFamily="2" charset="0"/>
              </a:rPr>
              <a:t>12.1.1 fill in simple forms about oneself and others. </a:t>
            </a:r>
            <a:endParaRPr lang="en-US" sz="2400" dirty="0">
              <a:solidFill>
                <a:prstClr val="black"/>
              </a:solidFill>
              <a:latin typeface="Arial Rounded MT Bold" pitchFamily="34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85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9771" y="1328947"/>
            <a:ext cx="11088914" cy="4727348"/>
            <a:chOff x="348343" y="1328947"/>
            <a:chExt cx="11088914" cy="4727348"/>
          </a:xfrm>
        </p:grpSpPr>
        <p:sp>
          <p:nvSpPr>
            <p:cNvPr id="3" name="Rectangle 2"/>
            <p:cNvSpPr/>
            <p:nvPr/>
          </p:nvSpPr>
          <p:spPr>
            <a:xfrm>
              <a:off x="348343" y="1328947"/>
              <a:ext cx="11088914" cy="941696"/>
            </a:xfrm>
            <a:prstGeom prst="rect">
              <a:avLst/>
            </a:prstGeom>
            <a:solidFill>
              <a:srgbClr val="BCFCAA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Noakhali Library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8343" y="2270643"/>
              <a:ext cx="11088914" cy="3785652"/>
            </a:xfrm>
            <a:prstGeom prst="rect">
              <a:avLst/>
            </a:prstGeom>
            <a:solidFill>
              <a:srgbClr val="BCFCAA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/>
                <a:t>Name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/>
                <a:t>Home Address</a:t>
              </a:r>
              <a:r>
                <a:rPr lang="en-US" sz="3200" b="1" dirty="0" smtClean="0"/>
                <a:t>: _________________________________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/>
                <a:t>School </a:t>
              </a:r>
              <a:r>
                <a:rPr lang="en-US" sz="3200" b="1" dirty="0" smtClean="0"/>
                <a:t>: _______________________________________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/>
                <a:t>Class : __________________ Age: ___________________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/>
                <a:t>Signature </a:t>
              </a:r>
              <a:r>
                <a:rPr lang="en-US" sz="3200" b="1" dirty="0" smtClean="0"/>
                <a:t>: ______________________________________ </a:t>
              </a:r>
              <a:endParaRPr lang="en-US" sz="32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0945" y="311555"/>
            <a:ext cx="11540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/>
              <a:t>Look, read and write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7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619" y="305081"/>
            <a:ext cx="115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 Narrow" pitchFamily="34" charset="0"/>
              </a:rPr>
              <a:t>F. Look , listen and read the application form.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450" y="872924"/>
            <a:ext cx="11543725" cy="563231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ENGLISH LANGUAGE </a:t>
            </a:r>
            <a:r>
              <a:rPr lang="en-US" sz="3600" b="1" dirty="0" smtClean="0">
                <a:solidFill>
                  <a:srgbClr val="00B050"/>
                </a:solidFill>
              </a:rPr>
              <a:t>CLUB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NAOGAON</a:t>
            </a:r>
          </a:p>
          <a:p>
            <a:pPr algn="ctr"/>
            <a:endParaRPr lang="en-US" sz="3600" b="1" dirty="0">
              <a:solidFill>
                <a:srgbClr val="00B0F0"/>
              </a:solidFill>
            </a:endParaRPr>
          </a:p>
          <a:p>
            <a:pPr algn="ctr"/>
            <a:endParaRPr lang="en-US" sz="3600" b="1" dirty="0" smtClean="0">
              <a:solidFill>
                <a:srgbClr val="00B0F0"/>
              </a:solidFill>
            </a:endParaRPr>
          </a:p>
          <a:p>
            <a:pPr algn="ctr"/>
            <a:endParaRPr lang="en-US" sz="3600" b="1" dirty="0">
              <a:solidFill>
                <a:srgbClr val="00B0F0"/>
              </a:solidFill>
            </a:endParaRPr>
          </a:p>
          <a:p>
            <a:pPr algn="ctr"/>
            <a:endParaRPr lang="en-US" sz="3600" b="1" dirty="0" smtClean="0">
              <a:solidFill>
                <a:srgbClr val="00B0F0"/>
              </a:solidFill>
            </a:endParaRPr>
          </a:p>
          <a:p>
            <a:pPr algn="ctr"/>
            <a:endParaRPr lang="en-US" sz="3600" b="1" dirty="0">
              <a:solidFill>
                <a:srgbClr val="00B0F0"/>
              </a:solidFill>
            </a:endParaRPr>
          </a:p>
          <a:p>
            <a:pPr algn="ctr"/>
            <a:endParaRPr lang="en-US" sz="3600" b="1" dirty="0" smtClean="0">
              <a:solidFill>
                <a:srgbClr val="00B0F0"/>
              </a:solidFill>
            </a:endParaRPr>
          </a:p>
          <a:p>
            <a:pPr algn="ctr"/>
            <a:endParaRPr lang="en-US" sz="3600" b="1" dirty="0">
              <a:solidFill>
                <a:srgbClr val="00B0F0"/>
              </a:solidFill>
            </a:endParaRPr>
          </a:p>
          <a:p>
            <a:pPr algn="ctr"/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785" y="2085848"/>
            <a:ext cx="5773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Name: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Date of birth:</a:t>
            </a:r>
          </a:p>
          <a:p>
            <a:r>
              <a:rPr lang="en-US" sz="2400" b="1" dirty="0" smtClean="0"/>
              <a:t>Nationality: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Mother’s name:</a:t>
            </a:r>
          </a:p>
          <a:p>
            <a:r>
              <a:rPr lang="en-US" sz="2400" b="1" dirty="0" smtClean="0"/>
              <a:t>Father’s name: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Home address:</a:t>
            </a:r>
          </a:p>
          <a:p>
            <a:r>
              <a:rPr lang="en-US" sz="2400" b="1" dirty="0" smtClean="0"/>
              <a:t>School: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Class:</a:t>
            </a:r>
          </a:p>
          <a:p>
            <a:r>
              <a:rPr lang="en-US" sz="2400" b="1" dirty="0" smtClean="0"/>
              <a:t>Hobbies: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Date: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08559" y="6025388"/>
            <a:ext cx="233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itchFamily="34" charset="0"/>
              </a:rPr>
              <a:t>Signature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9024578" y="5937889"/>
            <a:ext cx="2502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948164" y="5492934"/>
            <a:ext cx="265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Laila</a:t>
            </a:r>
            <a:r>
              <a:rPr lang="en-US" sz="2000" b="1" dirty="0"/>
              <a:t> </a:t>
            </a: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karim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61855" y="2074409"/>
            <a:ext cx="6774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Laila</a:t>
            </a:r>
            <a:r>
              <a:rPr lang="en-US" sz="2400" b="1" dirty="0"/>
              <a:t> Karim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9 August , 2006.</a:t>
            </a:r>
          </a:p>
          <a:p>
            <a:r>
              <a:rPr lang="en-US" sz="2400" b="1" dirty="0"/>
              <a:t>Bangladeshi</a:t>
            </a:r>
          </a:p>
          <a:p>
            <a:r>
              <a:rPr lang="en-US" sz="2400" b="1" dirty="0" err="1">
                <a:solidFill>
                  <a:srgbClr val="7030A0"/>
                </a:solidFill>
              </a:rPr>
              <a:t>Jahanara</a:t>
            </a:r>
            <a:r>
              <a:rPr lang="en-US" sz="2400" b="1" dirty="0">
                <a:solidFill>
                  <a:srgbClr val="7030A0"/>
                </a:solidFill>
              </a:rPr>
              <a:t> Karim</a:t>
            </a:r>
          </a:p>
          <a:p>
            <a:r>
              <a:rPr lang="en-US" sz="2400" b="1" dirty="0"/>
              <a:t>Ahmed Karim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211 , Hospital Road , </a:t>
            </a:r>
            <a:r>
              <a:rPr lang="en-US" sz="2400" b="1" dirty="0" err="1">
                <a:solidFill>
                  <a:srgbClr val="7030A0"/>
                </a:solidFill>
              </a:rPr>
              <a:t>Sadar</a:t>
            </a:r>
            <a:r>
              <a:rPr lang="en-US" sz="2400" b="1" dirty="0">
                <a:solidFill>
                  <a:srgbClr val="7030A0"/>
                </a:solidFill>
              </a:rPr>
              <a:t> , </a:t>
            </a:r>
            <a:r>
              <a:rPr lang="en-US" sz="2400" b="1" dirty="0" err="1">
                <a:solidFill>
                  <a:srgbClr val="7030A0"/>
                </a:solidFill>
              </a:rPr>
              <a:t>Naogaon</a:t>
            </a:r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b="1" dirty="0" err="1"/>
              <a:t>Naogaon</a:t>
            </a:r>
            <a:r>
              <a:rPr lang="en-US" sz="2400" b="1" dirty="0"/>
              <a:t> Primary School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Five</a:t>
            </a:r>
          </a:p>
          <a:p>
            <a:r>
              <a:rPr lang="en-US" sz="2400" b="1" dirty="0"/>
              <a:t>Running, swimming and talking to my friends.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21 October, </a:t>
            </a:r>
            <a:r>
              <a:rPr lang="en-US" sz="2400" b="1" dirty="0" smtClean="0">
                <a:solidFill>
                  <a:srgbClr val="7030A0"/>
                </a:solidFill>
              </a:rPr>
              <a:t>2016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9" y="322943"/>
            <a:ext cx="11408228" cy="76944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Narrow" pitchFamily="34" charset="0"/>
                <a:cs typeface="Times New Roman" pitchFamily="18" charset="0"/>
              </a:rPr>
              <a:t>Word meaning</a:t>
            </a:r>
            <a:endParaRPr lang="en-US" sz="44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6" y="1917768"/>
            <a:ext cx="26670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Address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199743" y="2183283"/>
            <a:ext cx="1676400" cy="484632"/>
          </a:xfrm>
          <a:prstGeom prst="rightArrow">
            <a:avLst/>
          </a:prstGeom>
          <a:solidFill>
            <a:srgbClr val="99FF33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72779" y="1917768"/>
            <a:ext cx="312420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ঠিকানা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33829" y="3433547"/>
            <a:ext cx="1140822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Address means place / name of place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57" y="4449360"/>
            <a:ext cx="1875971" cy="16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4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9" y="322943"/>
            <a:ext cx="11408228" cy="76944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Narrow" pitchFamily="34" charset="0"/>
                <a:cs typeface="Times New Roman" pitchFamily="18" charset="0"/>
              </a:rPr>
              <a:t>Word meaning</a:t>
            </a:r>
            <a:endParaRPr lang="en-US" sz="44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829" y="1325176"/>
            <a:ext cx="427412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Nationality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2779" y="1325176"/>
            <a:ext cx="31242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জাতীয়তা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199743" y="1590691"/>
            <a:ext cx="1676400" cy="484632"/>
          </a:xfrm>
          <a:prstGeom prst="rightArrow">
            <a:avLst/>
          </a:prstGeom>
          <a:solidFill>
            <a:srgbClr val="99FF33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7819" y="6138322"/>
            <a:ext cx="11749986" cy="480876"/>
            <a:chOff x="231586" y="5661423"/>
            <a:chExt cx="11728186" cy="9617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33829" y="2462242"/>
            <a:ext cx="11408228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Nationality means the </a:t>
            </a:r>
            <a:r>
              <a:rPr lang="en-US" sz="5400" dirty="0"/>
              <a:t>status of belonging to a particular nation.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57" y="4449360"/>
            <a:ext cx="1875971" cy="16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08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Basis">
  <a:themeElements>
    <a:clrScheme name="Custom 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258</TotalTime>
  <Words>748</Words>
  <Application>Microsoft Office PowerPoint</Application>
  <PresentationFormat>Widescreen</PresentationFormat>
  <Paragraphs>147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Arial Black</vt:lpstr>
      <vt:lpstr>Arial Narrow</vt:lpstr>
      <vt:lpstr>Arial Rounded MT Bold</vt:lpstr>
      <vt:lpstr>Berlin Sans FB</vt:lpstr>
      <vt:lpstr>Berlin Sans FB Demi</vt:lpstr>
      <vt:lpstr>Corbel</vt:lpstr>
      <vt:lpstr>Ebrima</vt:lpstr>
      <vt:lpstr>Franklin Gothic Medium Cond</vt:lpstr>
      <vt:lpstr>Gill Sans Ultra Bold Condensed</vt:lpstr>
      <vt:lpstr>Harlow Solid Italic</vt:lpstr>
      <vt:lpstr>NikoshBAN</vt:lpstr>
      <vt:lpstr>SolaimanLipi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</dc:creator>
  <cp:lastModifiedBy>MRH</cp:lastModifiedBy>
  <cp:revision>75</cp:revision>
  <dcterms:created xsi:type="dcterms:W3CDTF">2021-10-26T15:16:22Z</dcterms:created>
  <dcterms:modified xsi:type="dcterms:W3CDTF">2021-12-07T17:31:41Z</dcterms:modified>
</cp:coreProperties>
</file>