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7" r:id="rId5"/>
    <p:sldId id="268" r:id="rId6"/>
    <p:sldId id="269" r:id="rId7"/>
    <p:sldId id="270" r:id="rId8"/>
    <p:sldId id="294" r:id="rId9"/>
    <p:sldId id="328" r:id="rId10"/>
    <p:sldId id="286" r:id="rId11"/>
    <p:sldId id="330" r:id="rId12"/>
    <p:sldId id="329" r:id="rId13"/>
    <p:sldId id="331" r:id="rId14"/>
    <p:sldId id="316" r:id="rId15"/>
    <p:sldId id="332" r:id="rId16"/>
    <p:sldId id="320" r:id="rId17"/>
    <p:sldId id="322" r:id="rId18"/>
    <p:sldId id="323" r:id="rId19"/>
    <p:sldId id="287" r:id="rId20"/>
    <p:sldId id="288" r:id="rId21"/>
    <p:sldId id="299" r:id="rId22"/>
    <p:sldId id="300" r:id="rId23"/>
    <p:sldId id="301" r:id="rId24"/>
    <p:sldId id="302" r:id="rId25"/>
    <p:sldId id="304" r:id="rId26"/>
    <p:sldId id="30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3D2560-32AA-4F69-9BC9-BB08AE449A7B}"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53438-75EB-4711-B9D3-4A5BE11F0534}" type="slidenum">
              <a:rPr lang="en-US" smtClean="0"/>
              <a:t>‹#›</a:t>
            </a:fld>
            <a:endParaRPr lang="en-US"/>
          </a:p>
        </p:txBody>
      </p:sp>
    </p:spTree>
    <p:extLst>
      <p:ext uri="{BB962C8B-B14F-4D97-AF65-F5344CB8AC3E}">
        <p14:creationId xmlns:p14="http://schemas.microsoft.com/office/powerpoint/2010/main" val="335235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D2560-32AA-4F69-9BC9-BB08AE449A7B}"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53438-75EB-4711-B9D3-4A5BE11F0534}" type="slidenum">
              <a:rPr lang="en-US" smtClean="0"/>
              <a:t>‹#›</a:t>
            </a:fld>
            <a:endParaRPr lang="en-US"/>
          </a:p>
        </p:txBody>
      </p:sp>
    </p:spTree>
    <p:extLst>
      <p:ext uri="{BB962C8B-B14F-4D97-AF65-F5344CB8AC3E}">
        <p14:creationId xmlns:p14="http://schemas.microsoft.com/office/powerpoint/2010/main" val="2289309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D2560-32AA-4F69-9BC9-BB08AE449A7B}"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53438-75EB-4711-B9D3-4A5BE11F0534}" type="slidenum">
              <a:rPr lang="en-US" smtClean="0"/>
              <a:t>‹#›</a:t>
            </a:fld>
            <a:endParaRPr lang="en-US"/>
          </a:p>
        </p:txBody>
      </p:sp>
    </p:spTree>
    <p:extLst>
      <p:ext uri="{BB962C8B-B14F-4D97-AF65-F5344CB8AC3E}">
        <p14:creationId xmlns:p14="http://schemas.microsoft.com/office/powerpoint/2010/main" val="530795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3D2560-32AA-4F69-9BC9-BB08AE449A7B}"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53438-75EB-4711-B9D3-4A5BE11F0534}" type="slidenum">
              <a:rPr lang="en-US" smtClean="0"/>
              <a:t>‹#›</a:t>
            </a:fld>
            <a:endParaRPr lang="en-US"/>
          </a:p>
        </p:txBody>
      </p:sp>
    </p:spTree>
    <p:extLst>
      <p:ext uri="{BB962C8B-B14F-4D97-AF65-F5344CB8AC3E}">
        <p14:creationId xmlns:p14="http://schemas.microsoft.com/office/powerpoint/2010/main" val="356574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D2560-32AA-4F69-9BC9-BB08AE449A7B}"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53438-75EB-4711-B9D3-4A5BE11F0534}" type="slidenum">
              <a:rPr lang="en-US" smtClean="0"/>
              <a:t>‹#›</a:t>
            </a:fld>
            <a:endParaRPr lang="en-US"/>
          </a:p>
        </p:txBody>
      </p:sp>
    </p:spTree>
    <p:extLst>
      <p:ext uri="{BB962C8B-B14F-4D97-AF65-F5344CB8AC3E}">
        <p14:creationId xmlns:p14="http://schemas.microsoft.com/office/powerpoint/2010/main" val="3915650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3D2560-32AA-4F69-9BC9-BB08AE449A7B}"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53438-75EB-4711-B9D3-4A5BE11F0534}" type="slidenum">
              <a:rPr lang="en-US" smtClean="0"/>
              <a:t>‹#›</a:t>
            </a:fld>
            <a:endParaRPr lang="en-US"/>
          </a:p>
        </p:txBody>
      </p:sp>
    </p:spTree>
    <p:extLst>
      <p:ext uri="{BB962C8B-B14F-4D97-AF65-F5344CB8AC3E}">
        <p14:creationId xmlns:p14="http://schemas.microsoft.com/office/powerpoint/2010/main" val="982796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3D2560-32AA-4F69-9BC9-BB08AE449A7B}"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53438-75EB-4711-B9D3-4A5BE11F0534}" type="slidenum">
              <a:rPr lang="en-US" smtClean="0"/>
              <a:t>‹#›</a:t>
            </a:fld>
            <a:endParaRPr lang="en-US"/>
          </a:p>
        </p:txBody>
      </p:sp>
    </p:spTree>
    <p:extLst>
      <p:ext uri="{BB962C8B-B14F-4D97-AF65-F5344CB8AC3E}">
        <p14:creationId xmlns:p14="http://schemas.microsoft.com/office/powerpoint/2010/main" val="2520622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3D2560-32AA-4F69-9BC9-BB08AE449A7B}"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53438-75EB-4711-B9D3-4A5BE11F0534}" type="slidenum">
              <a:rPr lang="en-US" smtClean="0"/>
              <a:t>‹#›</a:t>
            </a:fld>
            <a:endParaRPr lang="en-US"/>
          </a:p>
        </p:txBody>
      </p:sp>
    </p:spTree>
    <p:extLst>
      <p:ext uri="{BB962C8B-B14F-4D97-AF65-F5344CB8AC3E}">
        <p14:creationId xmlns:p14="http://schemas.microsoft.com/office/powerpoint/2010/main" val="480309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D2560-32AA-4F69-9BC9-BB08AE449A7B}"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53438-75EB-4711-B9D3-4A5BE11F0534}" type="slidenum">
              <a:rPr lang="en-US" smtClean="0"/>
              <a:t>‹#›</a:t>
            </a:fld>
            <a:endParaRPr lang="en-US"/>
          </a:p>
        </p:txBody>
      </p:sp>
    </p:spTree>
    <p:extLst>
      <p:ext uri="{BB962C8B-B14F-4D97-AF65-F5344CB8AC3E}">
        <p14:creationId xmlns:p14="http://schemas.microsoft.com/office/powerpoint/2010/main" val="2341616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D2560-32AA-4F69-9BC9-BB08AE449A7B}"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53438-75EB-4711-B9D3-4A5BE11F0534}" type="slidenum">
              <a:rPr lang="en-US" smtClean="0"/>
              <a:t>‹#›</a:t>
            </a:fld>
            <a:endParaRPr lang="en-US"/>
          </a:p>
        </p:txBody>
      </p:sp>
    </p:spTree>
    <p:extLst>
      <p:ext uri="{BB962C8B-B14F-4D97-AF65-F5344CB8AC3E}">
        <p14:creationId xmlns:p14="http://schemas.microsoft.com/office/powerpoint/2010/main" val="3308787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D2560-32AA-4F69-9BC9-BB08AE449A7B}"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53438-75EB-4711-B9D3-4A5BE11F0534}" type="slidenum">
              <a:rPr lang="en-US" smtClean="0"/>
              <a:t>‹#›</a:t>
            </a:fld>
            <a:endParaRPr lang="en-US"/>
          </a:p>
        </p:txBody>
      </p:sp>
    </p:spTree>
    <p:extLst>
      <p:ext uri="{BB962C8B-B14F-4D97-AF65-F5344CB8AC3E}">
        <p14:creationId xmlns:p14="http://schemas.microsoft.com/office/powerpoint/2010/main" val="3054500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D2560-32AA-4F69-9BC9-BB08AE449A7B}" type="datetimeFigureOut">
              <a:rPr lang="en-US" smtClean="0"/>
              <a:t>12/3/2021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53438-75EB-4711-B9D3-4A5BE11F0534}" type="slidenum">
              <a:rPr lang="en-US" smtClean="0"/>
              <a:t>‹#›</a:t>
            </a:fld>
            <a:endParaRPr lang="en-US"/>
          </a:p>
        </p:txBody>
      </p:sp>
    </p:spTree>
    <p:extLst>
      <p:ext uri="{BB962C8B-B14F-4D97-AF65-F5344CB8AC3E}">
        <p14:creationId xmlns:p14="http://schemas.microsoft.com/office/powerpoint/2010/main" val="84925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fi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facebook.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07"/>
            <a:ext cx="12192000" cy="6858000"/>
          </a:xfrm>
          <a:prstGeom prst="rect">
            <a:avLst/>
          </a:prstGeom>
          <a:ln w="228600" cap="sq" cmpd="thickThin">
            <a:solidFill>
              <a:srgbClr val="00B050"/>
            </a:solidFill>
            <a:prstDash val="solid"/>
            <a:miter lim="800000"/>
          </a:ln>
          <a:effectLst>
            <a:innerShdw blurRad="76200">
              <a:srgbClr val="000000"/>
            </a:innerShdw>
          </a:effectLst>
        </p:spPr>
      </p:pic>
      <p:sp>
        <p:nvSpPr>
          <p:cNvPr id="2" name="Rectangle 1"/>
          <p:cNvSpPr/>
          <p:nvPr/>
        </p:nvSpPr>
        <p:spPr>
          <a:xfrm>
            <a:off x="336645" y="1196776"/>
            <a:ext cx="11518710" cy="259307"/>
          </a:xfrm>
          <a:prstGeom prst="rect">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600236" y="955662"/>
            <a:ext cx="1024467" cy="4795476"/>
            <a:chOff x="1752409" y="411137"/>
            <a:chExt cx="1024467" cy="4795476"/>
          </a:xfrm>
        </p:grpSpPr>
        <p:sp>
          <p:nvSpPr>
            <p:cNvPr id="12" name="Freeform 11"/>
            <p:cNvSpPr/>
            <p:nvPr/>
          </p:nvSpPr>
          <p:spPr>
            <a:xfrm>
              <a:off x="1849535" y="411137"/>
              <a:ext cx="776079" cy="723332"/>
            </a:xfrm>
            <a:custGeom>
              <a:avLst/>
              <a:gdLst>
                <a:gd name="connsiteX0" fmla="*/ 373470 w 776079"/>
                <a:gd name="connsiteY0" fmla="*/ 0 h 723332"/>
                <a:gd name="connsiteX1" fmla="*/ 776079 w 776079"/>
                <a:gd name="connsiteY1" fmla="*/ 361666 h 723332"/>
                <a:gd name="connsiteX2" fmla="*/ 373470 w 776079"/>
                <a:gd name="connsiteY2" fmla="*/ 723332 h 723332"/>
                <a:gd name="connsiteX3" fmla="*/ 2500 w 776079"/>
                <a:gd name="connsiteY3" fmla="*/ 502443 h 723332"/>
                <a:gd name="connsiteX4" fmla="*/ 0 w 776079"/>
                <a:gd name="connsiteY4" fmla="*/ 491320 h 723332"/>
                <a:gd name="connsiteX5" fmla="*/ 219899 w 776079"/>
                <a:gd name="connsiteY5" fmla="*/ 491320 h 723332"/>
                <a:gd name="connsiteX6" fmla="*/ 287145 w 776079"/>
                <a:gd name="connsiteY6" fmla="*/ 528288 h 723332"/>
                <a:gd name="connsiteX7" fmla="*/ 373470 w 776079"/>
                <a:gd name="connsiteY7" fmla="*/ 542499 h 723332"/>
                <a:gd name="connsiteX8" fmla="*/ 595246 w 776079"/>
                <a:gd name="connsiteY8" fmla="*/ 361666 h 723332"/>
                <a:gd name="connsiteX9" fmla="*/ 373470 w 776079"/>
                <a:gd name="connsiteY9" fmla="*/ 180833 h 723332"/>
                <a:gd name="connsiteX10" fmla="*/ 287145 w 776079"/>
                <a:gd name="connsiteY10" fmla="*/ 195044 h 723332"/>
                <a:gd name="connsiteX11" fmla="*/ 219897 w 776079"/>
                <a:gd name="connsiteY11" fmla="*/ 232013 h 723332"/>
                <a:gd name="connsiteX12" fmla="*/ 0 w 776079"/>
                <a:gd name="connsiteY12" fmla="*/ 232013 h 723332"/>
                <a:gd name="connsiteX13" fmla="*/ 2500 w 776079"/>
                <a:gd name="connsiteY13" fmla="*/ 220889 h 723332"/>
                <a:gd name="connsiteX14" fmla="*/ 373470 w 776079"/>
                <a:gd name="connsiteY14" fmla="*/ 0 h 72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079" h="723332">
                  <a:moveTo>
                    <a:pt x="373470" y="0"/>
                  </a:moveTo>
                  <a:cubicBezTo>
                    <a:pt x="595825" y="0"/>
                    <a:pt x="776079" y="161923"/>
                    <a:pt x="776079" y="361666"/>
                  </a:cubicBezTo>
                  <a:cubicBezTo>
                    <a:pt x="776079" y="561409"/>
                    <a:pt x="595825" y="723332"/>
                    <a:pt x="373470" y="723332"/>
                  </a:cubicBezTo>
                  <a:cubicBezTo>
                    <a:pt x="206704" y="723332"/>
                    <a:pt x="63620" y="632250"/>
                    <a:pt x="2500" y="502443"/>
                  </a:cubicBezTo>
                  <a:lnTo>
                    <a:pt x="0" y="491320"/>
                  </a:lnTo>
                  <a:lnTo>
                    <a:pt x="219899" y="491320"/>
                  </a:lnTo>
                  <a:lnTo>
                    <a:pt x="287145" y="528288"/>
                  </a:lnTo>
                  <a:cubicBezTo>
                    <a:pt x="313678" y="537439"/>
                    <a:pt x="342849" y="542499"/>
                    <a:pt x="373470" y="542499"/>
                  </a:cubicBezTo>
                  <a:cubicBezTo>
                    <a:pt x="495954" y="542499"/>
                    <a:pt x="595246" y="461537"/>
                    <a:pt x="595246" y="361666"/>
                  </a:cubicBezTo>
                  <a:cubicBezTo>
                    <a:pt x="595246" y="261795"/>
                    <a:pt x="495954" y="180833"/>
                    <a:pt x="373470" y="180833"/>
                  </a:cubicBezTo>
                  <a:cubicBezTo>
                    <a:pt x="342849" y="180833"/>
                    <a:pt x="313678" y="185893"/>
                    <a:pt x="287145" y="195044"/>
                  </a:cubicBezTo>
                  <a:lnTo>
                    <a:pt x="219897" y="232013"/>
                  </a:lnTo>
                  <a:lnTo>
                    <a:pt x="0" y="232013"/>
                  </a:lnTo>
                  <a:lnTo>
                    <a:pt x="2500" y="220889"/>
                  </a:lnTo>
                  <a:cubicBezTo>
                    <a:pt x="63620" y="91082"/>
                    <a:pt x="206704" y="0"/>
                    <a:pt x="37347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p:cNvSpPr/>
            <p:nvPr/>
          </p:nvSpPr>
          <p:spPr>
            <a:xfrm>
              <a:off x="2112243" y="1218062"/>
              <a:ext cx="177421" cy="2661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87222" y="1635453"/>
              <a:ext cx="177421" cy="2661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12242" y="2052844"/>
              <a:ext cx="177421" cy="2661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09968" y="2619232"/>
              <a:ext cx="177421" cy="2661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109968" y="3052553"/>
              <a:ext cx="177421" cy="2661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09968" y="3563201"/>
              <a:ext cx="177421" cy="26613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752409" y="4073849"/>
              <a:ext cx="1024467" cy="1132764"/>
            </a:xfrm>
            <a:prstGeom prst="ellipse">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স্বা </a:t>
              </a:r>
              <a:endParaRPr lang="en-US" sz="3600" dirty="0"/>
            </a:p>
          </p:txBody>
        </p:sp>
      </p:grpSp>
      <p:grpSp>
        <p:nvGrpSpPr>
          <p:cNvPr id="34" name="Group 33"/>
          <p:cNvGrpSpPr/>
          <p:nvPr/>
        </p:nvGrpSpPr>
        <p:grpSpPr>
          <a:xfrm>
            <a:off x="3917156" y="955662"/>
            <a:ext cx="1024467" cy="4795476"/>
            <a:chOff x="1752409" y="411137"/>
            <a:chExt cx="1024467" cy="4795476"/>
          </a:xfrm>
        </p:grpSpPr>
        <p:sp>
          <p:nvSpPr>
            <p:cNvPr id="35" name="Freeform 34"/>
            <p:cNvSpPr/>
            <p:nvPr/>
          </p:nvSpPr>
          <p:spPr>
            <a:xfrm>
              <a:off x="1849535" y="411137"/>
              <a:ext cx="776079" cy="723332"/>
            </a:xfrm>
            <a:custGeom>
              <a:avLst/>
              <a:gdLst>
                <a:gd name="connsiteX0" fmla="*/ 373470 w 776079"/>
                <a:gd name="connsiteY0" fmla="*/ 0 h 723332"/>
                <a:gd name="connsiteX1" fmla="*/ 776079 w 776079"/>
                <a:gd name="connsiteY1" fmla="*/ 361666 h 723332"/>
                <a:gd name="connsiteX2" fmla="*/ 373470 w 776079"/>
                <a:gd name="connsiteY2" fmla="*/ 723332 h 723332"/>
                <a:gd name="connsiteX3" fmla="*/ 2500 w 776079"/>
                <a:gd name="connsiteY3" fmla="*/ 502443 h 723332"/>
                <a:gd name="connsiteX4" fmla="*/ 0 w 776079"/>
                <a:gd name="connsiteY4" fmla="*/ 491320 h 723332"/>
                <a:gd name="connsiteX5" fmla="*/ 219899 w 776079"/>
                <a:gd name="connsiteY5" fmla="*/ 491320 h 723332"/>
                <a:gd name="connsiteX6" fmla="*/ 287145 w 776079"/>
                <a:gd name="connsiteY6" fmla="*/ 528288 h 723332"/>
                <a:gd name="connsiteX7" fmla="*/ 373470 w 776079"/>
                <a:gd name="connsiteY7" fmla="*/ 542499 h 723332"/>
                <a:gd name="connsiteX8" fmla="*/ 595246 w 776079"/>
                <a:gd name="connsiteY8" fmla="*/ 361666 h 723332"/>
                <a:gd name="connsiteX9" fmla="*/ 373470 w 776079"/>
                <a:gd name="connsiteY9" fmla="*/ 180833 h 723332"/>
                <a:gd name="connsiteX10" fmla="*/ 287145 w 776079"/>
                <a:gd name="connsiteY10" fmla="*/ 195044 h 723332"/>
                <a:gd name="connsiteX11" fmla="*/ 219897 w 776079"/>
                <a:gd name="connsiteY11" fmla="*/ 232013 h 723332"/>
                <a:gd name="connsiteX12" fmla="*/ 0 w 776079"/>
                <a:gd name="connsiteY12" fmla="*/ 232013 h 723332"/>
                <a:gd name="connsiteX13" fmla="*/ 2500 w 776079"/>
                <a:gd name="connsiteY13" fmla="*/ 220889 h 723332"/>
                <a:gd name="connsiteX14" fmla="*/ 373470 w 776079"/>
                <a:gd name="connsiteY14" fmla="*/ 0 h 72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079" h="723332">
                  <a:moveTo>
                    <a:pt x="373470" y="0"/>
                  </a:moveTo>
                  <a:cubicBezTo>
                    <a:pt x="595825" y="0"/>
                    <a:pt x="776079" y="161923"/>
                    <a:pt x="776079" y="361666"/>
                  </a:cubicBezTo>
                  <a:cubicBezTo>
                    <a:pt x="776079" y="561409"/>
                    <a:pt x="595825" y="723332"/>
                    <a:pt x="373470" y="723332"/>
                  </a:cubicBezTo>
                  <a:cubicBezTo>
                    <a:pt x="206704" y="723332"/>
                    <a:pt x="63620" y="632250"/>
                    <a:pt x="2500" y="502443"/>
                  </a:cubicBezTo>
                  <a:lnTo>
                    <a:pt x="0" y="491320"/>
                  </a:lnTo>
                  <a:lnTo>
                    <a:pt x="219899" y="491320"/>
                  </a:lnTo>
                  <a:lnTo>
                    <a:pt x="287145" y="528288"/>
                  </a:lnTo>
                  <a:cubicBezTo>
                    <a:pt x="313678" y="537439"/>
                    <a:pt x="342849" y="542499"/>
                    <a:pt x="373470" y="542499"/>
                  </a:cubicBezTo>
                  <a:cubicBezTo>
                    <a:pt x="495954" y="542499"/>
                    <a:pt x="595246" y="461537"/>
                    <a:pt x="595246" y="361666"/>
                  </a:cubicBezTo>
                  <a:cubicBezTo>
                    <a:pt x="595246" y="261795"/>
                    <a:pt x="495954" y="180833"/>
                    <a:pt x="373470" y="180833"/>
                  </a:cubicBezTo>
                  <a:cubicBezTo>
                    <a:pt x="342849" y="180833"/>
                    <a:pt x="313678" y="185893"/>
                    <a:pt x="287145" y="195044"/>
                  </a:cubicBezTo>
                  <a:lnTo>
                    <a:pt x="219897" y="232013"/>
                  </a:lnTo>
                  <a:lnTo>
                    <a:pt x="0" y="232013"/>
                  </a:lnTo>
                  <a:lnTo>
                    <a:pt x="2500" y="220889"/>
                  </a:lnTo>
                  <a:cubicBezTo>
                    <a:pt x="63620" y="91082"/>
                    <a:pt x="206704" y="0"/>
                    <a:pt x="373470" y="0"/>
                  </a:cubicBez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p:cNvSpPr/>
            <p:nvPr/>
          </p:nvSpPr>
          <p:spPr>
            <a:xfrm>
              <a:off x="2112243" y="1218062"/>
              <a:ext cx="177421" cy="26613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087222" y="1635453"/>
              <a:ext cx="177421" cy="26613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112242" y="2052844"/>
              <a:ext cx="177421" cy="26613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109968" y="2619232"/>
              <a:ext cx="177421" cy="26613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109968" y="3052553"/>
              <a:ext cx="177421" cy="26613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109968" y="3563201"/>
              <a:ext cx="177421" cy="26613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752409" y="4073849"/>
              <a:ext cx="1024467" cy="1132764"/>
            </a:xfrm>
            <a:prstGeom prst="ellipse">
              <a:avLst/>
            </a:prstGeom>
            <a:solidFill>
              <a:schemeClr val="accent6">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গ  </a:t>
              </a:r>
              <a:endParaRPr lang="en-US" sz="4800" dirty="0">
                <a:latin typeface="NikoshBAN" panose="02000000000000000000" pitchFamily="2" charset="0"/>
                <a:cs typeface="NikoshBAN" panose="02000000000000000000" pitchFamily="2" charset="0"/>
              </a:endParaRPr>
            </a:p>
          </p:txBody>
        </p:sp>
      </p:grpSp>
      <p:grpSp>
        <p:nvGrpSpPr>
          <p:cNvPr id="43" name="Group 42"/>
          <p:cNvGrpSpPr/>
          <p:nvPr/>
        </p:nvGrpSpPr>
        <p:grpSpPr>
          <a:xfrm>
            <a:off x="9233103" y="955662"/>
            <a:ext cx="1024467" cy="4795476"/>
            <a:chOff x="1752409" y="411137"/>
            <a:chExt cx="1024467" cy="4795476"/>
          </a:xfrm>
          <a:solidFill>
            <a:schemeClr val="accent4">
              <a:lumMod val="75000"/>
            </a:schemeClr>
          </a:solidFill>
        </p:grpSpPr>
        <p:sp>
          <p:nvSpPr>
            <p:cNvPr id="44" name="Freeform 43"/>
            <p:cNvSpPr/>
            <p:nvPr/>
          </p:nvSpPr>
          <p:spPr>
            <a:xfrm>
              <a:off x="1849535" y="411137"/>
              <a:ext cx="776079" cy="723332"/>
            </a:xfrm>
            <a:custGeom>
              <a:avLst/>
              <a:gdLst>
                <a:gd name="connsiteX0" fmla="*/ 373470 w 776079"/>
                <a:gd name="connsiteY0" fmla="*/ 0 h 723332"/>
                <a:gd name="connsiteX1" fmla="*/ 776079 w 776079"/>
                <a:gd name="connsiteY1" fmla="*/ 361666 h 723332"/>
                <a:gd name="connsiteX2" fmla="*/ 373470 w 776079"/>
                <a:gd name="connsiteY2" fmla="*/ 723332 h 723332"/>
                <a:gd name="connsiteX3" fmla="*/ 2500 w 776079"/>
                <a:gd name="connsiteY3" fmla="*/ 502443 h 723332"/>
                <a:gd name="connsiteX4" fmla="*/ 0 w 776079"/>
                <a:gd name="connsiteY4" fmla="*/ 491320 h 723332"/>
                <a:gd name="connsiteX5" fmla="*/ 219899 w 776079"/>
                <a:gd name="connsiteY5" fmla="*/ 491320 h 723332"/>
                <a:gd name="connsiteX6" fmla="*/ 287145 w 776079"/>
                <a:gd name="connsiteY6" fmla="*/ 528288 h 723332"/>
                <a:gd name="connsiteX7" fmla="*/ 373470 w 776079"/>
                <a:gd name="connsiteY7" fmla="*/ 542499 h 723332"/>
                <a:gd name="connsiteX8" fmla="*/ 595246 w 776079"/>
                <a:gd name="connsiteY8" fmla="*/ 361666 h 723332"/>
                <a:gd name="connsiteX9" fmla="*/ 373470 w 776079"/>
                <a:gd name="connsiteY9" fmla="*/ 180833 h 723332"/>
                <a:gd name="connsiteX10" fmla="*/ 287145 w 776079"/>
                <a:gd name="connsiteY10" fmla="*/ 195044 h 723332"/>
                <a:gd name="connsiteX11" fmla="*/ 219897 w 776079"/>
                <a:gd name="connsiteY11" fmla="*/ 232013 h 723332"/>
                <a:gd name="connsiteX12" fmla="*/ 0 w 776079"/>
                <a:gd name="connsiteY12" fmla="*/ 232013 h 723332"/>
                <a:gd name="connsiteX13" fmla="*/ 2500 w 776079"/>
                <a:gd name="connsiteY13" fmla="*/ 220889 h 723332"/>
                <a:gd name="connsiteX14" fmla="*/ 373470 w 776079"/>
                <a:gd name="connsiteY14" fmla="*/ 0 h 72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079" h="723332">
                  <a:moveTo>
                    <a:pt x="373470" y="0"/>
                  </a:moveTo>
                  <a:cubicBezTo>
                    <a:pt x="595825" y="0"/>
                    <a:pt x="776079" y="161923"/>
                    <a:pt x="776079" y="361666"/>
                  </a:cubicBezTo>
                  <a:cubicBezTo>
                    <a:pt x="776079" y="561409"/>
                    <a:pt x="595825" y="723332"/>
                    <a:pt x="373470" y="723332"/>
                  </a:cubicBezTo>
                  <a:cubicBezTo>
                    <a:pt x="206704" y="723332"/>
                    <a:pt x="63620" y="632250"/>
                    <a:pt x="2500" y="502443"/>
                  </a:cubicBezTo>
                  <a:lnTo>
                    <a:pt x="0" y="491320"/>
                  </a:lnTo>
                  <a:lnTo>
                    <a:pt x="219899" y="491320"/>
                  </a:lnTo>
                  <a:lnTo>
                    <a:pt x="287145" y="528288"/>
                  </a:lnTo>
                  <a:cubicBezTo>
                    <a:pt x="313678" y="537439"/>
                    <a:pt x="342849" y="542499"/>
                    <a:pt x="373470" y="542499"/>
                  </a:cubicBezTo>
                  <a:cubicBezTo>
                    <a:pt x="495954" y="542499"/>
                    <a:pt x="595246" y="461537"/>
                    <a:pt x="595246" y="361666"/>
                  </a:cubicBezTo>
                  <a:cubicBezTo>
                    <a:pt x="595246" y="261795"/>
                    <a:pt x="495954" y="180833"/>
                    <a:pt x="373470" y="180833"/>
                  </a:cubicBezTo>
                  <a:cubicBezTo>
                    <a:pt x="342849" y="180833"/>
                    <a:pt x="313678" y="185893"/>
                    <a:pt x="287145" y="195044"/>
                  </a:cubicBezTo>
                  <a:lnTo>
                    <a:pt x="219897" y="232013"/>
                  </a:lnTo>
                  <a:lnTo>
                    <a:pt x="0" y="232013"/>
                  </a:lnTo>
                  <a:lnTo>
                    <a:pt x="2500" y="220889"/>
                  </a:lnTo>
                  <a:cubicBezTo>
                    <a:pt x="63620" y="91082"/>
                    <a:pt x="206704" y="0"/>
                    <a:pt x="37347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Oval 44"/>
            <p:cNvSpPr/>
            <p:nvPr/>
          </p:nvSpPr>
          <p:spPr>
            <a:xfrm>
              <a:off x="2112243" y="1218062"/>
              <a:ext cx="177421" cy="26613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087222" y="1635453"/>
              <a:ext cx="177421" cy="26613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112242" y="2052844"/>
              <a:ext cx="177421" cy="26613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109968" y="2619232"/>
              <a:ext cx="177421" cy="26613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109968" y="3052553"/>
              <a:ext cx="177421" cy="26613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109968" y="3563201"/>
              <a:ext cx="177421" cy="266134"/>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409" y="4073849"/>
              <a:ext cx="1024467" cy="113276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ম  </a:t>
              </a:r>
              <a:endParaRPr lang="en-US" sz="4800" dirty="0">
                <a:latin typeface="NikoshBAN" panose="02000000000000000000" pitchFamily="2" charset="0"/>
                <a:cs typeface="NikoshBAN" panose="02000000000000000000" pitchFamily="2" charset="0"/>
              </a:endParaRPr>
            </a:p>
          </p:txBody>
        </p:sp>
      </p:grpSp>
      <p:grpSp>
        <p:nvGrpSpPr>
          <p:cNvPr id="52" name="Group 51"/>
          <p:cNvGrpSpPr/>
          <p:nvPr/>
        </p:nvGrpSpPr>
        <p:grpSpPr>
          <a:xfrm>
            <a:off x="6608685" y="961085"/>
            <a:ext cx="1024467" cy="4795476"/>
            <a:chOff x="1752409" y="411137"/>
            <a:chExt cx="1024467" cy="4795476"/>
          </a:xfrm>
        </p:grpSpPr>
        <p:sp>
          <p:nvSpPr>
            <p:cNvPr id="53" name="Freeform 52"/>
            <p:cNvSpPr/>
            <p:nvPr/>
          </p:nvSpPr>
          <p:spPr>
            <a:xfrm>
              <a:off x="1849535" y="411137"/>
              <a:ext cx="776079" cy="723332"/>
            </a:xfrm>
            <a:custGeom>
              <a:avLst/>
              <a:gdLst>
                <a:gd name="connsiteX0" fmla="*/ 373470 w 776079"/>
                <a:gd name="connsiteY0" fmla="*/ 0 h 723332"/>
                <a:gd name="connsiteX1" fmla="*/ 776079 w 776079"/>
                <a:gd name="connsiteY1" fmla="*/ 361666 h 723332"/>
                <a:gd name="connsiteX2" fmla="*/ 373470 w 776079"/>
                <a:gd name="connsiteY2" fmla="*/ 723332 h 723332"/>
                <a:gd name="connsiteX3" fmla="*/ 2500 w 776079"/>
                <a:gd name="connsiteY3" fmla="*/ 502443 h 723332"/>
                <a:gd name="connsiteX4" fmla="*/ 0 w 776079"/>
                <a:gd name="connsiteY4" fmla="*/ 491320 h 723332"/>
                <a:gd name="connsiteX5" fmla="*/ 219899 w 776079"/>
                <a:gd name="connsiteY5" fmla="*/ 491320 h 723332"/>
                <a:gd name="connsiteX6" fmla="*/ 287145 w 776079"/>
                <a:gd name="connsiteY6" fmla="*/ 528288 h 723332"/>
                <a:gd name="connsiteX7" fmla="*/ 373470 w 776079"/>
                <a:gd name="connsiteY7" fmla="*/ 542499 h 723332"/>
                <a:gd name="connsiteX8" fmla="*/ 595246 w 776079"/>
                <a:gd name="connsiteY8" fmla="*/ 361666 h 723332"/>
                <a:gd name="connsiteX9" fmla="*/ 373470 w 776079"/>
                <a:gd name="connsiteY9" fmla="*/ 180833 h 723332"/>
                <a:gd name="connsiteX10" fmla="*/ 287145 w 776079"/>
                <a:gd name="connsiteY10" fmla="*/ 195044 h 723332"/>
                <a:gd name="connsiteX11" fmla="*/ 219897 w 776079"/>
                <a:gd name="connsiteY11" fmla="*/ 232013 h 723332"/>
                <a:gd name="connsiteX12" fmla="*/ 0 w 776079"/>
                <a:gd name="connsiteY12" fmla="*/ 232013 h 723332"/>
                <a:gd name="connsiteX13" fmla="*/ 2500 w 776079"/>
                <a:gd name="connsiteY13" fmla="*/ 220889 h 723332"/>
                <a:gd name="connsiteX14" fmla="*/ 373470 w 776079"/>
                <a:gd name="connsiteY14" fmla="*/ 0 h 72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079" h="723332">
                  <a:moveTo>
                    <a:pt x="373470" y="0"/>
                  </a:moveTo>
                  <a:cubicBezTo>
                    <a:pt x="595825" y="0"/>
                    <a:pt x="776079" y="161923"/>
                    <a:pt x="776079" y="361666"/>
                  </a:cubicBezTo>
                  <a:cubicBezTo>
                    <a:pt x="776079" y="561409"/>
                    <a:pt x="595825" y="723332"/>
                    <a:pt x="373470" y="723332"/>
                  </a:cubicBezTo>
                  <a:cubicBezTo>
                    <a:pt x="206704" y="723332"/>
                    <a:pt x="63620" y="632250"/>
                    <a:pt x="2500" y="502443"/>
                  </a:cubicBezTo>
                  <a:lnTo>
                    <a:pt x="0" y="491320"/>
                  </a:lnTo>
                  <a:lnTo>
                    <a:pt x="219899" y="491320"/>
                  </a:lnTo>
                  <a:lnTo>
                    <a:pt x="287145" y="528288"/>
                  </a:lnTo>
                  <a:cubicBezTo>
                    <a:pt x="313678" y="537439"/>
                    <a:pt x="342849" y="542499"/>
                    <a:pt x="373470" y="542499"/>
                  </a:cubicBezTo>
                  <a:cubicBezTo>
                    <a:pt x="495954" y="542499"/>
                    <a:pt x="595246" y="461537"/>
                    <a:pt x="595246" y="361666"/>
                  </a:cubicBezTo>
                  <a:cubicBezTo>
                    <a:pt x="595246" y="261795"/>
                    <a:pt x="495954" y="180833"/>
                    <a:pt x="373470" y="180833"/>
                  </a:cubicBezTo>
                  <a:cubicBezTo>
                    <a:pt x="342849" y="180833"/>
                    <a:pt x="313678" y="185893"/>
                    <a:pt x="287145" y="195044"/>
                  </a:cubicBezTo>
                  <a:lnTo>
                    <a:pt x="219897" y="232013"/>
                  </a:lnTo>
                  <a:lnTo>
                    <a:pt x="0" y="232013"/>
                  </a:lnTo>
                  <a:lnTo>
                    <a:pt x="2500" y="220889"/>
                  </a:lnTo>
                  <a:cubicBezTo>
                    <a:pt x="63620" y="91082"/>
                    <a:pt x="206704" y="0"/>
                    <a:pt x="37347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Oval 53"/>
            <p:cNvSpPr/>
            <p:nvPr/>
          </p:nvSpPr>
          <p:spPr>
            <a:xfrm>
              <a:off x="2112243" y="1218062"/>
              <a:ext cx="177421" cy="2661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087222" y="1635453"/>
              <a:ext cx="177421" cy="2661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112242" y="2052844"/>
              <a:ext cx="177421" cy="2661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109968" y="2619232"/>
              <a:ext cx="177421" cy="2661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109968" y="3052553"/>
              <a:ext cx="177421" cy="2661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109968" y="3563201"/>
              <a:ext cx="177421" cy="26613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752409" y="4073849"/>
              <a:ext cx="1024467" cy="1132764"/>
            </a:xfrm>
            <a:prstGeom prst="ellipse">
              <a:avLst/>
            </a:prstGeom>
            <a:solidFill>
              <a:schemeClr val="accent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ত  </a:t>
              </a:r>
              <a:endParaRPr lang="en-US" sz="4800" dirty="0">
                <a:latin typeface="NikoshBAN" panose="02000000000000000000" pitchFamily="2" charset="0"/>
                <a:cs typeface="NikoshBAN" panose="02000000000000000000" pitchFamily="2" charset="0"/>
              </a:endParaRPr>
            </a:p>
          </p:txBody>
        </p:sp>
      </p:grpSp>
      <p:sp>
        <p:nvSpPr>
          <p:cNvPr id="3" name="5-Point Star 2"/>
          <p:cNvSpPr/>
          <p:nvPr/>
        </p:nvSpPr>
        <p:spPr>
          <a:xfrm>
            <a:off x="423081" y="6086901"/>
            <a:ext cx="915158" cy="436728"/>
          </a:xfrm>
          <a:prstGeom prst="star5">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5-Point Star 61"/>
          <p:cNvSpPr/>
          <p:nvPr/>
        </p:nvSpPr>
        <p:spPr>
          <a:xfrm>
            <a:off x="423081" y="209273"/>
            <a:ext cx="603683" cy="332098"/>
          </a:xfrm>
          <a:prstGeom prst="star5">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5-Point Star 62"/>
          <p:cNvSpPr/>
          <p:nvPr/>
        </p:nvSpPr>
        <p:spPr>
          <a:xfrm>
            <a:off x="10755424" y="6086901"/>
            <a:ext cx="915158" cy="436728"/>
          </a:xfrm>
          <a:prstGeom prst="star5">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5-Point Star 63"/>
          <p:cNvSpPr/>
          <p:nvPr/>
        </p:nvSpPr>
        <p:spPr>
          <a:xfrm>
            <a:off x="11213003" y="214957"/>
            <a:ext cx="603683" cy="332098"/>
          </a:xfrm>
          <a:prstGeom prst="star5">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73959" y="253568"/>
            <a:ext cx="7971377" cy="634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rgbClr val="00B050"/>
                </a:solidFill>
                <a:latin typeface="NikoshBAN" panose="02000000000000000000" pitchFamily="2" charset="0"/>
                <a:cs typeface="NikoshBAN" panose="02000000000000000000" pitchFamily="2" charset="0"/>
              </a:rPr>
              <a:t>আজকের ক্লাসে সবাইকে </a:t>
            </a:r>
            <a:endParaRPr lang="en-US" sz="4400" dirty="0">
              <a:solidFill>
                <a:srgbClr val="00B05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074" y="1514901"/>
            <a:ext cx="811267" cy="4572000"/>
          </a:xfrm>
          <a:prstGeom prst="rect">
            <a:avLst/>
          </a:prstGeom>
        </p:spPr>
      </p:pic>
      <p:pic>
        <p:nvPicPr>
          <p:cNvPr id="61" name="Picture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5867" y="1444145"/>
            <a:ext cx="811267" cy="4572000"/>
          </a:xfrm>
          <a:prstGeom prst="rect">
            <a:avLst/>
          </a:prstGeom>
        </p:spPr>
      </p:pic>
    </p:spTree>
    <p:extLst>
      <p:ext uri="{BB962C8B-B14F-4D97-AF65-F5344CB8AC3E}">
        <p14:creationId xmlns:p14="http://schemas.microsoft.com/office/powerpoint/2010/main" val="2706905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repeatCount="indefinite"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5000"/>
                                        <p:tgtEl>
                                          <p:spTgt spid="33"/>
                                        </p:tgtEl>
                                      </p:cBhvr>
                                    </p:animEffect>
                                  </p:childTnLst>
                                </p:cTn>
                              </p:par>
                            </p:childTnLst>
                          </p:cTn>
                        </p:par>
                        <p:par>
                          <p:cTn id="8" fill="hold">
                            <p:stCondLst>
                              <p:cond delay="5000"/>
                            </p:stCondLst>
                            <p:childTnLst>
                              <p:par>
                                <p:cTn id="9" presetID="6" presetClass="entr" presetSubtype="16" repeatCount="indefinite"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circle(in)">
                                      <p:cBhvr>
                                        <p:cTn id="11" dur="5000"/>
                                        <p:tgtEl>
                                          <p:spTgt spid="34"/>
                                        </p:tgtEl>
                                      </p:cBhvr>
                                    </p:animEffect>
                                  </p:childTnLst>
                                </p:cTn>
                              </p:par>
                            </p:childTnLst>
                          </p:cTn>
                        </p:par>
                        <p:par>
                          <p:cTn id="12" fill="hold">
                            <p:stCondLst>
                              <p:cond delay="10000"/>
                            </p:stCondLst>
                            <p:childTnLst>
                              <p:par>
                                <p:cTn id="13" presetID="6" presetClass="entr" presetSubtype="16" repeatCount="indefinite"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circle(in)">
                                      <p:cBhvr>
                                        <p:cTn id="15" dur="5000"/>
                                        <p:tgtEl>
                                          <p:spTgt spid="52"/>
                                        </p:tgtEl>
                                      </p:cBhvr>
                                    </p:animEffect>
                                  </p:childTnLst>
                                </p:cTn>
                              </p:par>
                            </p:childTnLst>
                          </p:cTn>
                        </p:par>
                        <p:par>
                          <p:cTn id="16" fill="hold">
                            <p:stCondLst>
                              <p:cond delay="15000"/>
                            </p:stCondLst>
                            <p:childTnLst>
                              <p:par>
                                <p:cTn id="17" presetID="6" presetClass="entr" presetSubtype="16" repeatCount="indefinite"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circle(in)">
                                      <p:cBhvr>
                                        <p:cTn id="19" dur="5000"/>
                                        <p:tgtEl>
                                          <p:spTgt spid="43"/>
                                        </p:tgtEl>
                                      </p:cBhvr>
                                    </p:animEffect>
                                  </p:childTnLst>
                                </p:cTn>
                              </p:par>
                              <p:par>
                                <p:cTn id="20" presetID="6" presetClass="entr" presetSubtype="16" repeatCount="indefinite"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5000"/>
                                        <p:tgtEl>
                                          <p:spTgt spid="3"/>
                                        </p:tgtEl>
                                      </p:cBhvr>
                                    </p:animEffect>
                                  </p:childTnLst>
                                </p:cTn>
                              </p:par>
                              <p:par>
                                <p:cTn id="23" presetID="6" presetClass="entr" presetSubtype="16" repeatCount="indefinite" fill="hold" grpId="0" nodeType="withEffect">
                                  <p:stCondLst>
                                    <p:cond delay="1000"/>
                                  </p:stCondLst>
                                  <p:childTnLst>
                                    <p:set>
                                      <p:cBhvr>
                                        <p:cTn id="24" dur="1" fill="hold">
                                          <p:stCondLst>
                                            <p:cond delay="0"/>
                                          </p:stCondLst>
                                        </p:cTn>
                                        <p:tgtEl>
                                          <p:spTgt spid="63"/>
                                        </p:tgtEl>
                                        <p:attrNameLst>
                                          <p:attrName>style.visibility</p:attrName>
                                        </p:attrNameLst>
                                      </p:cBhvr>
                                      <p:to>
                                        <p:strVal val="visible"/>
                                      </p:to>
                                    </p:set>
                                    <p:animEffect transition="in" filter="circle(in)">
                                      <p:cBhvr>
                                        <p:cTn id="25" dur="2000"/>
                                        <p:tgtEl>
                                          <p:spTgt spid="63"/>
                                        </p:tgtEl>
                                      </p:cBhvr>
                                    </p:animEffect>
                                  </p:childTnLst>
                                </p:cTn>
                              </p:par>
                              <p:par>
                                <p:cTn id="26" presetID="6" presetClass="entr" presetSubtype="16" repeatCount="indefinite" fill="hold" grpId="0" nodeType="withEffect">
                                  <p:stCondLst>
                                    <p:cond delay="1000"/>
                                  </p:stCondLst>
                                  <p:childTnLst>
                                    <p:set>
                                      <p:cBhvr>
                                        <p:cTn id="27" dur="1" fill="hold">
                                          <p:stCondLst>
                                            <p:cond delay="0"/>
                                          </p:stCondLst>
                                        </p:cTn>
                                        <p:tgtEl>
                                          <p:spTgt spid="64"/>
                                        </p:tgtEl>
                                        <p:attrNameLst>
                                          <p:attrName>style.visibility</p:attrName>
                                        </p:attrNameLst>
                                      </p:cBhvr>
                                      <p:to>
                                        <p:strVal val="visible"/>
                                      </p:to>
                                    </p:set>
                                    <p:animEffect transition="in" filter="circle(in)">
                                      <p:cBhvr>
                                        <p:cTn id="28" dur="5000"/>
                                        <p:tgtEl>
                                          <p:spTgt spid="64"/>
                                        </p:tgtEl>
                                      </p:cBhvr>
                                    </p:animEffect>
                                  </p:childTnLst>
                                </p:cTn>
                              </p:par>
                              <p:par>
                                <p:cTn id="29" presetID="6" presetClass="entr" presetSubtype="16" repeatCount="indefinite" fill="hold" grpId="0" nodeType="withEffect">
                                  <p:stCondLst>
                                    <p:cond delay="1000"/>
                                  </p:stCondLst>
                                  <p:childTnLst>
                                    <p:set>
                                      <p:cBhvr>
                                        <p:cTn id="30" dur="1" fill="hold">
                                          <p:stCondLst>
                                            <p:cond delay="0"/>
                                          </p:stCondLst>
                                        </p:cTn>
                                        <p:tgtEl>
                                          <p:spTgt spid="62"/>
                                        </p:tgtEl>
                                        <p:attrNameLst>
                                          <p:attrName>style.visibility</p:attrName>
                                        </p:attrNameLst>
                                      </p:cBhvr>
                                      <p:to>
                                        <p:strVal val="visible"/>
                                      </p:to>
                                    </p:set>
                                    <p:animEffect transition="in" filter="circle(in)">
                                      <p:cBhvr>
                                        <p:cTn id="31" dur="5000"/>
                                        <p:tgtEl>
                                          <p:spTgt spid="62"/>
                                        </p:tgtEl>
                                      </p:cBhvr>
                                    </p:animEffect>
                                  </p:childTnLst>
                                </p:cTn>
                              </p:par>
                              <p:par>
                                <p:cTn id="32" presetID="6" presetClass="entr" presetSubtype="16" repeatCount="indefinite"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2" grpId="0" animBg="1"/>
      <p:bldP spid="63" grpId="0" animBg="1"/>
      <p:bldP spid="64"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48"/>
            <a:ext cx="12192000" cy="6858000"/>
          </a:xfrm>
          <a:prstGeom prst="rect">
            <a:avLst/>
          </a:prstGeom>
          <a:ln w="228600" cap="sq" cmpd="thickThin">
            <a:solidFill>
              <a:srgbClr val="7030A0"/>
            </a:solidFill>
            <a:prstDash val="solid"/>
            <a:miter lim="800000"/>
          </a:ln>
          <a:effectLst>
            <a:innerShdw blurRad="76200">
              <a:srgbClr val="000000"/>
            </a:innerShdw>
          </a:effectLst>
        </p:spPr>
      </p:pic>
      <p:sp>
        <p:nvSpPr>
          <p:cNvPr id="7" name="Rectangle 6"/>
          <p:cNvSpPr/>
          <p:nvPr/>
        </p:nvSpPr>
        <p:spPr>
          <a:xfrm>
            <a:off x="409433" y="241964"/>
            <a:ext cx="11368586" cy="685621"/>
          </a:xfrm>
          <a:prstGeom prst="rect">
            <a:avLst/>
          </a:prstGeom>
          <a:blipFill>
            <a:blip r:embed="rId3"/>
            <a:tile tx="0" ty="0" sx="100000" sy="100000" flip="none" algn="tl"/>
          </a:blip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998"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জোড়ায় কাজ (সময়ঃ৩মিনিট)  </a:t>
            </a:r>
            <a:endParaRPr lang="en-US" sz="5998"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433" y="927585"/>
            <a:ext cx="11368585" cy="2093014"/>
          </a:xfrm>
          <a:prstGeom prst="rect">
            <a:avLst/>
          </a:prstGeom>
          <a:ln w="19050">
            <a:noFill/>
            <a:prstDash val="lgDash"/>
          </a:ln>
        </p:spPr>
      </p:pic>
      <p:sp>
        <p:nvSpPr>
          <p:cNvPr id="2" name="Rectangle 1"/>
          <p:cNvSpPr/>
          <p:nvPr/>
        </p:nvSpPr>
        <p:spPr>
          <a:xfrm>
            <a:off x="438291" y="3314841"/>
            <a:ext cx="5035353"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3200" cap="none" spc="0" dirty="0" smtClean="0">
                <a:ln/>
                <a:effectLst/>
                <a:latin typeface="NikoshBAN" pitchFamily="2" charset="0"/>
                <a:cs typeface="NikoshBAN" pitchFamily="2" charset="0"/>
              </a:rPr>
              <a:t>প্রশ্নঃ</a:t>
            </a:r>
            <a:r>
              <a:rPr lang="as-IN" sz="3200" dirty="0">
                <a:latin typeface="NikoshBAN" pitchFamily="2" charset="0"/>
                <a:cs typeface="NikoshBAN" pitchFamily="2" charset="0"/>
              </a:rPr>
              <a:t> </a:t>
            </a:r>
            <a:r>
              <a:rPr lang="bn-IN" sz="3200" dirty="0" smtClean="0">
                <a:latin typeface="NikoshBAN" pitchFamily="2" charset="0"/>
                <a:cs typeface="NikoshBAN" pitchFamily="2" charset="0"/>
              </a:rPr>
              <a:t>৪টি ওয়েব ব্রাউজারের নাম</a:t>
            </a:r>
            <a:r>
              <a:rPr lang="bn-IN" sz="3200" b="1" cap="none" spc="0" dirty="0" smtClean="0">
                <a:ln/>
                <a:effectLst/>
                <a:latin typeface="NikoshBAN" panose="02000000000000000000" pitchFamily="2" charset="0"/>
                <a:cs typeface="NikoshBAN" panose="02000000000000000000" pitchFamily="2" charset="0"/>
              </a:rPr>
              <a:t> </a:t>
            </a:r>
            <a:r>
              <a:rPr lang="bn-IN" sz="3200" cap="none" spc="0" dirty="0" smtClean="0">
                <a:ln/>
                <a:effectLst/>
                <a:latin typeface="NikoshBAN" panose="02000000000000000000" pitchFamily="2" charset="0"/>
                <a:cs typeface="NikoshBAN" panose="02000000000000000000" pitchFamily="2" charset="0"/>
              </a:rPr>
              <a:t>লিখ।</a:t>
            </a:r>
            <a:r>
              <a:rPr lang="bn-IN" sz="3200" b="1" cap="none" spc="0" dirty="0" smtClean="0">
                <a:ln/>
                <a:solidFill>
                  <a:srgbClr val="002060"/>
                </a:solidFill>
                <a:effectLst/>
                <a:latin typeface="NikoshBAN" panose="02000000000000000000" pitchFamily="2" charset="0"/>
                <a:cs typeface="NikoshBAN" panose="02000000000000000000" pitchFamily="2" charset="0"/>
              </a:rPr>
              <a:t> </a:t>
            </a:r>
            <a:endParaRPr lang="en-US" sz="3200" b="1" cap="none" spc="0" dirty="0">
              <a:ln/>
              <a:solidFill>
                <a:srgbClr val="002060"/>
              </a:solidFill>
              <a:effectLst/>
            </a:endParaRPr>
          </a:p>
        </p:txBody>
      </p:sp>
    </p:spTree>
    <p:extLst>
      <p:ext uri="{BB962C8B-B14F-4D97-AF65-F5344CB8AC3E}">
        <p14:creationId xmlns:p14="http://schemas.microsoft.com/office/powerpoint/2010/main" val="987546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B050"/>
            </a:solidFill>
            <a:prstDash val="solid"/>
            <a:miter lim="800000"/>
          </a:ln>
          <a:effectLst>
            <a:innerShdw blurRad="76200">
              <a:srgbClr val="000000"/>
            </a:innerShdw>
          </a:effectLst>
        </p:spPr>
      </p:pic>
      <p:sp>
        <p:nvSpPr>
          <p:cNvPr id="2" name="Rectangle 1"/>
          <p:cNvSpPr/>
          <p:nvPr/>
        </p:nvSpPr>
        <p:spPr>
          <a:xfrm>
            <a:off x="395786" y="955345"/>
            <a:ext cx="11395880" cy="26886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smtClean="0">
                <a:solidFill>
                  <a:srgbClr val="FF0000"/>
                </a:solidFill>
                <a:latin typeface="NikoshBAN" panose="02000000000000000000" pitchFamily="2" charset="0"/>
                <a:cs typeface="NikoshBAN" panose="02000000000000000000" pitchFamily="2" charset="0"/>
              </a:rPr>
              <a:t>সার্ভারঃ</a:t>
            </a:r>
            <a:r>
              <a:rPr lang="bn-IN" sz="3200" dirty="0" smtClean="0">
                <a:solidFill>
                  <a:schemeClr val="tx1"/>
                </a:solidFill>
                <a:latin typeface="NikoshBAN" panose="02000000000000000000" pitchFamily="2" charset="0"/>
                <a:cs typeface="NikoshBAN" panose="02000000000000000000" pitchFamily="2" charset="0"/>
              </a:rPr>
              <a:t> সার্ভার হলো কেন্দ্রীয়ভাবে নিয়ন্ত্রিত অপেক্ষাকৃত বেশি শক্তিশালী কম্পিউটার যেখানে বিভিন্ন ওয়েবপেজ ডেটা এবং সার্ভার সফটওয়্যার সংরক্ষিত থাকে এবং নেটওয়ার্কের মাধ্যমে যে অন্যান্য কম্পিউটারকে ( ক্লায়েন্ট বা ওয়ার্কস্টেশন )  ডেটা ডেটা সার্ভিস দিয়ে থাকে। সার্বক্ষনিক ইন্টারনেটের সাথে সংযুক্ত এবং অন অবস্থায় সার্ভার ব্যাক-এন্ড হিসেবে কাজ করে থাকে। </a:t>
            </a:r>
            <a:endParaRPr lang="en-US" sz="32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395785" y="232013"/>
            <a:ext cx="11395881" cy="6005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atin typeface="NikoshBAN" panose="02000000000000000000" pitchFamily="2" charset="0"/>
                <a:cs typeface="NikoshBAN" panose="02000000000000000000" pitchFamily="2" charset="0"/>
              </a:rPr>
              <a:t>সার্ভার</a:t>
            </a:r>
            <a:endParaRPr lang="en-US" sz="4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stretch>
            <a:fillRect/>
          </a:stretch>
        </p:blipFill>
        <p:spPr>
          <a:xfrm>
            <a:off x="4462817" y="3117203"/>
            <a:ext cx="4135273" cy="294240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5977720" y="6179023"/>
            <a:ext cx="1446663" cy="423081"/>
          </a:xfrm>
          <a:prstGeom prst="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panose="02000000000000000000" pitchFamily="2" charset="0"/>
                <a:cs typeface="NikoshBAN" panose="02000000000000000000" pitchFamily="2" charset="0"/>
              </a:rPr>
              <a:t>সার্ভার</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5821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par>
                                <p:cTn id="31" presetID="6" presetClass="entr" presetSubtype="16" repeatCount="indefinite"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B050"/>
            </a:solidFill>
            <a:prstDash val="solid"/>
            <a:miter lim="800000"/>
          </a:ln>
          <a:effectLst>
            <a:innerShdw blurRad="76200">
              <a:srgbClr val="000000"/>
            </a:innerShdw>
          </a:effectLst>
        </p:spPr>
      </p:pic>
      <p:pic>
        <p:nvPicPr>
          <p:cNvPr id="4" name="Picture 3"/>
          <p:cNvPicPr>
            <a:picLocks noChangeAspect="1"/>
          </p:cNvPicPr>
          <p:nvPr/>
        </p:nvPicPr>
        <p:blipFill>
          <a:blip r:embed="rId3"/>
          <a:stretch>
            <a:fillRect/>
          </a:stretch>
        </p:blipFill>
        <p:spPr>
          <a:xfrm>
            <a:off x="941696" y="3193661"/>
            <a:ext cx="10536072" cy="290253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98059" y="232013"/>
            <a:ext cx="11395881" cy="6005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ওয়েব সার্ভার</a:t>
            </a:r>
            <a:endParaRPr lang="en-US" sz="4000" dirty="0">
              <a:latin typeface="NikoshBAN" panose="02000000000000000000" pitchFamily="2" charset="0"/>
              <a:cs typeface="NikoshBAN" panose="02000000000000000000" pitchFamily="2" charset="0"/>
            </a:endParaRPr>
          </a:p>
        </p:txBody>
      </p:sp>
      <p:sp>
        <p:nvSpPr>
          <p:cNvPr id="7" name="Rectangle 6"/>
          <p:cNvSpPr/>
          <p:nvPr/>
        </p:nvSpPr>
        <p:spPr>
          <a:xfrm>
            <a:off x="561834" y="1064528"/>
            <a:ext cx="10915934" cy="20222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smtClean="0">
                <a:solidFill>
                  <a:srgbClr val="FF0000"/>
                </a:solidFill>
                <a:latin typeface="NikoshBAN" panose="02000000000000000000" pitchFamily="2" charset="0"/>
                <a:cs typeface="NikoshBAN" panose="02000000000000000000" pitchFamily="2" charset="0"/>
              </a:rPr>
              <a:t>ওয়েব</a:t>
            </a:r>
            <a:r>
              <a:rPr lang="en-US" sz="3200" dirty="0" smtClean="0">
                <a:solidFill>
                  <a:srgbClr val="FF0000"/>
                </a:solidFill>
                <a:latin typeface="NikoshBAN" panose="02000000000000000000" pitchFamily="2" charset="0"/>
                <a:cs typeface="NikoshBAN" panose="02000000000000000000" pitchFamily="2" charset="0"/>
              </a:rPr>
              <a:t> </a:t>
            </a:r>
            <a:r>
              <a:rPr lang="bn-IN" sz="3200" dirty="0" smtClean="0">
                <a:solidFill>
                  <a:srgbClr val="FF0000"/>
                </a:solidFill>
                <a:latin typeface="NikoshBAN" panose="02000000000000000000" pitchFamily="2" charset="0"/>
                <a:cs typeface="NikoshBAN" panose="02000000000000000000" pitchFamily="2" charset="0"/>
              </a:rPr>
              <a:t>সার্ভারঃ</a:t>
            </a:r>
            <a:r>
              <a:rPr lang="en-US" sz="3200" dirty="0" smtClean="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ইন্টারনেটের সাথে সংযুক্ত যে সার্ভারে ওয়েবপেজ বা ওয়েবসাইট সংরক্ষিত থাকে তাকে ওয়েব সার্ভার বলা হয়। ব্রাউজার প্রোগ্রামের সাহায্যে ওয়েব সার্ভার থেকে ওয়েবপেজ বা ওয়েবসাইট পর্দায় প্রদর্শিত হয়। ওয়েব সার্ভার </a:t>
            </a:r>
            <a:r>
              <a:rPr lang="en-US" sz="3200" dirty="0" smtClean="0">
                <a:solidFill>
                  <a:schemeClr val="tx1"/>
                </a:solidFill>
                <a:latin typeface="NikoshBAN" panose="02000000000000000000" pitchFamily="2" charset="0"/>
                <a:cs typeface="NikoshBAN" panose="02000000000000000000" pitchFamily="2" charset="0"/>
              </a:rPr>
              <a:t>HTTP </a:t>
            </a:r>
            <a:r>
              <a:rPr lang="bn-IN" sz="3200" dirty="0" smtClean="0">
                <a:solidFill>
                  <a:schemeClr val="tx1"/>
                </a:solidFill>
                <a:latin typeface="NikoshBAN" panose="02000000000000000000" pitchFamily="2" charset="0"/>
                <a:cs typeface="NikoshBAN" panose="02000000000000000000" pitchFamily="2" charset="0"/>
              </a:rPr>
              <a:t>প্রোটোকল ব্যবহার করে গ্রাহকের ওয়েবপেজ সরবরাহ করে। </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5185013" y="6203079"/>
            <a:ext cx="1669576" cy="364906"/>
          </a:xfrm>
          <a:prstGeom prst="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ওয়েব সার্ভার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8553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par>
                                <p:cTn id="31" presetID="6" presetClass="entr" presetSubtype="16" repeatCount="indefinite"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46" y="224043"/>
            <a:ext cx="12192000" cy="6858000"/>
          </a:xfrm>
          <a:prstGeom prst="rect">
            <a:avLst/>
          </a:prstGeom>
          <a:ln w="228600" cap="sq" cmpd="thickThin">
            <a:solidFill>
              <a:srgbClr val="00B050"/>
            </a:solidFill>
            <a:prstDash val="solid"/>
            <a:miter lim="800000"/>
          </a:ln>
          <a:effectLst>
            <a:innerShdw blurRad="76200">
              <a:srgbClr val="000000"/>
            </a:innerShdw>
          </a:effectLst>
        </p:spPr>
      </p:pic>
      <p:pic>
        <p:nvPicPr>
          <p:cNvPr id="3" name="Picture 2"/>
          <p:cNvPicPr>
            <a:picLocks noChangeAspect="1"/>
          </p:cNvPicPr>
          <p:nvPr/>
        </p:nvPicPr>
        <p:blipFill>
          <a:blip r:embed="rId3"/>
          <a:stretch>
            <a:fillRect/>
          </a:stretch>
        </p:blipFill>
        <p:spPr>
          <a:xfrm>
            <a:off x="1057701" y="2628982"/>
            <a:ext cx="10072048" cy="350316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515705" y="380879"/>
            <a:ext cx="11395881" cy="6005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ক্লায়েন্ট</a:t>
            </a:r>
            <a:endParaRPr lang="en-US" sz="4000" dirty="0">
              <a:latin typeface="NikoshBAN" panose="02000000000000000000" pitchFamily="2" charset="0"/>
              <a:cs typeface="NikoshBAN" panose="02000000000000000000" pitchFamily="2" charset="0"/>
            </a:endParaRPr>
          </a:p>
        </p:txBody>
      </p:sp>
      <p:sp>
        <p:nvSpPr>
          <p:cNvPr id="7" name="Rectangle 6"/>
          <p:cNvSpPr/>
          <p:nvPr/>
        </p:nvSpPr>
        <p:spPr>
          <a:xfrm>
            <a:off x="5370393" y="6326265"/>
            <a:ext cx="1446663" cy="423081"/>
          </a:xfrm>
          <a:prstGeom prst="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latin typeface="NikoshBAN" panose="02000000000000000000" pitchFamily="2" charset="0"/>
                <a:cs typeface="NikoshBAN" panose="02000000000000000000" pitchFamily="2" charset="0"/>
              </a:rPr>
              <a:t>ক্লায়েন্ট</a:t>
            </a:r>
            <a:endParaRPr lang="en-US" sz="3200" dirty="0">
              <a:latin typeface="NikoshBAN" panose="02000000000000000000" pitchFamily="2" charset="0"/>
              <a:cs typeface="NikoshBAN" panose="02000000000000000000" pitchFamily="2" charset="0"/>
            </a:endParaRPr>
          </a:p>
        </p:txBody>
      </p:sp>
      <p:sp>
        <p:nvSpPr>
          <p:cNvPr id="9" name="Rectangle 8"/>
          <p:cNvSpPr/>
          <p:nvPr/>
        </p:nvSpPr>
        <p:spPr>
          <a:xfrm>
            <a:off x="395785" y="981381"/>
            <a:ext cx="11395881" cy="14534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smtClean="0">
                <a:solidFill>
                  <a:srgbClr val="FF0000"/>
                </a:solidFill>
                <a:latin typeface="NikoshBAN" panose="02000000000000000000" pitchFamily="2" charset="0"/>
                <a:cs typeface="NikoshBAN" panose="02000000000000000000" pitchFamily="2" charset="0"/>
              </a:rPr>
              <a:t>ক্লায়েন্টঃ</a:t>
            </a:r>
            <a:r>
              <a:rPr lang="bn-IN" sz="3200" dirty="0" smtClean="0">
                <a:solidFill>
                  <a:schemeClr val="tx1"/>
                </a:solidFill>
                <a:latin typeface="NikoshBAN" panose="02000000000000000000" pitchFamily="2" charset="0"/>
                <a:cs typeface="NikoshBAN" panose="02000000000000000000" pitchFamily="2" charset="0"/>
              </a:rPr>
              <a:t>যে সকল কম্পিউটার সার্ভারে সংরক্ষিত ডেটা ব্যবহার করে থাকে তাকে ক্লায়েন্ট বলা হয়। ফ্রন্ট-এন্ড হিসেবে কাজ করে থাকে। এটি কী বোর্ড, মনিটর,মাউস ইত্যাদির মাধ্যমে এন্ড ইউজারের সাথে সরাসরি কাজ করে থাকে ।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97791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par>
                                <p:cTn id="31" presetID="53" presetClass="entr" presetSubtype="16" repeatCount="indefinite"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0" fill="hold"/>
                                        <p:tgtEl>
                                          <p:spTgt spid="7"/>
                                        </p:tgtEl>
                                        <p:attrNameLst>
                                          <p:attrName>ppt_w</p:attrName>
                                        </p:attrNameLst>
                                      </p:cBhvr>
                                      <p:tavLst>
                                        <p:tav tm="0">
                                          <p:val>
                                            <p:fltVal val="0"/>
                                          </p:val>
                                        </p:tav>
                                        <p:tav tm="100000">
                                          <p:val>
                                            <p:strVal val="#ppt_w"/>
                                          </p:val>
                                        </p:tav>
                                      </p:tavLst>
                                    </p:anim>
                                    <p:anim calcmode="lin" valueType="num">
                                      <p:cBhvr>
                                        <p:cTn id="34" dur="5000" fill="hold"/>
                                        <p:tgtEl>
                                          <p:spTgt spid="7"/>
                                        </p:tgtEl>
                                        <p:attrNameLst>
                                          <p:attrName>ppt_h</p:attrName>
                                        </p:attrNameLst>
                                      </p:cBhvr>
                                      <p:tavLst>
                                        <p:tav tm="0">
                                          <p:val>
                                            <p:fltVal val="0"/>
                                          </p:val>
                                        </p:tav>
                                        <p:tav tm="100000">
                                          <p:val>
                                            <p:strVal val="#ppt_h"/>
                                          </p:val>
                                        </p:tav>
                                      </p:tavLst>
                                    </p:anim>
                                    <p:animEffect transition="in" filter="fade">
                                      <p:cBhvr>
                                        <p:cTn id="35"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21" y="0"/>
            <a:ext cx="12192000" cy="6858000"/>
          </a:xfrm>
          <a:prstGeom prst="rect">
            <a:avLst/>
          </a:prstGeom>
          <a:ln w="228600" cap="sq" cmpd="thickThin">
            <a:solidFill>
              <a:srgbClr val="00B050"/>
            </a:solidFill>
            <a:prstDash val="solid"/>
            <a:miter lim="800000"/>
          </a:ln>
          <a:effectLst>
            <a:innerShdw blurRad="76200">
              <a:srgbClr val="000000"/>
            </a:innerShdw>
          </a:effectLst>
        </p:spPr>
      </p:pic>
      <p:pic>
        <p:nvPicPr>
          <p:cNvPr id="3" name="Picture 2"/>
          <p:cNvPicPr>
            <a:picLocks noChangeAspect="1"/>
          </p:cNvPicPr>
          <p:nvPr/>
        </p:nvPicPr>
        <p:blipFill>
          <a:blip r:embed="rId3"/>
          <a:stretch>
            <a:fillRect/>
          </a:stretch>
        </p:blipFill>
        <p:spPr>
          <a:xfrm>
            <a:off x="1462585" y="3357348"/>
            <a:ext cx="9621671" cy="2743201"/>
          </a:xfrm>
          <a:prstGeom prst="rect">
            <a:avLst/>
          </a:prstGeom>
        </p:spPr>
      </p:pic>
      <p:sp>
        <p:nvSpPr>
          <p:cNvPr id="6" name="Rectangle 5"/>
          <p:cNvSpPr/>
          <p:nvPr/>
        </p:nvSpPr>
        <p:spPr>
          <a:xfrm>
            <a:off x="575479" y="222065"/>
            <a:ext cx="11395881" cy="6005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ওয়েব পোর্টাল </a:t>
            </a:r>
            <a:endParaRPr lang="en-US" sz="4000" dirty="0">
              <a:latin typeface="NikoshBAN" panose="02000000000000000000" pitchFamily="2" charset="0"/>
              <a:cs typeface="NikoshBAN" panose="02000000000000000000" pitchFamily="2" charset="0"/>
            </a:endParaRPr>
          </a:p>
        </p:txBody>
      </p:sp>
      <p:sp>
        <p:nvSpPr>
          <p:cNvPr id="7" name="Rectangle 6"/>
          <p:cNvSpPr/>
          <p:nvPr/>
        </p:nvSpPr>
        <p:spPr>
          <a:xfrm>
            <a:off x="575479" y="957194"/>
            <a:ext cx="11395881" cy="2292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smtClean="0">
                <a:solidFill>
                  <a:srgbClr val="FF0000"/>
                </a:solidFill>
                <a:latin typeface="NikoshBAN" panose="02000000000000000000" pitchFamily="2" charset="0"/>
                <a:cs typeface="NikoshBAN" panose="02000000000000000000" pitchFamily="2" charset="0"/>
              </a:rPr>
              <a:t>ওয়েব পোর্টালঃ</a:t>
            </a:r>
            <a:r>
              <a:rPr lang="en-US" sz="3200" dirty="0" smtClean="0">
                <a:solidFill>
                  <a:srgbClr val="FF0000"/>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ওয়েব পোর্টাল হচ্ছে এমন একটি বিশেষ ওয়েবপেজ যেখানে অনেক উৎস থেকে সংগৃহীত গুরুত্বপূর্ণ তথ্য এবং লিঙ্ক সাজানো থাকে। একটি ওয়েব পোর্টাল সাধারণতঃ সরকারি সেবার তথ্য, স্থানীয়, আঞ্চলিক ,স্টক রিপোর্ট, জাতীয় খবর এবং ইমেইল সেবা প্রদান করে থাকে। বাংলাদেশের সরকারি একটি ওয়েব পোর্টাল হলো</a:t>
            </a:r>
            <a:r>
              <a:rPr lang="en-US" sz="3200" dirty="0" smtClean="0">
                <a:solidFill>
                  <a:schemeClr val="tx1"/>
                </a:solidFill>
                <a:latin typeface="NikoshBAN" panose="02000000000000000000" pitchFamily="2" charset="0"/>
                <a:cs typeface="NikoshBAN" panose="02000000000000000000" pitchFamily="2" charset="0"/>
              </a:rPr>
              <a:t>-</a:t>
            </a:r>
            <a:endParaRPr lang="bn-IN" sz="3200" dirty="0" smtClean="0">
              <a:solidFill>
                <a:schemeClr val="tx1"/>
              </a:solidFill>
              <a:latin typeface="NikoshBAN" panose="02000000000000000000" pitchFamily="2" charset="0"/>
              <a:cs typeface="NikoshBAN" panose="02000000000000000000" pitchFamily="2" charset="0"/>
            </a:endParaRPr>
          </a:p>
          <a:p>
            <a:pPr algn="just"/>
            <a:r>
              <a:rPr lang="en-US" sz="3200" dirty="0" smtClean="0">
                <a:solidFill>
                  <a:schemeClr val="tx1"/>
                </a:solidFill>
                <a:latin typeface="NikoshBAN" panose="02000000000000000000" pitchFamily="2" charset="0"/>
                <a:cs typeface="NikoshBAN" panose="02000000000000000000" pitchFamily="2" charset="0"/>
              </a:rPr>
              <a:t>http://www.Bangladesh.gov.bd</a:t>
            </a:r>
            <a:endParaRPr lang="en-US" sz="3200"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5897417" y="6207882"/>
            <a:ext cx="1692323" cy="374176"/>
          </a:xfrm>
          <a:prstGeom prst="rect">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latin typeface="NikoshBAN" panose="02000000000000000000" pitchFamily="2" charset="0"/>
                <a:cs typeface="NikoshBAN" panose="02000000000000000000" pitchFamily="2" charset="0"/>
              </a:rPr>
              <a:t>ওয়েব পোর্টাল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2758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21" y="0"/>
            <a:ext cx="12192000" cy="6858000"/>
          </a:xfrm>
          <a:prstGeom prst="rect">
            <a:avLst/>
          </a:prstGeom>
          <a:ln w="228600" cap="sq" cmpd="thickThin">
            <a:solidFill>
              <a:srgbClr val="00B050"/>
            </a:solidFill>
            <a:prstDash val="solid"/>
            <a:miter lim="800000"/>
          </a:ln>
          <a:effectLst>
            <a:innerShdw blurRad="76200">
              <a:srgbClr val="000000"/>
            </a:innerShdw>
          </a:effectLst>
        </p:spPr>
      </p:pic>
      <p:sp>
        <p:nvSpPr>
          <p:cNvPr id="6" name="Rectangle 5"/>
          <p:cNvSpPr/>
          <p:nvPr/>
        </p:nvSpPr>
        <p:spPr>
          <a:xfrm>
            <a:off x="575478" y="222065"/>
            <a:ext cx="11395881" cy="6005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ইউআরএল  </a:t>
            </a:r>
            <a:endParaRPr lang="en-US" sz="4000" dirty="0">
              <a:latin typeface="NikoshBAN" panose="02000000000000000000" pitchFamily="2" charset="0"/>
              <a:cs typeface="NikoshBAN" panose="02000000000000000000" pitchFamily="2" charset="0"/>
            </a:endParaRPr>
          </a:p>
        </p:txBody>
      </p:sp>
      <p:sp>
        <p:nvSpPr>
          <p:cNvPr id="10" name="Rectangle 9"/>
          <p:cNvSpPr/>
          <p:nvPr/>
        </p:nvSpPr>
        <p:spPr>
          <a:xfrm>
            <a:off x="575478" y="1044632"/>
            <a:ext cx="11395881" cy="3950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smtClean="0">
                <a:solidFill>
                  <a:srgbClr val="FF0000"/>
                </a:solidFill>
                <a:latin typeface="NikoshBAN" panose="02000000000000000000" pitchFamily="2" charset="0"/>
                <a:cs typeface="NikoshBAN" panose="02000000000000000000" pitchFamily="2" charset="0"/>
              </a:rPr>
              <a:t>ইউআরএলঃ</a:t>
            </a:r>
            <a:r>
              <a:rPr lang="bn-IN" sz="3200" dirty="0" smtClean="0">
                <a:solidFill>
                  <a:schemeClr val="tx1"/>
                </a:solidFill>
                <a:latin typeface="NikoshBAN" panose="02000000000000000000" pitchFamily="2" charset="0"/>
                <a:cs typeface="NikoshBAN" panose="02000000000000000000" pitchFamily="2" charset="0"/>
              </a:rPr>
              <a:t>কোন ওয়েবপেজকে প্রদর্শন করতে ওয়েব ব্রাউজারের ঠিকানা নির্দিষ্ট করে দিতে হয়। </a:t>
            </a:r>
            <a:r>
              <a:rPr lang="en-US" sz="3200" dirty="0" smtClean="0">
                <a:solidFill>
                  <a:schemeClr val="tx1"/>
                </a:solidFill>
                <a:latin typeface="NikoshBAN" panose="02000000000000000000" pitchFamily="2" charset="0"/>
                <a:cs typeface="NikoshBAN" panose="02000000000000000000" pitchFamily="2" charset="0"/>
              </a:rPr>
              <a:t>URL(Uniform/Universal </a:t>
            </a:r>
            <a:r>
              <a:rPr lang="en-US" sz="3200" dirty="0" err="1" smtClean="0">
                <a:solidFill>
                  <a:schemeClr val="tx1"/>
                </a:solidFill>
                <a:latin typeface="NikoshBAN" panose="02000000000000000000" pitchFamily="2" charset="0"/>
                <a:cs typeface="NikoshBAN" panose="02000000000000000000" pitchFamily="2" charset="0"/>
              </a:rPr>
              <a:t>Resouece</a:t>
            </a:r>
            <a:r>
              <a:rPr lang="en-US" sz="3200" dirty="0" smtClean="0">
                <a:solidFill>
                  <a:schemeClr val="tx1"/>
                </a:solidFill>
                <a:latin typeface="NikoshBAN" panose="02000000000000000000" pitchFamily="2" charset="0"/>
                <a:cs typeface="NikoshBAN" panose="02000000000000000000" pitchFamily="2" charset="0"/>
              </a:rPr>
              <a:t> Locator) </a:t>
            </a:r>
            <a:r>
              <a:rPr lang="bn-IN" sz="3200" dirty="0" smtClean="0">
                <a:solidFill>
                  <a:schemeClr val="tx1"/>
                </a:solidFill>
                <a:latin typeface="NikoshBAN" panose="02000000000000000000" pitchFamily="2" charset="0"/>
                <a:cs typeface="NikoshBAN" panose="02000000000000000000" pitchFamily="2" charset="0"/>
              </a:rPr>
              <a:t>হলো ওয়েবসাইটের একক (</a:t>
            </a:r>
            <a:r>
              <a:rPr lang="en-US" sz="3200" dirty="0" smtClean="0">
                <a:solidFill>
                  <a:schemeClr val="tx1"/>
                </a:solidFill>
                <a:latin typeface="NikoshBAN" panose="02000000000000000000" pitchFamily="2" charset="0"/>
                <a:cs typeface="NikoshBAN" panose="02000000000000000000" pitchFamily="2" charset="0"/>
              </a:rPr>
              <a:t>Unique</a:t>
            </a:r>
            <a:r>
              <a:rPr lang="bn-IN" sz="3200" dirty="0" smtClean="0">
                <a:solidFill>
                  <a:schemeClr val="tx1"/>
                </a:solidFill>
                <a:latin typeface="NikoshBAN" panose="02000000000000000000" pitchFamily="2" charset="0"/>
                <a:cs typeface="NikoshBAN" panose="02000000000000000000" pitchFamily="2" charset="0"/>
              </a:rPr>
              <a:t>)ঠিকানা। প্রতিটি </a:t>
            </a:r>
            <a:r>
              <a:rPr lang="en-US" sz="3200" dirty="0" smtClean="0">
                <a:solidFill>
                  <a:schemeClr val="tx1"/>
                </a:solidFill>
                <a:latin typeface="NikoshBAN" panose="02000000000000000000" pitchFamily="2" charset="0"/>
                <a:cs typeface="NikoshBAN" panose="02000000000000000000" pitchFamily="2" charset="0"/>
              </a:rPr>
              <a:t>URL-</a:t>
            </a:r>
            <a:r>
              <a:rPr lang="bn-IN" sz="3200" dirty="0" smtClean="0">
                <a:solidFill>
                  <a:schemeClr val="tx1"/>
                </a:solidFill>
                <a:latin typeface="NikoshBAN" panose="02000000000000000000" pitchFamily="2" charset="0"/>
                <a:cs typeface="NikoshBAN" panose="02000000000000000000" pitchFamily="2" charset="0"/>
              </a:rPr>
              <a:t>এ  থাকে-</a:t>
            </a:r>
          </a:p>
          <a:p>
            <a:pPr algn="just"/>
            <a:r>
              <a:rPr lang="bn-IN" sz="3200" dirty="0" smtClean="0">
                <a:solidFill>
                  <a:schemeClr val="tx1"/>
                </a:solidFill>
                <a:latin typeface="NikoshBAN" panose="02000000000000000000" pitchFamily="2" charset="0"/>
                <a:cs typeface="NikoshBAN" panose="02000000000000000000" pitchFamily="2" charset="0"/>
              </a:rPr>
              <a:t>১। ওয়েব প্রোটোকল </a:t>
            </a:r>
          </a:p>
          <a:p>
            <a:pPr algn="just"/>
            <a:r>
              <a:rPr lang="bn-IN" sz="3200" dirty="0" smtClean="0">
                <a:solidFill>
                  <a:schemeClr val="tx1"/>
                </a:solidFill>
                <a:latin typeface="NikoshBAN" panose="02000000000000000000" pitchFamily="2" charset="0"/>
                <a:cs typeface="NikoshBAN" panose="02000000000000000000" pitchFamily="2" charset="0"/>
              </a:rPr>
              <a:t>২। ওয়েব সার্ভারের নাম </a:t>
            </a:r>
          </a:p>
          <a:p>
            <a:pPr algn="just"/>
            <a:r>
              <a:rPr lang="bn-IN" sz="3200" dirty="0" smtClean="0">
                <a:solidFill>
                  <a:schemeClr val="tx1"/>
                </a:solidFill>
                <a:latin typeface="NikoshBAN" panose="02000000000000000000" pitchFamily="2" charset="0"/>
                <a:cs typeface="NikoshBAN" panose="02000000000000000000" pitchFamily="2" charset="0"/>
              </a:rPr>
              <a:t>৩। সার্ভারের ডিরেক্টরি/ফোল্ডার নেম </a:t>
            </a:r>
          </a:p>
          <a:p>
            <a:pPr algn="just"/>
            <a:r>
              <a:rPr lang="bn-IN" sz="3200" dirty="0" smtClean="0">
                <a:solidFill>
                  <a:schemeClr val="tx1"/>
                </a:solidFill>
                <a:latin typeface="NikoshBAN" panose="02000000000000000000" pitchFamily="2" charset="0"/>
                <a:cs typeface="NikoshBAN" panose="02000000000000000000" pitchFamily="2" charset="0"/>
              </a:rPr>
              <a:t>৪।</a:t>
            </a:r>
            <a:r>
              <a:rPr lang="en-US" sz="3200" dirty="0" smtClean="0">
                <a:solidFill>
                  <a:schemeClr val="tx1"/>
                </a:solidFill>
                <a:latin typeface="NikoshBAN" panose="02000000000000000000" pitchFamily="2" charset="0"/>
                <a:cs typeface="NikoshBAN" panose="02000000000000000000" pitchFamily="2" charset="0"/>
              </a:rPr>
              <a:t> html</a:t>
            </a:r>
            <a:r>
              <a:rPr lang="bn-IN" sz="3200" dirty="0" smtClean="0">
                <a:solidFill>
                  <a:schemeClr val="tx1"/>
                </a:solidFill>
                <a:latin typeface="NikoshBAN" panose="02000000000000000000" pitchFamily="2" charset="0"/>
                <a:cs typeface="NikoshBAN" panose="02000000000000000000" pitchFamily="2" charset="0"/>
              </a:rPr>
              <a:t> ফাইল নেম</a:t>
            </a:r>
            <a:r>
              <a:rPr lang="en-US" sz="3200" dirty="0" smtClean="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a:t>
            </a:r>
            <a:r>
              <a:rPr lang="en-US" sz="3200" dirty="0" smtClean="0">
                <a:solidFill>
                  <a:schemeClr val="tx1"/>
                </a:solidFill>
                <a:latin typeface="NikoshBAN" panose="02000000000000000000" pitchFamily="2" charset="0"/>
                <a:cs typeface="NikoshBAN" panose="02000000000000000000" pitchFamily="2" charset="0"/>
              </a:rPr>
              <a:t>html file name/Document name</a:t>
            </a:r>
            <a:r>
              <a:rPr lang="bn-IN" sz="3200" dirty="0" smtClean="0">
                <a:solidFill>
                  <a:schemeClr val="tx1"/>
                </a:solidFill>
                <a:latin typeface="NikoshBAN" panose="02000000000000000000" pitchFamily="2" charset="0"/>
                <a:cs typeface="NikoshBAN" panose="02000000000000000000" pitchFamily="2" charset="0"/>
              </a:rPr>
              <a:t>)</a:t>
            </a:r>
          </a:p>
          <a:p>
            <a:pPr algn="just"/>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5343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B050"/>
            </a:solidFill>
            <a:prstDash val="solid"/>
            <a:miter lim="800000"/>
          </a:ln>
          <a:effectLst>
            <a:innerShdw blurRad="76200">
              <a:srgbClr val="000000"/>
            </a:innerShdw>
          </a:effectLst>
        </p:spPr>
      </p:pic>
      <p:sp>
        <p:nvSpPr>
          <p:cNvPr id="6" name="Rectangle: Rounded Corners 1">
            <a:extLst>
              <a:ext uri="{FF2B5EF4-FFF2-40B4-BE49-F238E27FC236}"/>
            </a:extLst>
          </p:cNvPr>
          <p:cNvSpPr/>
          <p:nvPr/>
        </p:nvSpPr>
        <p:spPr>
          <a:xfrm>
            <a:off x="363940" y="177800"/>
            <a:ext cx="11464119" cy="787400"/>
          </a:xfrm>
          <a:prstGeom prst="roundRect">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dirty="0" err="1">
                <a:ln w="0"/>
                <a:solidFill>
                  <a:schemeClr val="bg1"/>
                </a:solidFill>
                <a:latin typeface="NikoshBAN" panose="02000000000000000000" pitchFamily="2" charset="0"/>
                <a:cs typeface="NikoshBAN" panose="02000000000000000000" pitchFamily="2" charset="0"/>
              </a:rPr>
              <a:t>স্ট্যাটিক</a:t>
            </a:r>
            <a:r>
              <a:rPr lang="en-US" sz="4400" b="1" dirty="0">
                <a:ln w="0"/>
                <a:solidFill>
                  <a:schemeClr val="bg1"/>
                </a:solidFill>
                <a:latin typeface="NikoshBAN" panose="02000000000000000000" pitchFamily="2" charset="0"/>
                <a:cs typeface="NikoshBAN" panose="02000000000000000000" pitchFamily="2" charset="0"/>
              </a:rPr>
              <a:t> </a:t>
            </a:r>
            <a:r>
              <a:rPr lang="en-US" sz="4400" b="1" dirty="0" smtClean="0">
                <a:ln w="0"/>
                <a:solidFill>
                  <a:schemeClr val="bg1"/>
                </a:solidFill>
                <a:latin typeface="NikoshBAN" panose="02000000000000000000" pitchFamily="2" charset="0"/>
                <a:cs typeface="NikoshBAN" panose="02000000000000000000" pitchFamily="2" charset="0"/>
              </a:rPr>
              <a:t> </a:t>
            </a:r>
            <a:r>
              <a:rPr lang="en-US" sz="4400" b="1" dirty="0">
                <a:ln w="0"/>
                <a:solidFill>
                  <a:schemeClr val="bg1"/>
                </a:solidFill>
                <a:latin typeface="NikoshBAN" panose="02000000000000000000" pitchFamily="2" charset="0"/>
                <a:cs typeface="NikoshBAN" panose="02000000000000000000" pitchFamily="2" charset="0"/>
              </a:rPr>
              <a:t>ওয়েবসাইট</a:t>
            </a:r>
          </a:p>
        </p:txBody>
      </p:sp>
      <p:sp>
        <p:nvSpPr>
          <p:cNvPr id="7" name="Rectangle: Rounded Corners 1">
            <a:extLst>
              <a:ext uri="{FF2B5EF4-FFF2-40B4-BE49-F238E27FC236}"/>
            </a:extLst>
          </p:cNvPr>
          <p:cNvSpPr/>
          <p:nvPr/>
        </p:nvSpPr>
        <p:spPr>
          <a:xfrm>
            <a:off x="573206" y="1142999"/>
            <a:ext cx="11109278" cy="5285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n-US" sz="3200" b="1" dirty="0">
                <a:solidFill>
                  <a:schemeClr val="tx1"/>
                </a:solidFill>
                <a:latin typeface="NikoshBAN" panose="02000000000000000000" pitchFamily="2" charset="0"/>
                <a:cs typeface="NikoshBAN" panose="02000000000000000000" pitchFamily="2" charset="0"/>
              </a:rPr>
              <a:t>যে সকল ওয়েবসাইটের তথ্য সাধারণত পরিবর্তন হয় না তাদেরকে স্ট্যাটিক ওয়েবসাইট বলা হয়। সকল ভিজিটর একই তথ্য দেখতে পায় এ ধরণের ওয়েবসাইটে। স্ট্যাটিক ওয়েবসাইটের তথ্য ওয়েবসাইট চালু অবস্থায় পরিবর্তন করা কঠিন। কারণ এই ধরণের ওয়েবসাইটে কোন এডমিন প্যানেল থাকে না। অর্থাৎ তথ্য যুক্ত, আপডেট এবং ডিলিট করার জন্য কোড পরিবর্তন করতে হয়। স্ট্যাটিক ওয়েবসাইট শুধু  HTML(Hyper Text Markup Language) এবং CSS(Cascading Style Sheet) দিয়েই তৈরি করা যায়। যেমনঃ পোর্টফোলিও সাইট।  </a:t>
            </a:r>
          </a:p>
        </p:txBody>
      </p:sp>
    </p:spTree>
    <p:extLst>
      <p:ext uri="{BB962C8B-B14F-4D97-AF65-F5344CB8AC3E}">
        <p14:creationId xmlns:p14="http://schemas.microsoft.com/office/powerpoint/2010/main" val="3746108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B050"/>
            </a:solidFill>
            <a:prstDash val="solid"/>
            <a:miter lim="800000"/>
          </a:ln>
          <a:effectLst>
            <a:innerShdw blurRad="76200">
              <a:srgbClr val="000000"/>
            </a:innerShdw>
          </a:effectLst>
        </p:spPr>
      </p:pic>
      <p:sp>
        <p:nvSpPr>
          <p:cNvPr id="7" name="Rectangle: Rounded Corners 1">
            <a:extLst>
              <a:ext uri="{FF2B5EF4-FFF2-40B4-BE49-F238E27FC236}"/>
            </a:extLst>
          </p:cNvPr>
          <p:cNvSpPr/>
          <p:nvPr/>
        </p:nvSpPr>
        <p:spPr>
          <a:xfrm>
            <a:off x="361950" y="244475"/>
            <a:ext cx="11442700" cy="622300"/>
          </a:xfrm>
          <a:prstGeom prst="roundRect">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4000" b="1" dirty="0" smtClean="0">
                <a:ln w="0"/>
                <a:solidFill>
                  <a:schemeClr val="bg1"/>
                </a:solidFill>
                <a:latin typeface="NikoshBAN" panose="02000000000000000000" pitchFamily="2" charset="0"/>
                <a:cs typeface="NikoshBAN" panose="02000000000000000000" pitchFamily="2" charset="0"/>
              </a:rPr>
              <a:t>ডাইনামিক</a:t>
            </a:r>
            <a:r>
              <a:rPr lang="en-US" sz="4000" b="1" dirty="0" smtClean="0">
                <a:ln w="0"/>
                <a:solidFill>
                  <a:schemeClr val="bg1"/>
                </a:solidFill>
                <a:latin typeface="NikoshBAN" panose="02000000000000000000" pitchFamily="2" charset="0"/>
                <a:cs typeface="NikoshBAN" panose="02000000000000000000" pitchFamily="2" charset="0"/>
              </a:rPr>
              <a:t> </a:t>
            </a:r>
            <a:r>
              <a:rPr lang="en-US" sz="4000" b="1" dirty="0">
                <a:ln w="0"/>
                <a:solidFill>
                  <a:schemeClr val="bg1"/>
                </a:solidFill>
                <a:latin typeface="NikoshBAN" panose="02000000000000000000" pitchFamily="2" charset="0"/>
                <a:cs typeface="NikoshBAN" panose="02000000000000000000" pitchFamily="2" charset="0"/>
              </a:rPr>
              <a:t>ওয়েবসাইট</a:t>
            </a:r>
            <a:r>
              <a:rPr lang="bn-BD" sz="4000" b="1" dirty="0">
                <a:ln w="0"/>
                <a:solidFill>
                  <a:schemeClr val="bg1"/>
                </a:solidFill>
                <a:latin typeface="NikoshBAN" panose="02000000000000000000" pitchFamily="2" charset="0"/>
                <a:cs typeface="NikoshBAN" panose="02000000000000000000" pitchFamily="2" charset="0"/>
              </a:rPr>
              <a:t> </a:t>
            </a:r>
            <a:endParaRPr lang="en-US" sz="4000" b="1" dirty="0">
              <a:solidFill>
                <a:schemeClr val="bg1"/>
              </a:solidFill>
              <a:latin typeface="NikoshBAN" panose="02000000000000000000" pitchFamily="2" charset="0"/>
              <a:cs typeface="NikoshBAN" panose="02000000000000000000" pitchFamily="2" charset="0"/>
            </a:endParaRPr>
          </a:p>
        </p:txBody>
      </p:sp>
      <p:sp>
        <p:nvSpPr>
          <p:cNvPr id="8" name="Rectangle: Rounded Corners 1">
            <a:extLst>
              <a:ext uri="{FF2B5EF4-FFF2-40B4-BE49-F238E27FC236}"/>
            </a:extLst>
          </p:cNvPr>
          <p:cNvSpPr/>
          <p:nvPr/>
        </p:nvSpPr>
        <p:spPr>
          <a:xfrm>
            <a:off x="361950" y="1733550"/>
            <a:ext cx="11442700" cy="4165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r>
              <a:rPr lang="en-US" sz="2400" b="1" dirty="0">
                <a:solidFill>
                  <a:schemeClr val="tx1"/>
                </a:solidFill>
                <a:latin typeface="NikoshBAN" panose="02000000000000000000" pitchFamily="2" charset="0"/>
                <a:cs typeface="NikoshBAN" panose="02000000000000000000" pitchFamily="2" charset="0"/>
              </a:rPr>
              <a:t>যে সকল ওয়েবসাইটের তথ্য সাধারণত পরিবর্তনশীল তাদেরকে ডাইনামিক ওয়েবসাইট বলা হয়। ডাইনামিক ওয়েবসাইটের তথ্য, ভিজিটর, সময়, টাইম জোন, ভিজিটরের মাতৃভাষা এবং অন্যান্য বিষয়গুলোর উপর ভিত্তি করে পরিবর্তন হয়। </a:t>
            </a:r>
            <a:r>
              <a:rPr lang="bn-BD" sz="2400" b="1" dirty="0">
                <a:solidFill>
                  <a:schemeClr val="tx1"/>
                </a:solidFill>
                <a:latin typeface="NikoshBAN" panose="02000000000000000000" pitchFamily="2" charset="0"/>
                <a:cs typeface="NikoshBAN" panose="02000000000000000000" pitchFamily="2" charset="0"/>
              </a:rPr>
              <a:t>ওয়েবসাইট চালু অবস্থায় ডাইনামিক ওয়েবসাইটের তথ্য সহজেই  পরিবর্তন করা যায়। কারণ এই ধরণের ওয়েবসাইটে এডমিন  বা ইউজার প্যানেল থাকে। ডাইনামিক ওয়েবসাইট তৈরি করার জন্য  HTML, CSS</a:t>
            </a:r>
            <a:r>
              <a:rPr lang="en-US" sz="2400" b="1" dirty="0">
                <a:solidFill>
                  <a:schemeClr val="tx1"/>
                </a:solidFill>
                <a:latin typeface="NikoshBAN" panose="02000000000000000000" pitchFamily="2" charset="0"/>
                <a:cs typeface="NikoshBAN" panose="02000000000000000000" pitchFamily="2" charset="0"/>
              </a:rPr>
              <a:t> এর সাথে স্ক্রিপ্টিং ভাষা যেমন-</a:t>
            </a:r>
            <a:r>
              <a:rPr lang="bn-BD" sz="2400" b="1" dirty="0">
                <a:solidFill>
                  <a:schemeClr val="tx1"/>
                </a:solidFill>
                <a:latin typeface="NikoshBAN" panose="02000000000000000000" pitchFamily="2" charset="0"/>
                <a:cs typeface="NikoshBAN" panose="02000000000000000000" pitchFamily="2" charset="0"/>
              </a:rPr>
              <a:t> PHP(Hypertext Preprocessor)</a:t>
            </a:r>
            <a:r>
              <a:rPr lang="en-US" sz="2400" b="1" dirty="0">
                <a:solidFill>
                  <a:schemeClr val="tx1"/>
                </a:solidFill>
                <a:latin typeface="NikoshBAN" panose="02000000000000000000" pitchFamily="2" charset="0"/>
                <a:cs typeface="NikoshBAN" panose="02000000000000000000" pitchFamily="2" charset="0"/>
              </a:rPr>
              <a:t> বা</a:t>
            </a:r>
            <a:r>
              <a:rPr lang="bn-BD" sz="2400" b="1" dirty="0">
                <a:solidFill>
                  <a:schemeClr val="tx1"/>
                </a:solidFill>
                <a:latin typeface="NikoshBAN" panose="02000000000000000000" pitchFamily="2" charset="0"/>
                <a:cs typeface="NikoshBAN" panose="02000000000000000000" pitchFamily="2" charset="0"/>
              </a:rPr>
              <a:t> ASP.Net(Active Server Page)</a:t>
            </a:r>
            <a:r>
              <a:rPr lang="en-US" sz="2400" b="1" dirty="0">
                <a:solidFill>
                  <a:schemeClr val="tx1"/>
                </a:solidFill>
                <a:latin typeface="NikoshBAN" panose="02000000000000000000" pitchFamily="2" charset="0"/>
                <a:cs typeface="NikoshBAN" panose="02000000000000000000" pitchFamily="2" charset="0"/>
              </a:rPr>
              <a:t> বা</a:t>
            </a:r>
            <a:r>
              <a:rPr lang="bn-BD" sz="2400" b="1" dirty="0">
                <a:solidFill>
                  <a:schemeClr val="tx1"/>
                </a:solidFill>
                <a:latin typeface="NikoshBAN" panose="02000000000000000000" pitchFamily="2" charset="0"/>
                <a:cs typeface="NikoshBAN" panose="02000000000000000000" pitchFamily="2" charset="0"/>
              </a:rPr>
              <a:t> JSP(Java Serv</a:t>
            </a:r>
            <a:r>
              <a:rPr lang="en-US" sz="2400" b="1" dirty="0">
                <a:solidFill>
                  <a:schemeClr val="tx1"/>
                </a:solidFill>
                <a:latin typeface="NikoshBAN" panose="02000000000000000000" pitchFamily="2" charset="0"/>
                <a:cs typeface="NikoshBAN" panose="02000000000000000000" pitchFamily="2" charset="0"/>
              </a:rPr>
              <a:t>er</a:t>
            </a:r>
            <a:r>
              <a:rPr lang="bn-BD" sz="2400" b="1" dirty="0">
                <a:solidFill>
                  <a:schemeClr val="tx1"/>
                </a:solidFill>
                <a:latin typeface="NikoshBAN" panose="02000000000000000000" pitchFamily="2" charset="0"/>
                <a:cs typeface="NikoshBAN" panose="02000000000000000000" pitchFamily="2" charset="0"/>
              </a:rPr>
              <a:t> Pages)</a:t>
            </a:r>
            <a:r>
              <a:rPr lang="en-US" sz="2400" b="1" dirty="0">
                <a:solidFill>
                  <a:schemeClr val="tx1"/>
                </a:solidFill>
                <a:latin typeface="NikoshBAN" panose="02000000000000000000" pitchFamily="2" charset="0"/>
                <a:cs typeface="NikoshBAN" panose="02000000000000000000" pitchFamily="2" charset="0"/>
              </a:rPr>
              <a:t> ইত্যাদি এবং এর সাথে ডেটাবেজ যেমন-</a:t>
            </a:r>
            <a:r>
              <a:rPr lang="bn-BD" sz="2400" b="1" dirty="0">
                <a:solidFill>
                  <a:schemeClr val="tx1"/>
                </a:solidFill>
                <a:latin typeface="NikoshBAN" panose="02000000000000000000" pitchFamily="2" charset="0"/>
                <a:cs typeface="NikoshBAN" panose="02000000000000000000" pitchFamily="2" charset="0"/>
              </a:rPr>
              <a:t> MySQL </a:t>
            </a:r>
            <a:r>
              <a:rPr lang="en-US" sz="2400" b="1" dirty="0">
                <a:solidFill>
                  <a:schemeClr val="tx1"/>
                </a:solidFill>
                <a:latin typeface="NikoshBAN" panose="02000000000000000000" pitchFamily="2" charset="0"/>
                <a:cs typeface="NikoshBAN" panose="02000000000000000000" pitchFamily="2" charset="0"/>
              </a:rPr>
              <a:t>বা </a:t>
            </a:r>
            <a:r>
              <a:rPr lang="bn-BD" sz="2400" b="1" dirty="0">
                <a:solidFill>
                  <a:schemeClr val="tx1"/>
                </a:solidFill>
                <a:latin typeface="NikoshBAN" panose="02000000000000000000" pitchFamily="2" charset="0"/>
                <a:cs typeface="NikoshBAN" panose="02000000000000000000" pitchFamily="2" charset="0"/>
              </a:rPr>
              <a:t>SQL</a:t>
            </a:r>
            <a:r>
              <a:rPr lang="en-US" sz="2400" b="1" dirty="0">
                <a:solidFill>
                  <a:schemeClr val="tx1"/>
                </a:solidFill>
                <a:latin typeface="NikoshBAN" panose="02000000000000000000" pitchFamily="2" charset="0"/>
                <a:cs typeface="NikoshBAN" panose="02000000000000000000" pitchFamily="2" charset="0"/>
              </a:rPr>
              <a:t> বা</a:t>
            </a:r>
            <a:r>
              <a:rPr lang="bn-BD" sz="2400" b="1" dirty="0">
                <a:solidFill>
                  <a:schemeClr val="tx1"/>
                </a:solidFill>
                <a:latin typeface="NikoshBAN" panose="02000000000000000000" pitchFamily="2" charset="0"/>
                <a:cs typeface="NikoshBAN" panose="02000000000000000000" pitchFamily="2" charset="0"/>
              </a:rPr>
              <a:t> Oracle</a:t>
            </a:r>
            <a:r>
              <a:rPr lang="en-US" sz="2400" b="1" dirty="0">
                <a:solidFill>
                  <a:schemeClr val="tx1"/>
                </a:solidFill>
                <a:latin typeface="NikoshBAN" panose="02000000000000000000" pitchFamily="2" charset="0"/>
                <a:cs typeface="NikoshBAN" panose="02000000000000000000" pitchFamily="2" charset="0"/>
              </a:rPr>
              <a:t> ইত্যাদি ব্যবহার করা হয়। </a:t>
            </a:r>
          </a:p>
          <a:p>
            <a:pPr algn="just">
              <a:lnSpc>
                <a:spcPct val="150000"/>
              </a:lnSpc>
              <a:defRPr/>
            </a:pPr>
            <a:r>
              <a:rPr lang="en-US" sz="2400" b="1" dirty="0">
                <a:solidFill>
                  <a:schemeClr val="tx1"/>
                </a:solidFill>
                <a:latin typeface="NikoshBAN" panose="02000000000000000000" pitchFamily="2" charset="0"/>
                <a:cs typeface="NikoshBAN" panose="02000000000000000000" pitchFamily="2" charset="0"/>
              </a:rPr>
              <a:t>যেমনঃ বিভিন্ন নিউজ পোর্টাল (</a:t>
            </a:r>
            <a:r>
              <a:rPr lang="en-US" sz="2400" b="1" dirty="0" smtClean="0">
                <a:solidFill>
                  <a:schemeClr val="tx1"/>
                </a:solidFill>
                <a:latin typeface="NikoshBAN" panose="02000000000000000000" pitchFamily="2" charset="0"/>
                <a:cs typeface="NikoshBAN" panose="02000000000000000000" pitchFamily="2" charset="0"/>
              </a:rPr>
              <a:t>www.prothomalo.com</a:t>
            </a:r>
            <a:r>
              <a:rPr lang="en-US" sz="2400" b="1" dirty="0">
                <a:solidFill>
                  <a:schemeClr val="tx1"/>
                </a:solidFill>
                <a:latin typeface="NikoshBAN" panose="02000000000000000000" pitchFamily="2" charset="0"/>
                <a:cs typeface="NikoshBAN" panose="02000000000000000000" pitchFamily="2" charset="0"/>
              </a:rPr>
              <a:t>), সামাজিক যোগাযোগ মাধ্যম (</a:t>
            </a:r>
            <a:r>
              <a:rPr lang="en-US" sz="2400" b="1" dirty="0">
                <a:solidFill>
                  <a:schemeClr val="tx1"/>
                </a:solidFill>
                <a:latin typeface="NikoshBAN" panose="02000000000000000000" pitchFamily="2" charset="0"/>
                <a:cs typeface="NikoshBAN" panose="02000000000000000000" pitchFamily="2" charset="0"/>
                <a:hlinkClick r:id="rId3"/>
              </a:rPr>
              <a:t>www.facebook.com</a:t>
            </a:r>
            <a:r>
              <a:rPr lang="en-US" sz="2400" b="1" dirty="0">
                <a:solidFill>
                  <a:schemeClr val="tx1"/>
                </a:solidFill>
                <a:latin typeface="NikoshBAN" panose="02000000000000000000" pitchFamily="2" charset="0"/>
                <a:cs typeface="NikoshBAN" panose="02000000000000000000" pitchFamily="2" charset="0"/>
              </a:rPr>
              <a:t>) ইত্যাদি।  </a:t>
            </a:r>
          </a:p>
        </p:txBody>
      </p:sp>
    </p:spTree>
    <p:extLst>
      <p:ext uri="{BB962C8B-B14F-4D97-AF65-F5344CB8AC3E}">
        <p14:creationId xmlns:p14="http://schemas.microsoft.com/office/powerpoint/2010/main" val="362104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00B050"/>
            </a:solidFill>
            <a:prstDash val="solid"/>
            <a:miter lim="800000"/>
          </a:ln>
          <a:effectLst>
            <a:innerShdw blurRad="76200">
              <a:srgbClr val="000000"/>
            </a:innerShdw>
          </a:effectLst>
        </p:spPr>
      </p:pic>
      <p:sp>
        <p:nvSpPr>
          <p:cNvPr id="7" name="Rectangle: Rounded Corners 1">
            <a:extLst>
              <a:ext uri="{FF2B5EF4-FFF2-40B4-BE49-F238E27FC236}"/>
            </a:extLst>
          </p:cNvPr>
          <p:cNvSpPr/>
          <p:nvPr/>
        </p:nvSpPr>
        <p:spPr>
          <a:xfrm>
            <a:off x="391235" y="247934"/>
            <a:ext cx="11409530" cy="787400"/>
          </a:xfrm>
          <a:prstGeom prst="roundRect">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solidFill>
                  <a:schemeClr val="bg1"/>
                </a:solidFill>
                <a:latin typeface="NikoshBAN" panose="02000000000000000000" pitchFamily="2" charset="0"/>
                <a:cs typeface="NikoshBAN" panose="02000000000000000000" pitchFamily="2" charset="0"/>
              </a:rPr>
              <a:t>স্ট্যাটিক ওয়েবসাইট ও </a:t>
            </a:r>
            <a:r>
              <a:rPr lang="bn-BD" sz="3200" b="1" dirty="0">
                <a:solidFill>
                  <a:schemeClr val="bg1"/>
                </a:solidFill>
                <a:latin typeface="NikoshBAN" panose="02000000000000000000" pitchFamily="2" charset="0"/>
                <a:cs typeface="NikoshBAN" panose="02000000000000000000" pitchFamily="2" charset="0"/>
              </a:rPr>
              <a:t>ডাইনামিক</a:t>
            </a:r>
            <a:r>
              <a:rPr lang="en-US" sz="3200" b="1" dirty="0">
                <a:ln w="0"/>
                <a:solidFill>
                  <a:schemeClr val="bg1"/>
                </a:solidFill>
                <a:latin typeface="NikoshBAN" panose="02000000000000000000" pitchFamily="2" charset="0"/>
                <a:cs typeface="NikoshBAN" panose="02000000000000000000" pitchFamily="2" charset="0"/>
              </a:rPr>
              <a:t> ওয়েবসাইটের মধ্যে পার্থক্য  </a:t>
            </a:r>
            <a:r>
              <a:rPr lang="bn-BD" sz="3200" b="1" dirty="0">
                <a:ln w="0"/>
                <a:solidFill>
                  <a:schemeClr val="bg1"/>
                </a:solidFill>
                <a:latin typeface="NikoshBAN" panose="02000000000000000000" pitchFamily="2" charset="0"/>
                <a:cs typeface="NikoshBAN" panose="02000000000000000000" pitchFamily="2" charset="0"/>
              </a:rPr>
              <a:t> </a:t>
            </a:r>
            <a:r>
              <a:rPr lang="en-US" sz="3200" b="1" dirty="0">
                <a:ln w="0"/>
                <a:solidFill>
                  <a:schemeClr val="bg1"/>
                </a:solidFill>
                <a:latin typeface="NikoshBAN" panose="02000000000000000000" pitchFamily="2" charset="0"/>
                <a:cs typeface="NikoshBAN" panose="02000000000000000000" pitchFamily="2" charset="0"/>
              </a:rPr>
              <a:t> </a:t>
            </a:r>
          </a:p>
        </p:txBody>
      </p:sp>
      <p:graphicFrame>
        <p:nvGraphicFramePr>
          <p:cNvPr id="8" name="Table 7"/>
          <p:cNvGraphicFramePr>
            <a:graphicFrameLocks noGrp="1"/>
          </p:cNvGraphicFramePr>
          <p:nvPr>
            <p:extLst>
              <p:ext uri="{D42A27DB-BD31-4B8C-83A1-F6EECF244321}">
                <p14:modId xmlns:p14="http://schemas.microsoft.com/office/powerpoint/2010/main" val="1127135074"/>
              </p:ext>
            </p:extLst>
          </p:nvPr>
        </p:nvGraphicFramePr>
        <p:xfrm>
          <a:off x="391235" y="1035334"/>
          <a:ext cx="11409530" cy="5338740"/>
        </p:xfrm>
        <a:graphic>
          <a:graphicData uri="http://schemas.openxmlformats.org/drawingml/2006/table">
            <a:tbl>
              <a:tblPr firstRow="1" bandRow="1">
                <a:tableStyleId>{21E4AEA4-8DFA-4A89-87EB-49C32662AFE0}</a:tableStyleId>
              </a:tblPr>
              <a:tblGrid>
                <a:gridCol w="5704765"/>
                <a:gridCol w="5704765"/>
              </a:tblGrid>
              <a:tr h="579634">
                <a:tc>
                  <a:txBody>
                    <a:bodyPr/>
                    <a:lstStyle/>
                    <a:p>
                      <a:pPr algn="ctr"/>
                      <a:r>
                        <a:rPr lang="en-US" sz="3200" dirty="0" smtClean="0"/>
                        <a:t>স্ট্যাটিক ওয়েবসাইট </a:t>
                      </a:r>
                      <a:endParaRPr lang="en-US" sz="3200" dirty="0">
                        <a:solidFill>
                          <a:schemeClr val="tx1"/>
                        </a:solidFill>
                      </a:endParaRPr>
                    </a:p>
                  </a:txBody>
                  <a:tcPr/>
                </a:tc>
                <a:tc>
                  <a:txBody>
                    <a:bodyPr/>
                    <a:lstStyle/>
                    <a:p>
                      <a:pPr algn="ctr"/>
                      <a:r>
                        <a:rPr lang="bn-BD" sz="3200" dirty="0" smtClean="0"/>
                        <a:t>ডাইনামিক</a:t>
                      </a:r>
                      <a:r>
                        <a:rPr lang="en-US" sz="3200" dirty="0" smtClean="0">
                          <a:ln w="0"/>
                        </a:rPr>
                        <a:t> ওয়েবসাইটে</a:t>
                      </a:r>
                      <a:endParaRPr lang="en-US" sz="3200" dirty="0">
                        <a:solidFill>
                          <a:schemeClr val="tx1"/>
                        </a:solidFill>
                      </a:endParaRPr>
                    </a:p>
                  </a:txBody>
                  <a:tcPr/>
                </a:tc>
              </a:tr>
              <a:tr h="861530">
                <a:tc>
                  <a:txBody>
                    <a:bodyPr/>
                    <a:lstStyle/>
                    <a:p>
                      <a:pPr algn="just">
                        <a:lnSpc>
                          <a:spcPct val="150000"/>
                        </a:lnSpc>
                      </a:pPr>
                      <a:r>
                        <a:rPr lang="en-US" sz="1600" dirty="0" smtClean="0"/>
                        <a:t>যে সকল ওয়েবসাইটের তথ্য সাধারণত পরিবর্তন হয় না তাদেরকে স্ট্যাটিক ওয়েবসাইট বলা হয়। </a:t>
                      </a:r>
                      <a:endParaRPr lang="en-US" sz="1600" dirty="0"/>
                    </a:p>
                  </a:txBody>
                  <a:tcPr/>
                </a:tc>
                <a:tc>
                  <a:txBody>
                    <a:bodyPr/>
                    <a:lstStyle/>
                    <a:p>
                      <a:pPr algn="just">
                        <a:lnSpc>
                          <a:spcPct val="150000"/>
                        </a:lnSpc>
                      </a:pPr>
                      <a:r>
                        <a:rPr lang="en-US" sz="1600" dirty="0" smtClean="0"/>
                        <a:t>যে সকল ওয়েবসাইটের তথ্য সাধারণত পরিবর্তনশীল তাদেরকে ডাইনামিক ওয়েবসাইট বলা হয়।</a:t>
                      </a:r>
                      <a:endParaRPr lang="en-US" sz="1600" dirty="0"/>
                    </a:p>
                  </a:txBody>
                  <a:tcPr/>
                </a:tc>
              </a:tr>
              <a:tr h="861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ওয়েবসাইটের</a:t>
                      </a:r>
                      <a:r>
                        <a:rPr lang="en-US" sz="1600" baseline="0" dirty="0" smtClean="0"/>
                        <a:t> থিম এবং ওয়েব পেইজের কনটেন্ট নির্দিষ্ট</a:t>
                      </a:r>
                      <a:r>
                        <a:rPr lang="bn-BD" sz="1600" baseline="0" dirty="0" smtClean="0"/>
                        <a:t> </a:t>
                      </a:r>
                      <a:r>
                        <a:rPr lang="en-US" sz="1600" baseline="0" dirty="0" smtClean="0"/>
                        <a:t>হয়। </a:t>
                      </a:r>
                      <a:endParaRPr lang="en-US" sz="1600" b="1" dirty="0" smtClean="0">
                        <a:solidFill>
                          <a:schemeClr val="tx1"/>
                        </a:solidFill>
                      </a:endParaRPr>
                    </a:p>
                  </a:txBody>
                  <a:tcPr/>
                </a:tc>
                <a:tc>
                  <a:txBody>
                    <a:bodyPr/>
                    <a:lstStyle/>
                    <a:p>
                      <a:pPr algn="just"/>
                      <a:r>
                        <a:rPr lang="bn-BD" sz="1600" dirty="0" smtClean="0"/>
                        <a:t>ওয়েবসাইটের ডিজাইন এবং</a:t>
                      </a:r>
                      <a:r>
                        <a:rPr lang="bn-BD" sz="1600" baseline="0" dirty="0" smtClean="0"/>
                        <a:t> </a:t>
                      </a:r>
                      <a:r>
                        <a:rPr lang="bn-BD" sz="1600" dirty="0" smtClean="0"/>
                        <a:t>কনটেন্ট</a:t>
                      </a:r>
                      <a:r>
                        <a:rPr lang="bn-BD" sz="1600" baseline="0" dirty="0" smtClean="0"/>
                        <a:t> রান টাইমে পরিবর্তিত হয়। </a:t>
                      </a:r>
                      <a:endParaRPr lang="en-US" sz="1600" b="1" dirty="0"/>
                    </a:p>
                  </a:txBody>
                  <a:tcPr/>
                </a:tc>
              </a:tr>
              <a:tr h="615035">
                <a:tc>
                  <a:txBody>
                    <a:bodyPr/>
                    <a:lstStyle/>
                    <a:p>
                      <a:pPr algn="just"/>
                      <a:r>
                        <a:rPr lang="en-US" sz="1600" dirty="0" smtClean="0"/>
                        <a:t>ওয়েবসাইট শুধু  HTML</a:t>
                      </a:r>
                      <a:r>
                        <a:rPr lang="bn-BD" sz="1600" baseline="0" dirty="0" smtClean="0"/>
                        <a:t> </a:t>
                      </a:r>
                      <a:r>
                        <a:rPr lang="en-US" sz="1600" dirty="0" smtClean="0"/>
                        <a:t>এবং CSS</a:t>
                      </a:r>
                      <a:r>
                        <a:rPr lang="bn-BD" sz="1600" baseline="0" dirty="0" smtClean="0"/>
                        <a:t> </a:t>
                      </a:r>
                      <a:r>
                        <a:rPr lang="en-US" sz="1600" dirty="0" smtClean="0"/>
                        <a:t>দিয়েই তৈরি করা যায়। </a:t>
                      </a:r>
                      <a:endParaRPr lang="en-US" sz="1600" dirty="0"/>
                    </a:p>
                  </a:txBody>
                  <a:tcPr/>
                </a:tc>
                <a:tc>
                  <a:txBody>
                    <a:bodyPr/>
                    <a:lstStyle/>
                    <a:p>
                      <a:pPr algn="just"/>
                      <a:r>
                        <a:rPr lang="bn-BD" sz="1600" dirty="0" smtClean="0"/>
                        <a:t>HTML, CSS</a:t>
                      </a:r>
                      <a:r>
                        <a:rPr lang="en-US" sz="1600" dirty="0" smtClean="0"/>
                        <a:t> এর সাথে স্ক্রিপ্টিং ভাষা যেমন-</a:t>
                      </a:r>
                      <a:r>
                        <a:rPr lang="bn-BD" sz="1600" dirty="0" smtClean="0"/>
                        <a:t> PHP </a:t>
                      </a:r>
                      <a:r>
                        <a:rPr lang="en-US" sz="1600" dirty="0" smtClean="0"/>
                        <a:t>বা</a:t>
                      </a:r>
                      <a:r>
                        <a:rPr lang="bn-BD" sz="1600" dirty="0" smtClean="0"/>
                        <a:t> ASP.Net</a:t>
                      </a:r>
                      <a:r>
                        <a:rPr lang="en-US" sz="1600" dirty="0" smtClean="0"/>
                        <a:t> বা</a:t>
                      </a:r>
                      <a:r>
                        <a:rPr lang="bn-BD" sz="1600" dirty="0" smtClean="0"/>
                        <a:t> JSP</a:t>
                      </a:r>
                      <a:r>
                        <a:rPr lang="bn-BD" sz="1600" baseline="0" dirty="0" smtClean="0"/>
                        <a:t> </a:t>
                      </a:r>
                      <a:r>
                        <a:rPr lang="en-US" sz="1600" dirty="0" smtClean="0"/>
                        <a:t>ইত্যাদি ব্যবহার করা হয়।</a:t>
                      </a:r>
                      <a:endParaRPr lang="en-US" sz="1600" dirty="0"/>
                    </a:p>
                  </a:txBody>
                  <a:tcPr/>
                </a:tc>
              </a:tr>
              <a:tr h="861530">
                <a:tc>
                  <a:txBody>
                    <a:bodyPr/>
                    <a:lstStyle/>
                    <a:p>
                      <a:pPr marL="457200" marR="0" indent="-457200" algn="just" defTabSz="914400" rtl="0" eaLnBrk="1" fontAlgn="auto" latinLnBrk="0" hangingPunct="1">
                        <a:lnSpc>
                          <a:spcPct val="150000"/>
                        </a:lnSpc>
                        <a:spcBef>
                          <a:spcPts val="0"/>
                        </a:spcBef>
                        <a:spcAft>
                          <a:spcPts val="0"/>
                        </a:spcAft>
                        <a:buClrTx/>
                        <a:buSzTx/>
                        <a:buFont typeface="Wingdings" pitchFamily="2" charset="2"/>
                        <a:buNone/>
                        <a:tabLst/>
                        <a:defRPr/>
                      </a:pPr>
                      <a:r>
                        <a:rPr lang="bn-BD" sz="1600" dirty="0" smtClean="0"/>
                        <a:t>ডেটাবেজ থাকে না। </a:t>
                      </a:r>
                      <a:endParaRPr lang="bn-BD" sz="1600" b="1" dirty="0" smtClean="0">
                        <a:solidFill>
                          <a:schemeClr val="tx1"/>
                        </a:solidFill>
                      </a:endParaRPr>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bn-BD" sz="1600" dirty="0" smtClean="0"/>
                        <a:t>ডেটাবেজ থাকে এবং সার্ভার থেকে ক্লায়েন্টে </a:t>
                      </a:r>
                      <a:r>
                        <a:rPr lang="en-US" sz="1600" dirty="0" smtClean="0"/>
                        <a:t>এবং ক্লায়েন্ট থেকে সার্ভারে উভয়মুখী </a:t>
                      </a:r>
                      <a:r>
                        <a:rPr lang="bn-BD" sz="1600" dirty="0" smtClean="0"/>
                        <a:t> কমিউনিকেশন হয়।</a:t>
                      </a:r>
                      <a:endParaRPr lang="bn-BD" sz="1600" b="1" dirty="0" smtClean="0">
                        <a:solidFill>
                          <a:schemeClr val="tx1"/>
                        </a:solidFill>
                      </a:endParaRPr>
                    </a:p>
                  </a:txBody>
                  <a:tcPr/>
                </a:tc>
              </a:tr>
              <a:tr h="6315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600" dirty="0" smtClean="0"/>
                        <a:t>ওয়েবসাইট ডেভলোপ করা সহজ, ফলে খরচ কম।</a:t>
                      </a:r>
                      <a:endParaRPr lang="bn-BD" sz="1600" b="1" dirty="0" smtClean="0">
                        <a:solidFill>
                          <a:schemeClr val="tx1"/>
                        </a:solidFill>
                      </a:endParaRPr>
                    </a:p>
                  </a:txBody>
                  <a:tcPr/>
                </a:tc>
                <a:tc>
                  <a:txBody>
                    <a:bodyPr/>
                    <a:lstStyle/>
                    <a:p>
                      <a:r>
                        <a:rPr lang="bn-BD" sz="1600" dirty="0" smtClean="0"/>
                        <a:t>ওয়েবসাইট ডেভলোপ করা কঠিন, ফলে খরচ বেশি।</a:t>
                      </a:r>
                      <a:endParaRPr lang="en-US" sz="1600" dirty="0"/>
                    </a:p>
                  </a:txBody>
                  <a:tcPr/>
                </a:tc>
              </a:tr>
              <a:tr h="927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যেমনঃ পোর্টফোলিও সাইট। </a:t>
                      </a:r>
                      <a:r>
                        <a:rPr lang="bn-BD" sz="1600" dirty="0" smtClean="0"/>
                        <a:t> </a:t>
                      </a:r>
                      <a:endParaRPr lang="bn-BD" sz="1600" b="1" dirty="0" smtClean="0">
                        <a:solidFill>
                          <a:schemeClr val="tx1"/>
                        </a:solidFill>
                      </a:endParaRPr>
                    </a:p>
                  </a:txBody>
                  <a:tcPr/>
                </a:tc>
                <a:tc>
                  <a:txBody>
                    <a:bodyPr/>
                    <a:lstStyle/>
                    <a:p>
                      <a:pPr algn="just">
                        <a:lnSpc>
                          <a:spcPct val="150000"/>
                        </a:lnSpc>
                      </a:pPr>
                      <a:r>
                        <a:rPr lang="en-US" sz="1600" dirty="0" smtClean="0"/>
                        <a:t>যেমনঃ বিভিন্ন নিউজ পোর্টাল (www.prothom-alo.com), সামাজিক যোগাযোগ মাধ্যম (</a:t>
                      </a:r>
                      <a:r>
                        <a:rPr lang="en-US" sz="1600" dirty="0" smtClean="0">
                          <a:hlinkClick r:id="rId3"/>
                        </a:rPr>
                        <a:t>www.facebook.com</a:t>
                      </a:r>
                      <a:r>
                        <a:rPr lang="en-US" sz="1600" dirty="0" smtClean="0"/>
                        <a:t>) ইত্যাদি।</a:t>
                      </a:r>
                      <a:endParaRPr lang="en-US" sz="1600" dirty="0"/>
                    </a:p>
                  </a:txBody>
                  <a:tcPr/>
                </a:tc>
              </a:tr>
            </a:tbl>
          </a:graphicData>
        </a:graphic>
      </p:graphicFrame>
    </p:spTree>
    <p:extLst>
      <p:ext uri="{BB962C8B-B14F-4D97-AF65-F5344CB8AC3E}">
        <p14:creationId xmlns:p14="http://schemas.microsoft.com/office/powerpoint/2010/main" val="3143324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7030A0"/>
            </a:solidFill>
            <a:prstDash val="solid"/>
            <a:miter lim="800000"/>
          </a:ln>
          <a:effectLst>
            <a:innerShdw blurRad="76200">
              <a:srgbClr val="000000"/>
            </a:innerShdw>
          </a:effectLst>
        </p:spPr>
      </p:pic>
      <p:sp>
        <p:nvSpPr>
          <p:cNvPr id="7" name="Rounded Rectangle 6"/>
          <p:cNvSpPr/>
          <p:nvPr/>
        </p:nvSpPr>
        <p:spPr>
          <a:xfrm>
            <a:off x="391783" y="226401"/>
            <a:ext cx="11395881" cy="761802"/>
          </a:xfrm>
          <a:prstGeom prst="roundRect">
            <a:avLst/>
          </a:prstGeom>
          <a:blipFill>
            <a:blip r:embed="rId3"/>
            <a:tile tx="0" ty="0" sx="100000" sy="100000" flip="none" algn="tl"/>
          </a:blip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3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দলগত </a:t>
            </a:r>
            <a:r>
              <a:rPr lang="en-US" sz="43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r>
              <a:rPr lang="en-US" sz="4399" b="1" spc="50" dirty="0" err="1">
                <a:ln w="0"/>
                <a:solidFill>
                  <a:schemeClr val="bg2"/>
                </a:solidFill>
                <a:effectLst>
                  <a:innerShdw blurRad="63500" dist="50800" dir="13500000">
                    <a:srgbClr val="000000">
                      <a:alpha val="50000"/>
                    </a:srgbClr>
                  </a:innerShdw>
                </a:effectLst>
                <a:latin typeface="NikoshBAN" pitchFamily="2" charset="0"/>
                <a:cs typeface="NikoshBAN" pitchFamily="2" charset="0"/>
              </a:rPr>
              <a:t>কাজ</a:t>
            </a:r>
            <a:r>
              <a:rPr lang="bn-IN" sz="43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(সময়ঃ ৫মিনিট)</a:t>
            </a:r>
            <a:endParaRPr lang="en-US" sz="43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endParaRPr>
          </a:p>
        </p:txBody>
      </p:sp>
      <p:pic>
        <p:nvPicPr>
          <p:cNvPr id="11" name="Picture 10" descr="10353548_365085780360663_5308469925829331783_n.jpg"/>
          <p:cNvPicPr>
            <a:picLocks noChangeAspect="1"/>
          </p:cNvPicPr>
          <p:nvPr/>
        </p:nvPicPr>
        <p:blipFill>
          <a:blip r:embed="rId4"/>
          <a:stretch>
            <a:fillRect/>
          </a:stretch>
        </p:blipFill>
        <p:spPr>
          <a:xfrm>
            <a:off x="391783" y="1219776"/>
            <a:ext cx="11395882" cy="4209659"/>
          </a:xfrm>
          <a:prstGeom prst="rect">
            <a:avLst/>
          </a:prstGeom>
          <a:ln w="228600" cap="sq" cmpd="thickThin">
            <a:noFill/>
            <a:prstDash val="sysDot"/>
            <a:miter lim="800000"/>
          </a:ln>
          <a:effectLst>
            <a:innerShdw blurRad="76200">
              <a:srgbClr val="000000"/>
            </a:innerShdw>
          </a:effectLst>
        </p:spPr>
      </p:pic>
      <p:sp>
        <p:nvSpPr>
          <p:cNvPr id="12" name="TextBox 11"/>
          <p:cNvSpPr txBox="1"/>
          <p:nvPr/>
        </p:nvSpPr>
        <p:spPr>
          <a:xfrm>
            <a:off x="607031" y="5661008"/>
            <a:ext cx="10829793" cy="646331"/>
          </a:xfrm>
          <a:prstGeom prst="rect">
            <a:avLst/>
          </a:prstGeom>
          <a:noFill/>
        </p:spPr>
        <p:txBody>
          <a:bodyPr wrap="square" rtlCol="0">
            <a:spAutoFit/>
          </a:bodyPr>
          <a:lstStyle/>
          <a:p>
            <a:r>
              <a:rPr lang="bn-IN" sz="3600" dirty="0" smtClean="0">
                <a:solidFill>
                  <a:srgbClr val="002060"/>
                </a:solidFill>
                <a:latin typeface="NikoshBAN" panose="02000000000000000000" pitchFamily="2" charset="0"/>
                <a:cs typeface="NikoshBAN" panose="02000000000000000000" pitchFamily="2" charset="0"/>
              </a:rPr>
              <a:t>প্রশ্নঃ ওয়েব সার্ভার ব্যাখ্যা</a:t>
            </a:r>
            <a:r>
              <a:rPr lang="bn-BD" sz="3600" dirty="0" smtClean="0">
                <a:solidFill>
                  <a:srgbClr val="002060"/>
                </a:solidFill>
                <a:latin typeface="NikoshBAN" pitchFamily="2" charset="0"/>
                <a:cs typeface="NikoshBAN" pitchFamily="2" charset="0"/>
              </a:rPr>
              <a:t> কর। </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3629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FFFF00"/>
            </a:solidFill>
            <a:prstDash val="solid"/>
            <a:miter lim="800000"/>
          </a:ln>
          <a:effectLst>
            <a:innerShdw blurRad="76200">
              <a:srgbClr val="000000"/>
            </a:innerShdw>
          </a:effectLst>
        </p:spPr>
      </p:pic>
      <p:sp>
        <p:nvSpPr>
          <p:cNvPr id="3" name="Rectangle 2"/>
          <p:cNvSpPr/>
          <p:nvPr/>
        </p:nvSpPr>
        <p:spPr>
          <a:xfrm>
            <a:off x="395784" y="204716"/>
            <a:ext cx="11423177" cy="1323833"/>
          </a:xfrm>
          <a:prstGeom prst="rect">
            <a:avLst/>
          </a:prstGeom>
          <a:solidFill>
            <a:srgbClr val="00B050"/>
          </a:solidFill>
          <a:ln w="7620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IN" sz="5998"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শিক্ষক </a:t>
            </a:r>
            <a:r>
              <a:rPr lang="bn-BD" sz="5998"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পরিচিতি</a:t>
            </a:r>
            <a:r>
              <a:rPr lang="bn-BD" sz="39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r>
              <a:rPr lang="bn-IN" sz="39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endParaRPr lang="en-US" sz="39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endParaRPr>
          </a:p>
        </p:txBody>
      </p:sp>
      <p:sp>
        <p:nvSpPr>
          <p:cNvPr id="4" name="Regular Pentagon 3"/>
          <p:cNvSpPr/>
          <p:nvPr/>
        </p:nvSpPr>
        <p:spPr>
          <a:xfrm>
            <a:off x="471738" y="2277599"/>
            <a:ext cx="6627674" cy="4361144"/>
          </a:xfrm>
          <a:prstGeom prst="pentagon">
            <a:avLst/>
          </a:prstGeom>
          <a:solidFill>
            <a:schemeClr val="accent5">
              <a:lumMod val="60000"/>
              <a:lumOff val="40000"/>
            </a:schemeClr>
          </a:solidFill>
          <a:ln w="571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স্বপন</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কুমার</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দাশ</a:t>
            </a:r>
            <a:endPar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প্রভাষক</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আইসিটি</a:t>
            </a:r>
          </a:p>
          <a:p>
            <a:pPr algn="ct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কালির</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বাজার</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কলেজ</a:t>
            </a:r>
            <a:r>
              <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ফরিদগঞ্জ</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চাঁদপুর</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199"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বাইল</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০১711-973978</a:t>
            </a:r>
            <a:endParaRPr lang="en-US" sz="31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endParaRPr>
          </a:p>
          <a:p>
            <a:pPr algn="ctr"/>
            <a:r>
              <a:rPr lang="en-US" sz="1999"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swapankumardas481</a:t>
            </a: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@gmail.com</a:t>
            </a:r>
            <a:endParaRPr lang="bn-IN"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endParaRPr>
          </a:p>
          <a:p>
            <a:pPr algn="ct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bn-IN"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ফেসবুক আইডি</a:t>
            </a: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bn-IN"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a:t>
            </a: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en-US" sz="1999" dirty="0" err="1">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swapan</a:t>
            </a: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a:t>
            </a:r>
            <a:r>
              <a:rPr lang="en-US" sz="1999" dirty="0" err="1">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kumar</a:t>
            </a:r>
            <a:r>
              <a:rPr lang="en-US"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rPr>
              <a:t> das</a:t>
            </a:r>
            <a:endParaRPr lang="bn-IN" sz="1999" dirty="0">
              <a:ln w="0"/>
              <a:solidFill>
                <a:schemeClr val="tx1"/>
              </a:solidFill>
              <a:effectLst>
                <a:outerShdw blurRad="38100" dist="19050" dir="2700000" algn="tl" rotWithShape="0">
                  <a:schemeClr val="dk1">
                    <a:alpha val="40000"/>
                  </a:schemeClr>
                </a:outerShdw>
              </a:effectLst>
              <a:latin typeface="Tw Cen MT Condensed Extra Bold" panose="020B0803020202020204" pitchFamily="34" charset="0"/>
              <a:cs typeface="NikoshBAN"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6131" y="2638796"/>
            <a:ext cx="2139150" cy="2650822"/>
          </a:xfrm>
          <a:prstGeom prst="snip2DiagRect">
            <a:avLst/>
          </a:prstGeom>
          <a:solidFill>
            <a:srgbClr val="FFFFFF">
              <a:shade val="85000"/>
            </a:srgbClr>
          </a:solidFill>
          <a:ln w="88900" cap="sq">
            <a:solidFill>
              <a:schemeClr val="tx1"/>
            </a:solidFill>
            <a:prstDash val="dashDot"/>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8576131" y="5754714"/>
            <a:ext cx="2257879" cy="583406"/>
          </a:xfrm>
          <a:prstGeom prst="rect">
            <a:avLst/>
          </a:prstGeom>
          <a:solidFill>
            <a:srgbClr val="00B050"/>
          </a:solidFill>
          <a:ln w="28575">
            <a:solidFill>
              <a:srgbClr val="FF0000"/>
            </a:solidFill>
            <a:prstDash val="dashDot"/>
          </a:ln>
        </p:spPr>
        <p:style>
          <a:lnRef idx="1">
            <a:schemeClr val="accent2"/>
          </a:lnRef>
          <a:fillRef idx="2">
            <a:schemeClr val="accent2"/>
          </a:fillRef>
          <a:effectRef idx="1">
            <a:schemeClr val="accent2"/>
          </a:effectRef>
          <a:fontRef idx="minor">
            <a:schemeClr val="dk1"/>
          </a:fontRef>
        </p:style>
        <p:txBody>
          <a:bodyPr rtlCol="0" anchor="ctr"/>
          <a:lstStyle/>
          <a:p>
            <a:pPr algn="ctr"/>
            <a:r>
              <a:rPr lang="bn-IN" sz="2799" dirty="0">
                <a:solidFill>
                  <a:schemeClr val="bg1"/>
                </a:solidFill>
                <a:latin typeface="NikoshBAN" panose="02000000000000000000" pitchFamily="2" charset="0"/>
                <a:cs typeface="NikoshBAN" panose="02000000000000000000" pitchFamily="2" charset="0"/>
              </a:rPr>
              <a:t>স্বপন কুমার দাশ </a:t>
            </a:r>
            <a:endParaRPr lang="en-US" sz="1799"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58794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7030A0"/>
            </a:solidFill>
            <a:prstDash val="solid"/>
            <a:miter lim="800000"/>
          </a:ln>
          <a:effectLst>
            <a:innerShdw blurRad="76200">
              <a:srgbClr val="000000"/>
            </a:innerShdw>
          </a:effectLst>
        </p:spPr>
      </p:pic>
      <p:sp>
        <p:nvSpPr>
          <p:cNvPr id="7" name="Rectangle 6"/>
          <p:cNvSpPr/>
          <p:nvPr/>
        </p:nvSpPr>
        <p:spPr>
          <a:xfrm>
            <a:off x="395784" y="204716"/>
            <a:ext cx="11368587" cy="1540117"/>
          </a:xfrm>
          <a:prstGeom prst="rect">
            <a:avLst/>
          </a:prstGeom>
          <a:solidFill>
            <a:srgbClr val="002060"/>
          </a:solidFill>
          <a:ln w="762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998" dirty="0" err="1">
                <a:latin typeface="NikoshBAN" panose="02000000000000000000" pitchFamily="2" charset="0"/>
                <a:cs typeface="NikoshBAN" panose="02000000000000000000" pitchFamily="2" charset="0"/>
              </a:rPr>
              <a:t>সার</a:t>
            </a:r>
            <a:r>
              <a:rPr lang="en-US" sz="5998" dirty="0">
                <a:latin typeface="NikoshBAN" panose="02000000000000000000" pitchFamily="2" charset="0"/>
                <a:cs typeface="NikoshBAN" panose="02000000000000000000" pitchFamily="2" charset="0"/>
              </a:rPr>
              <a:t> </a:t>
            </a:r>
            <a:r>
              <a:rPr lang="en-US" sz="5998" dirty="0" err="1">
                <a:latin typeface="NikoshBAN" panose="02000000000000000000" pitchFamily="2" charset="0"/>
                <a:cs typeface="NikoshBAN" panose="02000000000000000000" pitchFamily="2" charset="0"/>
              </a:rPr>
              <a:t>সংক্ষেপ</a:t>
            </a:r>
            <a:endParaRPr lang="en-US" sz="5998" dirty="0">
              <a:latin typeface="NikoshBAN" panose="02000000000000000000" pitchFamily="2" charset="0"/>
              <a:cs typeface="NikoshBAN" panose="02000000000000000000" pitchFamily="2" charset="0"/>
            </a:endParaRPr>
          </a:p>
        </p:txBody>
      </p:sp>
      <p:sp>
        <p:nvSpPr>
          <p:cNvPr id="11" name="Rectangle 10"/>
          <p:cNvSpPr/>
          <p:nvPr/>
        </p:nvSpPr>
        <p:spPr>
          <a:xfrm>
            <a:off x="395785" y="1972400"/>
            <a:ext cx="11368586" cy="4674060"/>
          </a:xfrm>
          <a:prstGeom prst="rect">
            <a:avLst/>
          </a:prstGeom>
          <a:blipFill>
            <a:blip r:embed="rId3"/>
            <a:tile tx="0" ty="0" sx="100000" sy="100000" flip="none" algn="tl"/>
          </a:blipFill>
          <a:ln w="7620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a:latin typeface="NikoshBAN" panose="02000000000000000000" pitchFamily="2" charset="0"/>
                <a:cs typeface="NikoshBAN" panose="02000000000000000000" pitchFamily="2" charset="0"/>
              </a:rPr>
              <a:t>আইপি</a:t>
            </a:r>
            <a:r>
              <a:rPr lang="en-US" sz="6000" dirty="0">
                <a:latin typeface="NikoshBAN" panose="02000000000000000000" pitchFamily="2" charset="0"/>
                <a:cs typeface="NikoshBAN" panose="02000000000000000000" pitchFamily="2" charset="0"/>
              </a:rPr>
              <a:t> </a:t>
            </a:r>
            <a:r>
              <a:rPr lang="bn-IN" sz="6000" dirty="0">
                <a:latin typeface="NikoshBAN" pitchFamily="2" charset="0"/>
                <a:cs typeface="NikoshBAN" pitchFamily="2" charset="0"/>
              </a:rPr>
              <a:t>অ্যাড্রেস </a:t>
            </a:r>
            <a:r>
              <a:rPr lang="bn-IN" sz="6000" dirty="0" smtClean="0">
                <a:latin typeface="NikoshBAN" pitchFamily="2" charset="0"/>
                <a:cs typeface="NikoshBAN" pitchFamily="2" charset="0"/>
              </a:rPr>
              <a:t> </a:t>
            </a:r>
            <a:r>
              <a:rPr lang="as-IN" sz="6000" dirty="0" smtClean="0">
                <a:latin typeface="NikoshBAN" pitchFamily="2" charset="0"/>
                <a:cs typeface="NikoshBAN" pitchFamily="2" charset="0"/>
              </a:rPr>
              <a:t> </a:t>
            </a:r>
            <a:r>
              <a:rPr lang="bn-IN" sz="6000" dirty="0" smtClean="0">
                <a:solidFill>
                  <a:schemeClr val="bg1"/>
                </a:solidFill>
                <a:latin typeface="NikoshBAN" pitchFamily="2" charset="0"/>
                <a:cs typeface="NikoshBAN" pitchFamily="2" charset="0"/>
              </a:rPr>
              <a:t> </a:t>
            </a:r>
            <a:endParaRPr lang="en-US" sz="3199" b="1" spc="50" dirty="0">
              <a:ln w="0"/>
              <a:solidFill>
                <a:schemeClr val="bg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00919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822"/>
            <a:ext cx="12192000" cy="6858000"/>
          </a:xfrm>
          <a:prstGeom prst="rect">
            <a:avLst/>
          </a:prstGeom>
          <a:ln w="228600" cap="sq" cmpd="thickThin">
            <a:solidFill>
              <a:srgbClr val="7030A0"/>
            </a:solidFill>
            <a:prstDash val="solid"/>
            <a:miter lim="800000"/>
          </a:ln>
          <a:effectLst>
            <a:innerShdw blurRad="76200">
              <a:srgbClr val="000000"/>
            </a:innerShdw>
          </a:effectLst>
        </p:spPr>
      </p:pic>
      <p:pic>
        <p:nvPicPr>
          <p:cNvPr id="7" name="Picture 11"/>
          <p:cNvPicPr>
            <a:picLocks noChangeAspect="1" noChangeArrowheads="1"/>
          </p:cNvPicPr>
          <p:nvPr/>
        </p:nvPicPr>
        <p:blipFill>
          <a:blip r:embed="rId3"/>
          <a:srcRect l="10266" t="15869" r="13860" b="31155"/>
          <a:stretch>
            <a:fillRect/>
          </a:stretch>
        </p:blipFill>
        <p:spPr bwMode="auto">
          <a:xfrm>
            <a:off x="407963" y="219647"/>
            <a:ext cx="11380763" cy="787587"/>
          </a:xfrm>
          <a:prstGeom prst="rect">
            <a:avLst/>
          </a:prstGeom>
          <a:solidFill>
            <a:srgbClr val="00B0F0"/>
          </a:solidFill>
          <a:ln w="127000" cap="sq">
            <a:noFill/>
            <a:prstDash val="sysDash"/>
            <a:miter lim="800000"/>
          </a:ln>
          <a:effectLst>
            <a:outerShdw blurRad="57150" dist="50800" dir="2700000" algn="tl" rotWithShape="0">
              <a:srgbClr val="000000">
                <a:alpha val="40000"/>
              </a:srgbClr>
            </a:outerShdw>
          </a:effectLst>
        </p:spPr>
        <p:style>
          <a:lnRef idx="2">
            <a:schemeClr val="accent6"/>
          </a:lnRef>
          <a:fillRef idx="1">
            <a:schemeClr val="lt1"/>
          </a:fillRef>
          <a:effectRef idx="0">
            <a:schemeClr val="accent6"/>
          </a:effectRef>
          <a:fontRef idx="minor">
            <a:schemeClr val="dk1"/>
          </a:fontRef>
        </p:style>
      </p:pic>
      <p:sp>
        <p:nvSpPr>
          <p:cNvPr id="11" name="Rectangle 10"/>
          <p:cNvSpPr/>
          <p:nvPr/>
        </p:nvSpPr>
        <p:spPr>
          <a:xfrm>
            <a:off x="407963" y="1085797"/>
            <a:ext cx="11380764" cy="5631285"/>
          </a:xfrm>
          <a:prstGeom prst="rect">
            <a:avLst/>
          </a:prstGeom>
          <a:solidFill>
            <a:schemeClr val="accent1">
              <a:lumMod val="40000"/>
              <a:lumOff val="60000"/>
            </a:schemeClr>
          </a:solidFill>
          <a:ln>
            <a:solidFill>
              <a:srgbClr val="FF0000"/>
            </a:solidFill>
            <a:prstDash val="lgDash"/>
          </a:ln>
        </p:spPr>
        <p:txBody>
          <a:bodyPr wrap="square">
            <a:spAutoFit/>
          </a:bodyPr>
          <a:lstStyle/>
          <a:p>
            <a:pPr fontAlgn="base"/>
            <a:r>
              <a:rPr lang="as-IN" sz="3599" b="1" dirty="0">
                <a:solidFill>
                  <a:srgbClr val="002060"/>
                </a:solidFill>
                <a:latin typeface="NikoshBAN" panose="02000000000000000000" pitchFamily="2" charset="0"/>
                <a:cs typeface="NikoshBAN" panose="02000000000000000000" pitchFamily="2" charset="0"/>
              </a:rPr>
              <a:t>১</a:t>
            </a:r>
            <a:r>
              <a:rPr lang="as-IN" sz="3599" b="1" dirty="0" smtClean="0">
                <a:solidFill>
                  <a:srgbClr val="002060"/>
                </a:solidFill>
                <a:latin typeface="NikoshBAN" panose="02000000000000000000" pitchFamily="2" charset="0"/>
                <a:cs typeface="NikoshBAN" panose="02000000000000000000" pitchFamily="2" charset="0"/>
              </a:rPr>
              <a:t>।</a:t>
            </a:r>
            <a:r>
              <a:rPr lang="bn-IN" sz="3600" dirty="0">
                <a:solidFill>
                  <a:srgbClr val="002060"/>
                </a:solidFill>
                <a:latin typeface="NikoshBAN" pitchFamily="2" charset="0"/>
                <a:cs typeface="NikoshBAN" pitchFamily="2" charset="0"/>
              </a:rPr>
              <a:t> </a:t>
            </a:r>
            <a:r>
              <a:rPr lang="bn-IN" sz="3600" dirty="0" smtClean="0">
                <a:solidFill>
                  <a:srgbClr val="002060"/>
                </a:solidFill>
                <a:latin typeface="NikoshBAN" pitchFamily="2" charset="0"/>
                <a:cs typeface="NikoshBAN" pitchFamily="2" charset="0"/>
              </a:rPr>
              <a:t>ওয়েবসাইট</a:t>
            </a:r>
            <a:r>
              <a:rPr lang="bn-BD" sz="3600" dirty="0" smtClean="0">
                <a:solidFill>
                  <a:srgbClr val="002060"/>
                </a:solidFill>
                <a:latin typeface="NikoshBAN" pitchFamily="2" charset="0"/>
                <a:cs typeface="NikoshBAN" pitchFamily="2" charset="0"/>
              </a:rPr>
              <a:t> </a:t>
            </a:r>
            <a:r>
              <a:rPr lang="bn-IN" sz="3599" dirty="0" smtClean="0">
                <a:solidFill>
                  <a:srgbClr val="002060"/>
                </a:solidFill>
                <a:latin typeface="NikoshBAN" panose="02000000000000000000" pitchFamily="2" charset="0"/>
                <a:cs typeface="NikoshBAN" panose="02000000000000000000" pitchFamily="2" charset="0"/>
              </a:rPr>
              <a:t>কত প্রকার ? </a:t>
            </a:r>
            <a:endParaRPr lang="as-IN" sz="3599" dirty="0">
              <a:solidFill>
                <a:srgbClr val="002060"/>
              </a:solidFill>
              <a:latin typeface="NikoshBAN" panose="02000000000000000000" pitchFamily="2" charset="0"/>
              <a:cs typeface="NikoshBAN" panose="02000000000000000000" pitchFamily="2" charset="0"/>
            </a:endParaRPr>
          </a:p>
          <a:p>
            <a:pPr fontAlgn="base"/>
            <a:r>
              <a:rPr lang="bn-IN" sz="3599" dirty="0" smtClean="0">
                <a:solidFill>
                  <a:srgbClr val="002060"/>
                </a:solidFill>
                <a:latin typeface="NikoshBAN" panose="02000000000000000000" pitchFamily="2" charset="0"/>
                <a:cs typeface="NikoshBAN" panose="02000000000000000000" pitchFamily="2" charset="0"/>
              </a:rPr>
              <a:t>  </a:t>
            </a:r>
            <a:r>
              <a:rPr lang="as-IN" sz="3599" dirty="0" smtClean="0">
                <a:solidFill>
                  <a:srgbClr val="002060"/>
                </a:solidFill>
                <a:latin typeface="NikoshBAN" panose="02000000000000000000" pitchFamily="2" charset="0"/>
                <a:cs typeface="NikoshBAN" panose="02000000000000000000" pitchFamily="2" charset="0"/>
              </a:rPr>
              <a:t>ক</a:t>
            </a:r>
            <a:r>
              <a:rPr lang="as-IN" sz="3599" dirty="0">
                <a:solidFill>
                  <a:srgbClr val="002060"/>
                </a:solidFill>
                <a:latin typeface="NikoshBAN" panose="02000000000000000000" pitchFamily="2" charset="0"/>
                <a:cs typeface="NikoshBAN" panose="02000000000000000000" pitchFamily="2" charset="0"/>
              </a:rPr>
              <a:t>)</a:t>
            </a:r>
            <a:r>
              <a:rPr lang="bn-IN" sz="3599" dirty="0">
                <a:solidFill>
                  <a:srgbClr val="002060"/>
                </a:solidFill>
                <a:latin typeface="NikoshBAN" panose="02000000000000000000" pitchFamily="2" charset="0"/>
                <a:cs typeface="NikoshBAN" panose="02000000000000000000" pitchFamily="2" charset="0"/>
              </a:rPr>
              <a:t> </a:t>
            </a:r>
            <a:r>
              <a:rPr lang="bn-IN" sz="3599" dirty="0" smtClean="0">
                <a:solidFill>
                  <a:srgbClr val="002060"/>
                </a:solidFill>
                <a:latin typeface="NikoshBAN" panose="02000000000000000000" pitchFamily="2" charset="0"/>
                <a:cs typeface="NikoshBAN" panose="02000000000000000000" pitchFamily="2" charset="0"/>
              </a:rPr>
              <a:t>২    </a:t>
            </a:r>
            <a:r>
              <a:rPr lang="as-IN" sz="3599" dirty="0" smtClean="0">
                <a:solidFill>
                  <a:srgbClr val="002060"/>
                </a:solidFill>
                <a:latin typeface="NikoshBAN" panose="02000000000000000000" pitchFamily="2" charset="0"/>
                <a:cs typeface="NikoshBAN" panose="02000000000000000000" pitchFamily="2" charset="0"/>
              </a:rPr>
              <a:t> </a:t>
            </a:r>
            <a:r>
              <a:rPr lang="as-IN" sz="3599" dirty="0">
                <a:solidFill>
                  <a:srgbClr val="002060"/>
                </a:solidFill>
                <a:latin typeface="NikoshBAN" panose="02000000000000000000" pitchFamily="2" charset="0"/>
                <a:cs typeface="NikoshBAN" panose="02000000000000000000" pitchFamily="2" charset="0"/>
              </a:rPr>
              <a:t>  </a:t>
            </a:r>
            <a:r>
              <a:rPr lang="en-US" sz="3599" dirty="0">
                <a:solidFill>
                  <a:srgbClr val="002060"/>
                </a:solidFill>
                <a:latin typeface="NikoshBAN" panose="02000000000000000000" pitchFamily="2" charset="0"/>
                <a:cs typeface="NikoshBAN" panose="02000000000000000000" pitchFamily="2" charset="0"/>
              </a:rPr>
              <a:t>         </a:t>
            </a:r>
            <a:r>
              <a:rPr lang="as-IN" sz="3599" dirty="0">
                <a:solidFill>
                  <a:srgbClr val="002060"/>
                </a:solidFill>
                <a:latin typeface="NikoshBAN" panose="02000000000000000000" pitchFamily="2" charset="0"/>
                <a:cs typeface="NikoshBAN" panose="02000000000000000000" pitchFamily="2" charset="0"/>
              </a:rPr>
              <a:t> </a:t>
            </a:r>
            <a:r>
              <a:rPr lang="en-US" sz="3599" dirty="0">
                <a:solidFill>
                  <a:srgbClr val="002060"/>
                </a:solidFill>
                <a:latin typeface="NikoshBAN" panose="02000000000000000000" pitchFamily="2" charset="0"/>
                <a:cs typeface="NikoshBAN" panose="02000000000000000000" pitchFamily="2" charset="0"/>
              </a:rPr>
              <a:t> </a:t>
            </a:r>
            <a:r>
              <a:rPr lang="as-IN" sz="3599" dirty="0" smtClean="0">
                <a:solidFill>
                  <a:srgbClr val="002060"/>
                </a:solidFill>
                <a:latin typeface="NikoshBAN" panose="02000000000000000000" pitchFamily="2" charset="0"/>
                <a:cs typeface="NikoshBAN" panose="02000000000000000000" pitchFamily="2" charset="0"/>
              </a:rPr>
              <a:t>খ)</a:t>
            </a:r>
            <a:r>
              <a:rPr lang="bn-IN" sz="3599" dirty="0" smtClean="0">
                <a:solidFill>
                  <a:srgbClr val="002060"/>
                </a:solidFill>
                <a:latin typeface="NikoshBAN" panose="02000000000000000000" pitchFamily="2" charset="0"/>
                <a:cs typeface="NikoshBAN" panose="02000000000000000000" pitchFamily="2" charset="0"/>
              </a:rPr>
              <a:t> ৩  </a:t>
            </a:r>
            <a:r>
              <a:rPr lang="as-IN" sz="3599" dirty="0" smtClean="0">
                <a:solidFill>
                  <a:srgbClr val="002060"/>
                </a:solidFill>
                <a:latin typeface="NikoshBAN" panose="02000000000000000000" pitchFamily="2" charset="0"/>
                <a:cs typeface="NikoshBAN" panose="02000000000000000000" pitchFamily="2" charset="0"/>
              </a:rPr>
              <a:t> </a:t>
            </a:r>
            <a:r>
              <a:rPr lang="as-IN" sz="3599" dirty="0">
                <a:solidFill>
                  <a:srgbClr val="002060"/>
                </a:solidFill>
                <a:latin typeface="NikoshBAN" panose="02000000000000000000" pitchFamily="2" charset="0"/>
                <a:cs typeface="NikoshBAN" panose="02000000000000000000" pitchFamily="2" charset="0"/>
              </a:rPr>
              <a:t>    </a:t>
            </a:r>
            <a:endParaRPr lang="en-US" sz="3599" dirty="0">
              <a:solidFill>
                <a:srgbClr val="002060"/>
              </a:solidFill>
              <a:latin typeface="NikoshBAN" panose="02000000000000000000" pitchFamily="2" charset="0"/>
              <a:cs typeface="NikoshBAN" panose="02000000000000000000" pitchFamily="2" charset="0"/>
            </a:endParaRPr>
          </a:p>
          <a:p>
            <a:pPr fontAlgn="base"/>
            <a:r>
              <a:rPr lang="bn-IN" sz="3599" dirty="0" smtClean="0">
                <a:solidFill>
                  <a:srgbClr val="002060"/>
                </a:solidFill>
                <a:latin typeface="NikoshBAN" panose="02000000000000000000" pitchFamily="2" charset="0"/>
                <a:cs typeface="NikoshBAN" panose="02000000000000000000" pitchFamily="2" charset="0"/>
              </a:rPr>
              <a:t>  </a:t>
            </a:r>
            <a:r>
              <a:rPr lang="as-IN" sz="3599" dirty="0" smtClean="0">
                <a:solidFill>
                  <a:srgbClr val="002060"/>
                </a:solidFill>
                <a:latin typeface="NikoshBAN" panose="02000000000000000000" pitchFamily="2" charset="0"/>
                <a:cs typeface="NikoshBAN" panose="02000000000000000000" pitchFamily="2" charset="0"/>
              </a:rPr>
              <a:t>গ)</a:t>
            </a:r>
            <a:r>
              <a:rPr lang="bn-IN" sz="3599" dirty="0" smtClean="0">
                <a:solidFill>
                  <a:srgbClr val="002060"/>
                </a:solidFill>
                <a:latin typeface="NikoshBAN" panose="02000000000000000000" pitchFamily="2" charset="0"/>
                <a:cs typeface="NikoshBAN" panose="02000000000000000000" pitchFamily="2" charset="0"/>
              </a:rPr>
              <a:t> ৪  </a:t>
            </a:r>
            <a:r>
              <a:rPr lang="as-IN" sz="3599" dirty="0">
                <a:solidFill>
                  <a:srgbClr val="002060"/>
                </a:solidFill>
                <a:latin typeface="NikoshBAN" panose="02000000000000000000" pitchFamily="2" charset="0"/>
                <a:cs typeface="NikoshBAN" panose="02000000000000000000" pitchFamily="2" charset="0"/>
              </a:rPr>
              <a:t>       </a:t>
            </a:r>
            <a:r>
              <a:rPr lang="en-US" sz="3599" dirty="0">
                <a:solidFill>
                  <a:srgbClr val="002060"/>
                </a:solidFill>
                <a:latin typeface="NikoshBAN" panose="02000000000000000000" pitchFamily="2" charset="0"/>
                <a:cs typeface="NikoshBAN" panose="02000000000000000000" pitchFamily="2" charset="0"/>
              </a:rPr>
              <a:t>         </a:t>
            </a:r>
            <a:r>
              <a:rPr lang="bn-IN" sz="3599" dirty="0" smtClean="0">
                <a:solidFill>
                  <a:srgbClr val="002060"/>
                </a:solidFill>
                <a:latin typeface="NikoshBAN" panose="02000000000000000000" pitchFamily="2" charset="0"/>
                <a:cs typeface="NikoshBAN" panose="02000000000000000000" pitchFamily="2" charset="0"/>
              </a:rPr>
              <a:t> ঘ) ৫  </a:t>
            </a:r>
            <a:endParaRPr lang="as-IN" sz="3599" dirty="0">
              <a:solidFill>
                <a:srgbClr val="002060"/>
              </a:solidFill>
              <a:latin typeface="NikoshBAN" panose="02000000000000000000" pitchFamily="2" charset="0"/>
              <a:cs typeface="NikoshBAN" panose="02000000000000000000" pitchFamily="2" charset="0"/>
            </a:endParaRPr>
          </a:p>
          <a:p>
            <a:pPr fontAlgn="base"/>
            <a:r>
              <a:rPr lang="as-IN" sz="3599" b="1" dirty="0">
                <a:solidFill>
                  <a:srgbClr val="002060"/>
                </a:solidFill>
                <a:latin typeface="NikoshBAN" panose="02000000000000000000" pitchFamily="2" charset="0"/>
                <a:cs typeface="NikoshBAN" panose="02000000000000000000" pitchFamily="2" charset="0"/>
              </a:rPr>
              <a:t>২</a:t>
            </a:r>
            <a:r>
              <a:rPr lang="as-IN" sz="3599" b="1" dirty="0" smtClean="0">
                <a:solidFill>
                  <a:srgbClr val="002060"/>
                </a:solidFill>
                <a:latin typeface="NikoshBAN" panose="02000000000000000000" pitchFamily="2" charset="0"/>
                <a:cs typeface="NikoshBAN" panose="02000000000000000000" pitchFamily="2" charset="0"/>
              </a:rPr>
              <a:t>।</a:t>
            </a:r>
            <a:r>
              <a:rPr lang="bn-IN" sz="3599" dirty="0">
                <a:solidFill>
                  <a:srgbClr val="002060"/>
                </a:solidFill>
                <a:latin typeface="NikoshBAN" panose="02000000000000000000" pitchFamily="2" charset="0"/>
                <a:cs typeface="NikoshBAN" panose="02000000000000000000" pitchFamily="2" charset="0"/>
              </a:rPr>
              <a:t> </a:t>
            </a:r>
            <a:r>
              <a:rPr lang="en-US" sz="3599" dirty="0" smtClean="0">
                <a:solidFill>
                  <a:srgbClr val="002060"/>
                </a:solidFill>
                <a:latin typeface="Times New Roman" panose="02020603050405020304" pitchFamily="18" charset="0"/>
                <a:cs typeface="Times New Roman" panose="02020603050405020304" pitchFamily="18" charset="0"/>
              </a:rPr>
              <a:t>Edge </a:t>
            </a:r>
            <a:r>
              <a:rPr lang="bn-IN" sz="3599" dirty="0" smtClean="0">
                <a:solidFill>
                  <a:srgbClr val="002060"/>
                </a:solidFill>
                <a:latin typeface="NikoshBAN" panose="02000000000000000000" pitchFamily="2" charset="0"/>
                <a:cs typeface="NikoshBAN" panose="02000000000000000000" pitchFamily="2" charset="0"/>
              </a:rPr>
              <a:t>কোন কোম্পানীর ওয়েব ব্রাউজার</a:t>
            </a:r>
            <a:r>
              <a:rPr lang="en-US" sz="3599" dirty="0" smtClean="0">
                <a:solidFill>
                  <a:srgbClr val="002060"/>
                </a:solidFill>
                <a:latin typeface="NikoshBAN" panose="02000000000000000000" pitchFamily="2" charset="0"/>
                <a:cs typeface="NikoshBAN" panose="02000000000000000000" pitchFamily="2" charset="0"/>
              </a:rPr>
              <a:t>? </a:t>
            </a:r>
            <a:endParaRPr lang="as-IN" sz="3599" dirty="0">
              <a:solidFill>
                <a:srgbClr val="002060"/>
              </a:solidFill>
              <a:latin typeface="NikoshBAN" panose="02000000000000000000" pitchFamily="2" charset="0"/>
              <a:cs typeface="NikoshBAN" panose="02000000000000000000" pitchFamily="2" charset="0"/>
            </a:endParaRPr>
          </a:p>
          <a:p>
            <a:pPr fontAlgn="base"/>
            <a:r>
              <a:rPr lang="bn-IN" sz="3599" dirty="0" smtClean="0">
                <a:solidFill>
                  <a:srgbClr val="002060"/>
                </a:solidFill>
                <a:latin typeface="NikoshBAN" panose="02000000000000000000" pitchFamily="2" charset="0"/>
                <a:cs typeface="NikoshBAN" panose="02000000000000000000" pitchFamily="2" charset="0"/>
              </a:rPr>
              <a:t>  </a:t>
            </a:r>
            <a:r>
              <a:rPr lang="as-IN" sz="3599" dirty="0" smtClean="0">
                <a:solidFill>
                  <a:srgbClr val="002060"/>
                </a:solidFill>
                <a:latin typeface="NikoshBAN" panose="02000000000000000000" pitchFamily="2" charset="0"/>
                <a:cs typeface="NikoshBAN" panose="02000000000000000000" pitchFamily="2" charset="0"/>
              </a:rPr>
              <a:t>ক)</a:t>
            </a:r>
            <a:r>
              <a:rPr lang="bn-IN" sz="3599" dirty="0" smtClean="0">
                <a:solidFill>
                  <a:srgbClr val="002060"/>
                </a:solidFill>
                <a:latin typeface="NikoshBAN" panose="02000000000000000000" pitchFamily="2" charset="0"/>
                <a:cs typeface="NikoshBAN" panose="02000000000000000000" pitchFamily="2" charset="0"/>
              </a:rPr>
              <a:t> </a:t>
            </a:r>
            <a:r>
              <a:rPr lang="en-US" sz="3599" dirty="0" smtClean="0">
                <a:solidFill>
                  <a:srgbClr val="002060"/>
                </a:solidFill>
                <a:latin typeface="NikoshBAN" panose="02000000000000000000" pitchFamily="2" charset="0"/>
                <a:cs typeface="NikoshBAN" panose="02000000000000000000" pitchFamily="2" charset="0"/>
              </a:rPr>
              <a:t>yahoo</a:t>
            </a:r>
            <a:r>
              <a:rPr lang="bn-IN" sz="3599" dirty="0" smtClean="0">
                <a:solidFill>
                  <a:srgbClr val="002060"/>
                </a:solidFill>
                <a:latin typeface="NikoshBAN" panose="02000000000000000000" pitchFamily="2" charset="0"/>
                <a:cs typeface="NikoshBAN" panose="02000000000000000000" pitchFamily="2" charset="0"/>
              </a:rPr>
              <a:t>  </a:t>
            </a:r>
            <a:r>
              <a:rPr lang="as-IN" sz="3599" dirty="0" smtClean="0">
                <a:solidFill>
                  <a:srgbClr val="002060"/>
                </a:solidFill>
                <a:latin typeface="NikoshBAN" panose="02000000000000000000" pitchFamily="2" charset="0"/>
                <a:cs typeface="NikoshBAN" panose="02000000000000000000" pitchFamily="2" charset="0"/>
              </a:rPr>
              <a:t> </a:t>
            </a:r>
            <a:r>
              <a:rPr lang="as-IN" sz="3599" dirty="0">
                <a:solidFill>
                  <a:srgbClr val="002060"/>
                </a:solidFill>
                <a:latin typeface="NikoshBAN" panose="02000000000000000000" pitchFamily="2" charset="0"/>
                <a:cs typeface="NikoshBAN" panose="02000000000000000000" pitchFamily="2" charset="0"/>
              </a:rPr>
              <a:t>  </a:t>
            </a:r>
            <a:r>
              <a:rPr lang="en-US" sz="3599" dirty="0">
                <a:solidFill>
                  <a:srgbClr val="002060"/>
                </a:solidFill>
                <a:latin typeface="NikoshBAN" panose="02000000000000000000" pitchFamily="2" charset="0"/>
                <a:cs typeface="NikoshBAN" panose="02000000000000000000" pitchFamily="2" charset="0"/>
              </a:rPr>
              <a:t> </a:t>
            </a:r>
            <a:r>
              <a:rPr lang="bn-IN" sz="3599" dirty="0" smtClean="0">
                <a:solidFill>
                  <a:srgbClr val="002060"/>
                </a:solidFill>
                <a:latin typeface="NikoshBAN" panose="02000000000000000000" pitchFamily="2" charset="0"/>
                <a:cs typeface="NikoshBAN" panose="02000000000000000000" pitchFamily="2" charset="0"/>
              </a:rPr>
              <a:t> </a:t>
            </a:r>
            <a:r>
              <a:rPr lang="en-US" sz="3599" dirty="0" smtClean="0">
                <a:solidFill>
                  <a:srgbClr val="002060"/>
                </a:solidFill>
                <a:latin typeface="NikoshBAN" panose="02000000000000000000" pitchFamily="2" charset="0"/>
                <a:cs typeface="NikoshBAN" panose="02000000000000000000" pitchFamily="2" charset="0"/>
              </a:rPr>
              <a:t>           </a:t>
            </a:r>
            <a:r>
              <a:rPr lang="as-IN" sz="3599" dirty="0" smtClean="0">
                <a:solidFill>
                  <a:srgbClr val="002060"/>
                </a:solidFill>
                <a:latin typeface="NikoshBAN" panose="02000000000000000000" pitchFamily="2" charset="0"/>
                <a:cs typeface="NikoshBAN" panose="02000000000000000000" pitchFamily="2" charset="0"/>
              </a:rPr>
              <a:t>খ</a:t>
            </a:r>
            <a:r>
              <a:rPr lang="as-IN" sz="3599" dirty="0">
                <a:solidFill>
                  <a:srgbClr val="002060"/>
                </a:solidFill>
                <a:latin typeface="NikoshBAN" panose="02000000000000000000" pitchFamily="2" charset="0"/>
                <a:cs typeface="NikoshBAN" panose="02000000000000000000" pitchFamily="2" charset="0"/>
              </a:rPr>
              <a:t>) </a:t>
            </a:r>
            <a:r>
              <a:rPr lang="en-US" sz="3599" dirty="0" err="1" smtClean="0">
                <a:solidFill>
                  <a:srgbClr val="002060"/>
                </a:solidFill>
                <a:latin typeface="NikoshBAN" panose="02000000000000000000" pitchFamily="2" charset="0"/>
                <a:cs typeface="NikoshBAN" panose="02000000000000000000" pitchFamily="2" charset="0"/>
              </a:rPr>
              <a:t>google</a:t>
            </a:r>
            <a:r>
              <a:rPr lang="bn-IN" sz="3599" dirty="0" smtClean="0">
                <a:solidFill>
                  <a:srgbClr val="002060"/>
                </a:solidFill>
                <a:latin typeface="NikoshBAN" panose="02000000000000000000" pitchFamily="2" charset="0"/>
                <a:cs typeface="NikoshBAN" panose="02000000000000000000" pitchFamily="2" charset="0"/>
              </a:rPr>
              <a:t>    </a:t>
            </a:r>
            <a:r>
              <a:rPr lang="as-IN" sz="3599" dirty="0" smtClean="0">
                <a:solidFill>
                  <a:srgbClr val="002060"/>
                </a:solidFill>
                <a:latin typeface="NikoshBAN" panose="02000000000000000000" pitchFamily="2" charset="0"/>
                <a:cs typeface="NikoshBAN" panose="02000000000000000000" pitchFamily="2" charset="0"/>
              </a:rPr>
              <a:t> </a:t>
            </a:r>
            <a:r>
              <a:rPr lang="as-IN" sz="3599" dirty="0">
                <a:solidFill>
                  <a:srgbClr val="002060"/>
                </a:solidFill>
                <a:latin typeface="NikoshBAN" panose="02000000000000000000" pitchFamily="2" charset="0"/>
                <a:cs typeface="NikoshBAN" panose="02000000000000000000" pitchFamily="2" charset="0"/>
              </a:rPr>
              <a:t>    </a:t>
            </a:r>
            <a:endParaRPr lang="en-US" sz="3599" dirty="0">
              <a:solidFill>
                <a:srgbClr val="002060"/>
              </a:solidFill>
              <a:latin typeface="NikoshBAN" panose="02000000000000000000" pitchFamily="2" charset="0"/>
              <a:cs typeface="NikoshBAN" panose="02000000000000000000" pitchFamily="2" charset="0"/>
            </a:endParaRPr>
          </a:p>
          <a:p>
            <a:pPr fontAlgn="base"/>
            <a:r>
              <a:rPr lang="bn-IN" sz="3599" dirty="0" smtClean="0">
                <a:solidFill>
                  <a:srgbClr val="002060"/>
                </a:solidFill>
                <a:latin typeface="NikoshBAN" panose="02000000000000000000" pitchFamily="2" charset="0"/>
                <a:cs typeface="NikoshBAN" panose="02000000000000000000" pitchFamily="2" charset="0"/>
              </a:rPr>
              <a:t>  </a:t>
            </a:r>
            <a:r>
              <a:rPr lang="as-IN" sz="3599" dirty="0" smtClean="0">
                <a:solidFill>
                  <a:srgbClr val="002060"/>
                </a:solidFill>
                <a:latin typeface="NikoshBAN" panose="02000000000000000000" pitchFamily="2" charset="0"/>
                <a:cs typeface="NikoshBAN" panose="02000000000000000000" pitchFamily="2" charset="0"/>
              </a:rPr>
              <a:t>গ)</a:t>
            </a:r>
            <a:r>
              <a:rPr lang="bn-IN" sz="3599" dirty="0" smtClean="0">
                <a:solidFill>
                  <a:srgbClr val="002060"/>
                </a:solidFill>
                <a:latin typeface="NikoshBAN" panose="02000000000000000000" pitchFamily="2" charset="0"/>
                <a:cs typeface="NikoshBAN" panose="02000000000000000000" pitchFamily="2" charset="0"/>
              </a:rPr>
              <a:t> </a:t>
            </a:r>
            <a:r>
              <a:rPr lang="en-US" sz="3599" dirty="0" err="1" smtClean="0">
                <a:solidFill>
                  <a:srgbClr val="002060"/>
                </a:solidFill>
                <a:latin typeface="NikoshBAN" panose="02000000000000000000" pitchFamily="2" charset="0"/>
                <a:cs typeface="NikoshBAN" panose="02000000000000000000" pitchFamily="2" charset="0"/>
              </a:rPr>
              <a:t>microsoft</a:t>
            </a:r>
            <a:r>
              <a:rPr lang="bn-IN" sz="3599" dirty="0" smtClean="0">
                <a:solidFill>
                  <a:srgbClr val="002060"/>
                </a:solidFill>
                <a:latin typeface="NikoshBAN" panose="02000000000000000000" pitchFamily="2" charset="0"/>
                <a:cs typeface="NikoshBAN" panose="02000000000000000000" pitchFamily="2" charset="0"/>
              </a:rPr>
              <a:t> </a:t>
            </a:r>
            <a:r>
              <a:rPr lang="as-IN" sz="3599" dirty="0">
                <a:solidFill>
                  <a:srgbClr val="002060"/>
                </a:solidFill>
                <a:latin typeface="NikoshBAN" panose="02000000000000000000" pitchFamily="2" charset="0"/>
                <a:cs typeface="NikoshBAN" panose="02000000000000000000" pitchFamily="2" charset="0"/>
              </a:rPr>
              <a:t>        </a:t>
            </a:r>
            <a:r>
              <a:rPr lang="en-US" sz="3599" dirty="0">
                <a:solidFill>
                  <a:srgbClr val="002060"/>
                </a:solidFill>
                <a:latin typeface="NikoshBAN" panose="02000000000000000000" pitchFamily="2" charset="0"/>
                <a:cs typeface="NikoshBAN" panose="02000000000000000000" pitchFamily="2" charset="0"/>
              </a:rPr>
              <a:t>  </a:t>
            </a:r>
            <a:r>
              <a:rPr lang="as-IN" sz="3599" dirty="0" smtClean="0">
                <a:solidFill>
                  <a:srgbClr val="002060"/>
                </a:solidFill>
                <a:latin typeface="NikoshBAN" panose="02000000000000000000" pitchFamily="2" charset="0"/>
                <a:cs typeface="NikoshBAN" panose="02000000000000000000" pitchFamily="2" charset="0"/>
              </a:rPr>
              <a:t>ঘ)</a:t>
            </a:r>
            <a:r>
              <a:rPr lang="bn-IN" sz="3599" dirty="0" smtClean="0">
                <a:solidFill>
                  <a:srgbClr val="002060"/>
                </a:solidFill>
                <a:latin typeface="NikoshBAN" panose="02000000000000000000" pitchFamily="2" charset="0"/>
                <a:cs typeface="NikoshBAN" panose="02000000000000000000" pitchFamily="2" charset="0"/>
              </a:rPr>
              <a:t> </a:t>
            </a:r>
            <a:r>
              <a:rPr lang="en-US" sz="3599" dirty="0" err="1" smtClean="0">
                <a:solidFill>
                  <a:srgbClr val="002060"/>
                </a:solidFill>
                <a:latin typeface="NikoshBAN" panose="02000000000000000000" pitchFamily="2" charset="0"/>
                <a:cs typeface="NikoshBAN" panose="02000000000000000000" pitchFamily="2" charset="0"/>
              </a:rPr>
              <a:t>intel</a:t>
            </a:r>
            <a:r>
              <a:rPr lang="bn-IN" sz="3599" dirty="0" smtClean="0">
                <a:solidFill>
                  <a:srgbClr val="002060"/>
                </a:solidFill>
                <a:latin typeface="NikoshBAN" panose="02000000000000000000" pitchFamily="2" charset="0"/>
                <a:cs typeface="NikoshBAN" panose="02000000000000000000" pitchFamily="2" charset="0"/>
              </a:rPr>
              <a:t> </a:t>
            </a:r>
            <a:endParaRPr lang="en-US" sz="3599" dirty="0">
              <a:solidFill>
                <a:srgbClr val="002060"/>
              </a:solidFill>
              <a:latin typeface="NikoshBAN" panose="02000000000000000000" pitchFamily="2" charset="0"/>
              <a:ea typeface="Calibri"/>
              <a:cs typeface="NikoshBAN" panose="02000000000000000000" pitchFamily="2" charset="0"/>
            </a:endParaRPr>
          </a:p>
          <a:p>
            <a:r>
              <a:rPr lang="bn-IN" sz="3599" dirty="0" smtClean="0">
                <a:solidFill>
                  <a:srgbClr val="002060"/>
                </a:solidFill>
                <a:latin typeface="NikoshBAN" panose="02000000000000000000" pitchFamily="2" charset="0"/>
                <a:ea typeface="Calibri"/>
                <a:cs typeface="NikoshBAN" panose="02000000000000000000" pitchFamily="2" charset="0"/>
              </a:rPr>
              <a:t> </a:t>
            </a:r>
            <a:endParaRPr lang="bn-BD" sz="3599" dirty="0">
              <a:solidFill>
                <a:srgbClr val="002060"/>
              </a:solidFill>
              <a:latin typeface="NikoshBAN" panose="02000000000000000000" pitchFamily="2" charset="0"/>
              <a:ea typeface="Calibri"/>
              <a:cs typeface="NikoshBAN" panose="02000000000000000000" pitchFamily="2" charset="0"/>
            </a:endParaRPr>
          </a:p>
          <a:p>
            <a:r>
              <a:rPr lang="bn-IN" sz="3599" dirty="0" smtClean="0">
                <a:solidFill>
                  <a:srgbClr val="002060"/>
                </a:solidFill>
                <a:latin typeface="NikoshBAN" panose="02000000000000000000" pitchFamily="2" charset="0"/>
                <a:ea typeface="Calibri"/>
                <a:cs typeface="NikoshBAN" panose="02000000000000000000" pitchFamily="2" charset="0"/>
              </a:rPr>
              <a:t> </a:t>
            </a:r>
            <a:endParaRPr lang="bn-BD" sz="3599" dirty="0">
              <a:solidFill>
                <a:srgbClr val="002060"/>
              </a:solidFill>
              <a:latin typeface="NikoshBAN" panose="02000000000000000000" pitchFamily="2" charset="0"/>
              <a:ea typeface="Calibri"/>
              <a:cs typeface="NikoshBAN" panose="02000000000000000000" pitchFamily="2" charset="0"/>
            </a:endParaRPr>
          </a:p>
          <a:p>
            <a:endParaRPr lang="bn-BD" sz="3599" dirty="0">
              <a:solidFill>
                <a:srgbClr val="002060"/>
              </a:solidFill>
              <a:latin typeface="NikoshBAN" panose="02000000000000000000" pitchFamily="2" charset="0"/>
              <a:ea typeface="Calibri"/>
              <a:cs typeface="NikoshBAN" panose="02000000000000000000" pitchFamily="2" charset="0"/>
            </a:endParaRPr>
          </a:p>
          <a:p>
            <a:pPr marL="457063"/>
            <a:r>
              <a:rPr lang="bn-BD" sz="3599" dirty="0">
                <a:solidFill>
                  <a:srgbClr val="002060"/>
                </a:solidFill>
                <a:latin typeface="NikoshBAN" panose="02000000000000000000" pitchFamily="2" charset="0"/>
                <a:ea typeface="Calibri"/>
                <a:cs typeface="NikoshBAN" panose="02000000000000000000" pitchFamily="2" charset="0"/>
              </a:rPr>
              <a:t>		</a:t>
            </a:r>
            <a:endParaRPr lang="en-US" sz="3599" dirty="0">
              <a:solidFill>
                <a:srgbClr val="002060"/>
              </a:solidFill>
              <a:latin typeface="NikoshBAN" panose="02000000000000000000" pitchFamily="2" charset="0"/>
              <a:ea typeface="Calibri"/>
              <a:cs typeface="NikoshBAN" panose="02000000000000000000" pitchFamily="2" charset="0"/>
            </a:endParaRPr>
          </a:p>
        </p:txBody>
      </p:sp>
      <p:sp>
        <p:nvSpPr>
          <p:cNvPr id="12" name="TextBox 11"/>
          <p:cNvSpPr txBox="1"/>
          <p:nvPr/>
        </p:nvSpPr>
        <p:spPr>
          <a:xfrm>
            <a:off x="521661" y="1471211"/>
            <a:ext cx="609600" cy="1107996"/>
          </a:xfrm>
          <a:prstGeom prst="rect">
            <a:avLst/>
          </a:prstGeom>
          <a:noFill/>
        </p:spPr>
        <p:txBody>
          <a:bodyPr wrap="square" rtlCol="0">
            <a:spAutoFit/>
          </a:bodyPr>
          <a:lstStyle/>
          <a:p>
            <a:r>
              <a:rPr lang="en-US" sz="6600" dirty="0">
                <a:solidFill>
                  <a:srgbClr val="00B050"/>
                </a:solidFill>
                <a:sym typeface="Wingdings" panose="05000000000000000000" pitchFamily="2" charset="2"/>
              </a:rPr>
              <a:t></a:t>
            </a:r>
            <a:endParaRPr lang="en-US" sz="6600" dirty="0">
              <a:solidFill>
                <a:srgbClr val="00B050"/>
              </a:solidFill>
            </a:endParaRPr>
          </a:p>
        </p:txBody>
      </p:sp>
      <p:sp>
        <p:nvSpPr>
          <p:cNvPr id="13" name="TextBox 12"/>
          <p:cNvSpPr txBox="1"/>
          <p:nvPr/>
        </p:nvSpPr>
        <p:spPr>
          <a:xfrm>
            <a:off x="521661" y="3596901"/>
            <a:ext cx="609600" cy="1107996"/>
          </a:xfrm>
          <a:prstGeom prst="rect">
            <a:avLst/>
          </a:prstGeom>
          <a:noFill/>
        </p:spPr>
        <p:txBody>
          <a:bodyPr wrap="square" rtlCol="0">
            <a:spAutoFit/>
          </a:bodyPr>
          <a:lstStyle/>
          <a:p>
            <a:r>
              <a:rPr lang="en-US" sz="6600" dirty="0">
                <a:solidFill>
                  <a:srgbClr val="00B050"/>
                </a:solidFill>
                <a:sym typeface="Wingdings" panose="05000000000000000000" pitchFamily="2" charset="2"/>
              </a:rPr>
              <a:t></a:t>
            </a:r>
            <a:endParaRPr lang="en-US" sz="6600" dirty="0">
              <a:solidFill>
                <a:srgbClr val="00B050"/>
              </a:solidFill>
            </a:endParaRPr>
          </a:p>
        </p:txBody>
      </p:sp>
    </p:spTree>
    <p:extLst>
      <p:ext uri="{BB962C8B-B14F-4D97-AF65-F5344CB8AC3E}">
        <p14:creationId xmlns:p14="http://schemas.microsoft.com/office/powerpoint/2010/main" val="3386705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 y="0"/>
            <a:ext cx="12192000" cy="6858000"/>
          </a:xfrm>
          <a:prstGeom prst="rect">
            <a:avLst/>
          </a:prstGeom>
          <a:ln w="228600" cap="sq" cmpd="thickThin">
            <a:solidFill>
              <a:srgbClr val="7030A0"/>
            </a:solidFill>
            <a:prstDash val="solid"/>
            <a:miter lim="800000"/>
          </a:ln>
          <a:effectLst>
            <a:innerShdw blurRad="76200">
              <a:srgbClr val="000000"/>
            </a:innerShdw>
          </a:effectLst>
        </p:spPr>
      </p:pic>
      <p:sp>
        <p:nvSpPr>
          <p:cNvPr id="7" name="Rectangle 6"/>
          <p:cNvSpPr/>
          <p:nvPr/>
        </p:nvSpPr>
        <p:spPr>
          <a:xfrm>
            <a:off x="560363" y="155265"/>
            <a:ext cx="11437034" cy="1009422"/>
          </a:xfrm>
          <a:prstGeom prst="rect">
            <a:avLst/>
          </a:prstGeom>
          <a:solidFill>
            <a:srgbClr val="002060"/>
          </a:solidFill>
          <a:ln w="571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799"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এসাইনমেন্ট</a:t>
            </a:r>
            <a:endParaRPr lang="en-US" sz="1799"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11" name="TextBox 10"/>
          <p:cNvSpPr txBox="1"/>
          <p:nvPr/>
        </p:nvSpPr>
        <p:spPr>
          <a:xfrm>
            <a:off x="673448" y="1640057"/>
            <a:ext cx="10735449" cy="1200329"/>
          </a:xfrm>
          <a:prstGeom prst="rect">
            <a:avLst/>
          </a:prstGeom>
          <a:noFill/>
        </p:spPr>
        <p:txBody>
          <a:bodyPr wrap="square" rtlCol="0">
            <a:spAutoFit/>
          </a:bodyPr>
          <a:lstStyle/>
          <a:p>
            <a:r>
              <a:rPr lang="bn-IN" sz="3600" dirty="0" smtClean="0">
                <a:solidFill>
                  <a:srgbClr val="002060"/>
                </a:solidFill>
                <a:latin typeface="NikoshBAN" panose="02000000000000000000" pitchFamily="2" charset="0"/>
                <a:cs typeface="NikoshBAN" panose="02000000000000000000" pitchFamily="2" charset="0"/>
              </a:rPr>
              <a:t>প্রশ্নঃ স্ট্যাটিক ওয়েবসাইট ও ডাইনামিক ওয়েবসাইট এর পার্থক্য</a:t>
            </a:r>
            <a:r>
              <a:rPr lang="bn-BD" sz="3600" dirty="0" smtClean="0">
                <a:solidFill>
                  <a:srgbClr val="002060"/>
                </a:solidFill>
                <a:latin typeface="NikoshBAN" pitchFamily="2" charset="0"/>
                <a:cs typeface="NikoshBAN" pitchFamily="2" charset="0"/>
              </a:rPr>
              <a:t> </a:t>
            </a:r>
            <a:r>
              <a:rPr lang="bn-IN" sz="3600" dirty="0" smtClean="0">
                <a:solidFill>
                  <a:srgbClr val="002060"/>
                </a:solidFill>
                <a:latin typeface="NikoshBAN" panose="02000000000000000000" pitchFamily="2" charset="0"/>
                <a:cs typeface="NikoshBAN" panose="02000000000000000000" pitchFamily="2" charset="0"/>
              </a:rPr>
              <a:t>খাতায় লিখে নিয়ে আসবে। </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80574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7030A0"/>
            </a:solidFill>
            <a:prstDash val="solid"/>
            <a:miter lim="800000"/>
          </a:ln>
          <a:effectLst>
            <a:innerShdw blurRad="76200">
              <a:srgbClr val="000000"/>
            </a:innerShdw>
          </a:effectLst>
        </p:spPr>
      </p:pic>
      <p:sp>
        <p:nvSpPr>
          <p:cNvPr id="2" name="Rectangle 1"/>
          <p:cNvSpPr/>
          <p:nvPr/>
        </p:nvSpPr>
        <p:spPr>
          <a:xfrm>
            <a:off x="450166" y="708505"/>
            <a:ext cx="10649243" cy="3847207"/>
          </a:xfrm>
          <a:prstGeom prst="rect">
            <a:avLst/>
          </a:prstGeom>
        </p:spPr>
        <p:txBody>
          <a:bodyPr wrap="square">
            <a:spAutoFit/>
          </a:bodyPr>
          <a:lstStyle/>
          <a:p>
            <a:pPr algn="just"/>
            <a:r>
              <a:rPr lang="bn-IN" sz="44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রেফারেন্সঃ</a:t>
            </a:r>
            <a:r>
              <a:rPr lang="en-US" sz="44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bn-IN" sz="44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just"/>
            <a:r>
              <a:rPr lang="en-US" sz="4000" b="1" spc="50" dirty="0">
                <a:ln w="0"/>
                <a:solidFill>
                  <a:schemeClr val="bg2"/>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১।</a:t>
            </a:r>
            <a:r>
              <a:rPr lang="en-US"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NCTB </a:t>
            </a:r>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অনুমোদিত  আইসিটি বই। </a:t>
            </a:r>
          </a:p>
          <a:p>
            <a:pPr algn="just"/>
            <a:r>
              <a:rPr lang="en-US"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২। শিক্ষক বাতায়ন। </a:t>
            </a:r>
          </a:p>
          <a:p>
            <a:pPr algn="just"/>
            <a:r>
              <a:rPr lang="en-US"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৩। </a:t>
            </a:r>
            <a:r>
              <a:rPr lang="en-US"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You Tube</a:t>
            </a:r>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en-US"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just"/>
            <a:r>
              <a:rPr lang="en-US"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৪। </a:t>
            </a:r>
            <a:r>
              <a:rPr lang="en-US" sz="4000" b="1" spc="50" dirty="0" err="1">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মুক্তপাঠ</a:t>
            </a:r>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p>
          <a:p>
            <a:pPr algn="just"/>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৫।</a:t>
            </a:r>
            <a:r>
              <a:rPr lang="en-US"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Google</a:t>
            </a:r>
          </a:p>
        </p:txBody>
      </p:sp>
    </p:spTree>
    <p:extLst>
      <p:ext uri="{BB962C8B-B14F-4D97-AF65-F5344CB8AC3E}">
        <p14:creationId xmlns:p14="http://schemas.microsoft.com/office/powerpoint/2010/main" val="1267910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7030A0"/>
            </a:solidFill>
            <a:prstDash val="solid"/>
            <a:miter lim="800000"/>
          </a:ln>
          <a:effectLst>
            <a:innerShdw blurRad="76200">
              <a:srgbClr val="000000"/>
            </a:innerShdw>
          </a:effectLst>
        </p:spPr>
      </p:pic>
      <p:sp>
        <p:nvSpPr>
          <p:cNvPr id="2" name="Rectangle 1"/>
          <p:cNvSpPr/>
          <p:nvPr/>
        </p:nvSpPr>
        <p:spPr>
          <a:xfrm>
            <a:off x="712763" y="1134107"/>
            <a:ext cx="6096000" cy="2554545"/>
          </a:xfrm>
          <a:prstGeom prst="rect">
            <a:avLst/>
          </a:prstGeom>
        </p:spPr>
        <p:txBody>
          <a:bodyPr>
            <a:spAutoFit/>
          </a:bodyPr>
          <a:lstStyle/>
          <a:p>
            <a:r>
              <a:rPr lang="bn-IN" sz="40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করোনা সচেতনতাঃ-</a:t>
            </a:r>
          </a:p>
          <a:p>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১।স্বাস্থ্য-সুরক্ষা বিধি অনুশীলন করুন।</a:t>
            </a:r>
          </a:p>
          <a:p>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২। মাস্ক পরুন, সেবা নিন।</a:t>
            </a:r>
          </a:p>
          <a:p>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৩</a:t>
            </a:r>
            <a:r>
              <a:rPr lang="en-US"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সামাজিক দূরত্ব বজায় রাখুন। </a:t>
            </a:r>
            <a:endParaRPr lang="en-US" sz="4000" dirty="0">
              <a:solidFill>
                <a:srgbClr val="002060"/>
              </a:solidFill>
            </a:endParaRPr>
          </a:p>
        </p:txBody>
      </p:sp>
    </p:spTree>
    <p:extLst>
      <p:ext uri="{BB962C8B-B14F-4D97-AF65-F5344CB8AC3E}">
        <p14:creationId xmlns:p14="http://schemas.microsoft.com/office/powerpoint/2010/main" val="3615621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7030A0"/>
            </a:solidFill>
            <a:prstDash val="solid"/>
            <a:miter lim="800000"/>
          </a:ln>
          <a:effectLst>
            <a:innerShdw blurRad="76200">
              <a:srgbClr val="000000"/>
            </a:innerShdw>
          </a:effectLst>
        </p:spPr>
      </p:pic>
      <p:sp>
        <p:nvSpPr>
          <p:cNvPr id="2" name="Rectangle 1"/>
          <p:cNvSpPr/>
          <p:nvPr/>
        </p:nvSpPr>
        <p:spPr>
          <a:xfrm>
            <a:off x="783101" y="602960"/>
            <a:ext cx="10963421" cy="5632311"/>
          </a:xfrm>
          <a:prstGeom prst="rect">
            <a:avLst/>
          </a:prstGeom>
        </p:spPr>
        <p:txBody>
          <a:bodyPr wrap="square">
            <a:spAutoFit/>
          </a:bodyPr>
          <a:lstStyle/>
          <a:p>
            <a:r>
              <a:rPr lang="bn-IN" sz="40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নৈতিকতাঃ-</a:t>
            </a:r>
          </a:p>
          <a:p>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১।সব ধর্মের প্রতি শ্রদ্ধা দেখাতে হবে</a:t>
            </a:r>
            <a:r>
              <a:rPr lang="bn-IN" sz="4000" b="1" spc="50" dirty="0" smtClean="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endPar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২। বাল্য বিবাহ সম্পর্কে সচেতন থাকতে হবে। </a:t>
            </a:r>
          </a:p>
          <a:p>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৩</a:t>
            </a:r>
            <a:r>
              <a:rPr lang="en-US"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ইভটিজিং সম্পর্কে সচেতন থাকতে হবে।</a:t>
            </a:r>
          </a:p>
          <a:p>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৪। মাদকদ্রব্য থেকে দূরে থাকতে হবে। </a:t>
            </a:r>
          </a:p>
          <a:p>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৫। ছোটদের স্নেহ ও বড়দের শ্রদ্ধা করতে হবে। </a:t>
            </a:r>
          </a:p>
          <a:p>
            <a:r>
              <a:rPr lang="bn-IN"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৬। পিতা-মাতা ও শিক্ষকদের শ্রদ্ধা করতে হবে। </a:t>
            </a:r>
            <a:endParaRPr lang="en-US" sz="4000" b="1" spc="50" dirty="0">
              <a:ln w="0"/>
              <a:solidFill>
                <a:srgbClr val="00206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a:p>
            <a:pPr algn="ctr"/>
            <a:endParaRPr lang="en-US" sz="4000" dirty="0">
              <a:solidFill>
                <a:srgbClr val="002060"/>
              </a:solidFill>
              <a:latin typeface="NikoshBAN" panose="02000000000000000000" pitchFamily="2" charset="0"/>
              <a:cs typeface="NikoshBAN" panose="02000000000000000000" pitchFamily="2" charset="0"/>
            </a:endParaRPr>
          </a:p>
          <a:p>
            <a:pPr algn="ctr"/>
            <a:endParaRPr lang="en-US" sz="4000" dirty="0">
              <a:solidFill>
                <a:srgbClr val="002060"/>
              </a:solidFill>
            </a:endParaRPr>
          </a:p>
        </p:txBody>
      </p:sp>
    </p:spTree>
    <p:extLst>
      <p:ext uri="{BB962C8B-B14F-4D97-AF65-F5344CB8AC3E}">
        <p14:creationId xmlns:p14="http://schemas.microsoft.com/office/powerpoint/2010/main" val="1095133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7030A0"/>
            </a:solidFill>
            <a:prstDash val="solid"/>
            <a:miter lim="800000"/>
          </a:ln>
          <a:effectLst>
            <a:innerShdw blurRad="76200">
              <a:srgbClr val="000000"/>
            </a:inn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06275" cy="6872060"/>
          </a:xfrm>
          <a:prstGeom prst="rect">
            <a:avLst/>
          </a:prstGeom>
          <a:ln w="57150">
            <a:noFill/>
            <a:prstDash val="lgDash"/>
          </a:ln>
        </p:spPr>
      </p:pic>
      <p:sp>
        <p:nvSpPr>
          <p:cNvPr id="11" name="Rectangle 10"/>
          <p:cNvSpPr/>
          <p:nvPr/>
        </p:nvSpPr>
        <p:spPr>
          <a:xfrm>
            <a:off x="4404195" y="2505910"/>
            <a:ext cx="3892364" cy="922985"/>
          </a:xfrm>
          <a:prstGeom prst="rect">
            <a:avLst/>
          </a:prstGeom>
          <a:noFill/>
        </p:spPr>
        <p:txBody>
          <a:bodyPr wrap="none" lIns="91416" tIns="45708" rIns="91416" bIns="45708">
            <a:spAutoFit/>
          </a:bodyPr>
          <a:lstStyle/>
          <a:p>
            <a:pPr algn="ctr"/>
            <a:r>
              <a:rPr lang="bn-IN" sz="5398" b="1" spc="50" dirty="0">
                <a:ln w="9525" cmpd="sng">
                  <a:solidFill>
                    <a:schemeClr val="accent1"/>
                  </a:solidFill>
                  <a:prstDash val="solid"/>
                </a:ln>
                <a:solidFill>
                  <a:schemeClr val="bg1"/>
                </a:solidFill>
                <a:effectLst>
                  <a:glow rad="38100">
                    <a:schemeClr val="accent1">
                      <a:alpha val="40000"/>
                    </a:schemeClr>
                  </a:glow>
                </a:effectLst>
                <a:latin typeface="NikoshBAN" panose="02000000000000000000" pitchFamily="2" charset="0"/>
                <a:cs typeface="NikoshBAN" panose="02000000000000000000" pitchFamily="2" charset="0"/>
              </a:rPr>
              <a:t>সবাইকে </a:t>
            </a:r>
            <a:r>
              <a:rPr lang="bn-IN" sz="5398" b="1" spc="50" dirty="0" smtClean="0">
                <a:ln w="9525" cmpd="sng">
                  <a:solidFill>
                    <a:schemeClr val="accent1"/>
                  </a:solidFill>
                  <a:prstDash val="solid"/>
                </a:ln>
                <a:solidFill>
                  <a:schemeClr val="bg1"/>
                </a:solidFill>
                <a:effectLst>
                  <a:glow rad="38100">
                    <a:schemeClr val="accent1">
                      <a:alpha val="40000"/>
                    </a:schemeClr>
                  </a:glow>
                </a:effectLst>
                <a:latin typeface="NikoshBAN" panose="02000000000000000000" pitchFamily="2" charset="0"/>
                <a:cs typeface="NikoshBAN" panose="02000000000000000000" pitchFamily="2" charset="0"/>
              </a:rPr>
              <a:t>ধন্যবাদ</a:t>
            </a:r>
            <a:r>
              <a:rPr lang="en-US" sz="5398" b="1" spc="50" dirty="0" smtClean="0">
                <a:ln w="9525" cmpd="sng">
                  <a:solidFill>
                    <a:schemeClr val="accent1"/>
                  </a:solidFill>
                  <a:prstDash val="solid"/>
                </a:ln>
                <a:solidFill>
                  <a:schemeClr val="bg1"/>
                </a:solidFill>
                <a:effectLst>
                  <a:glow rad="38100">
                    <a:schemeClr val="accent1">
                      <a:alpha val="40000"/>
                    </a:schemeClr>
                  </a:glow>
                </a:effectLst>
                <a:latin typeface="NikoshBAN" panose="02000000000000000000" pitchFamily="2" charset="0"/>
                <a:cs typeface="NikoshBAN" panose="02000000000000000000" pitchFamily="2" charset="0"/>
              </a:rPr>
              <a:t> </a:t>
            </a:r>
            <a:endParaRPr lang="en-US" sz="5398" b="1" spc="50" dirty="0">
              <a:ln w="9525" cmpd="sng">
                <a:solidFill>
                  <a:schemeClr val="accent1"/>
                </a:solidFill>
                <a:prstDash val="solid"/>
              </a:ln>
              <a:solidFill>
                <a:schemeClr val="bg1"/>
              </a:solidFill>
              <a:effectLst>
                <a:glow rad="38100">
                  <a:schemeClr val="accent1">
                    <a:alpha val="40000"/>
                  </a:schemeClr>
                </a:glow>
              </a:effectLst>
            </a:endParaRPr>
          </a:p>
        </p:txBody>
      </p:sp>
    </p:spTree>
    <p:extLst>
      <p:ext uri="{BB962C8B-B14F-4D97-AF65-F5344CB8AC3E}">
        <p14:creationId xmlns:p14="http://schemas.microsoft.com/office/powerpoint/2010/main" val="2171304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repeatCount="indefinite"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00B050"/>
          </a:solidFill>
          <a:ln w="228600" cap="sq" cmpd="thickThin">
            <a:solidFill>
              <a:srgbClr val="C00000"/>
            </a:solidFill>
            <a:prstDash val="solid"/>
            <a:miter lim="800000"/>
          </a:ln>
          <a:effectLst>
            <a:innerShdw blurRad="76200">
              <a:srgbClr val="000000"/>
            </a:innerShdw>
          </a:effectLst>
        </p:spPr>
      </p:pic>
      <p:sp>
        <p:nvSpPr>
          <p:cNvPr id="3" name="Rectangle 2"/>
          <p:cNvSpPr/>
          <p:nvPr/>
        </p:nvSpPr>
        <p:spPr>
          <a:xfrm>
            <a:off x="383743" y="204717"/>
            <a:ext cx="11424514" cy="1269242"/>
          </a:xfrm>
          <a:prstGeom prst="rect">
            <a:avLst/>
          </a:prstGeom>
          <a:blipFill>
            <a:blip r:embed="rId3"/>
            <a:tile tx="0" ty="0" sx="100000" sy="100000" flip="none" algn="tl"/>
          </a:blipFill>
          <a:ln w="381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IN" sz="5998"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পাঠ </a:t>
            </a:r>
            <a:r>
              <a:rPr lang="bn-BD" sz="5998"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পরিচিতি</a:t>
            </a:r>
            <a:r>
              <a:rPr lang="bn-BD" sz="39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rPr>
              <a:t>  </a:t>
            </a:r>
            <a:endParaRPr lang="en-US" sz="3999" b="1" spc="50" dirty="0">
              <a:ln w="0"/>
              <a:solidFill>
                <a:schemeClr val="bg2"/>
              </a:solidFill>
              <a:effectLst>
                <a:innerShdw blurRad="63500" dist="50800" dir="13500000">
                  <a:srgbClr val="000000">
                    <a:alpha val="50000"/>
                  </a:srgbClr>
                </a:innerShdw>
              </a:effectLst>
              <a:latin typeface="NikoshBAN" pitchFamily="2" charset="0"/>
              <a:cs typeface="NikoshBAN" pitchFamily="2" charset="0"/>
            </a:endParaRPr>
          </a:p>
        </p:txBody>
      </p:sp>
      <p:sp>
        <p:nvSpPr>
          <p:cNvPr id="4" name="Rectangle 3"/>
          <p:cNvSpPr/>
          <p:nvPr/>
        </p:nvSpPr>
        <p:spPr>
          <a:xfrm>
            <a:off x="383743" y="2243915"/>
            <a:ext cx="7250580" cy="4384652"/>
          </a:xfrm>
          <a:prstGeom prst="rect">
            <a:avLst/>
          </a:prstGeom>
          <a:solidFill>
            <a:schemeClr val="accent5">
              <a:lumMod val="60000"/>
              <a:lumOff val="40000"/>
            </a:schemeClr>
          </a:solid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একাদশ </a:t>
            </a:r>
            <a:endPar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বিষয়ঃ তথ্য ও যোগাযোগ প্রযুক্তি </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bn-IN" sz="3199"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অধ্যায়ঃ ৪র্থ       </a:t>
            </a:r>
            <a:endPar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সময়ঃ </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৬</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০ মিনিট</a:t>
            </a:r>
          </a:p>
          <a:p>
            <a:pPr algn="ct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শিক্ষার্থীর সংখ্যা-</a:t>
            </a:r>
            <a:r>
              <a:rPr lang="bn-IN" sz="35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১৫০ </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জন  </a:t>
            </a:r>
            <a:endPar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তারিখ: </a:t>
            </a:r>
            <a:r>
              <a:rPr lang="bn-IN" sz="3199"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a:t>
            </a:r>
            <a:r>
              <a:rPr lang="en-US" sz="3199"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৪</a:t>
            </a:r>
            <a:r>
              <a:rPr lang="bn-IN" sz="3199"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a:t>
            </a:r>
            <a:r>
              <a:rPr lang="en-US" sz="3199"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১</a:t>
            </a:r>
            <a:r>
              <a:rPr lang="bn-IN" sz="3199"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/২</a:t>
            </a:r>
            <a:r>
              <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1</a:t>
            </a:r>
            <a:r>
              <a:rPr lang="bn-IN"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ইং </a:t>
            </a:r>
            <a:endParaRPr lang="en-US" sz="3199"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2124" y="2243915"/>
            <a:ext cx="3262074" cy="4170596"/>
          </a:xfrm>
          <a:prstGeom prst="roundRect">
            <a:avLst>
              <a:gd name="adj" fmla="val 11111"/>
            </a:avLst>
          </a:prstGeom>
          <a:ln w="190500" cap="rnd">
            <a:solidFill>
              <a:schemeClr val="tx1"/>
            </a:solidFill>
            <a:prstDash val="lgDash"/>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845554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chemeClr val="accent6">
                <a:lumMod val="75000"/>
              </a:schemeClr>
            </a:solidFill>
            <a:prstDash val="solid"/>
            <a:miter lim="800000"/>
          </a:ln>
          <a:effectLst>
            <a:innerShdw blurRad="76200">
              <a:srgbClr val="000000"/>
            </a:innerShdw>
          </a:effectLst>
        </p:spPr>
      </p:pic>
      <p:sp>
        <p:nvSpPr>
          <p:cNvPr id="3" name="Rectangle 2"/>
          <p:cNvSpPr/>
          <p:nvPr/>
        </p:nvSpPr>
        <p:spPr>
          <a:xfrm>
            <a:off x="395784" y="204717"/>
            <a:ext cx="11382234" cy="477672"/>
          </a:xfrm>
          <a:prstGeom prst="rect">
            <a:avLst/>
          </a:prstGeom>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zh-CN" altLang="en-US" sz="4000" b="1" dirty="0">
                <a:ln/>
                <a:solidFill>
                  <a:schemeClr val="tx1"/>
                </a:solidFill>
                <a:latin typeface="NikoshBAN" panose="02000000000000000000" pitchFamily="2" charset="0"/>
                <a:ea typeface="NikoshBAN"/>
                <a:cs typeface="NikoshBAN" panose="02000000000000000000" pitchFamily="2" charset="0"/>
              </a:rPr>
              <a:t>এসো ছবি </a:t>
            </a:r>
            <a:r>
              <a:rPr lang="zh-CN" altLang="en-US" sz="4000" b="1" dirty="0" smtClean="0">
                <a:ln/>
                <a:solidFill>
                  <a:schemeClr val="tx1"/>
                </a:solidFill>
                <a:latin typeface="NikoshBAN" panose="02000000000000000000" pitchFamily="2" charset="0"/>
                <a:ea typeface="NikoshBAN"/>
                <a:cs typeface="NikoshBAN" panose="02000000000000000000" pitchFamily="2" charset="0"/>
              </a:rPr>
              <a:t>দেখি</a:t>
            </a:r>
            <a:r>
              <a:rPr lang="bn-IN" altLang="zh-CN" sz="4000" b="1" dirty="0" smtClean="0">
                <a:ln/>
                <a:solidFill>
                  <a:schemeClr val="tx1"/>
                </a:solidFill>
                <a:latin typeface="NikoshBAN" panose="02000000000000000000" pitchFamily="2" charset="0"/>
                <a:ea typeface="NikoshBAN"/>
                <a:cs typeface="NikoshBAN" panose="02000000000000000000" pitchFamily="2" charset="0"/>
              </a:rPr>
              <a:t> </a:t>
            </a:r>
            <a:endParaRPr lang="zh-CN" altLang="en-US" sz="4000"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ea typeface="NikoshBAN"/>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6" y="682389"/>
            <a:ext cx="11395882" cy="5964071"/>
          </a:xfrm>
          <a:prstGeom prst="rect">
            <a:avLst/>
          </a:prstGeom>
        </p:spPr>
      </p:pic>
    </p:spTree>
    <p:extLst>
      <p:ext uri="{BB962C8B-B14F-4D97-AF65-F5344CB8AC3E}">
        <p14:creationId xmlns:p14="http://schemas.microsoft.com/office/powerpoint/2010/main" val="3321780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chemeClr val="accent6">
                <a:lumMod val="60000"/>
                <a:lumOff val="40000"/>
              </a:schemeClr>
            </a:solidFill>
            <a:prstDash val="solid"/>
            <a:miter lim="800000"/>
          </a:ln>
          <a:effectLst>
            <a:innerShdw blurRad="76200">
              <a:srgbClr val="000000"/>
            </a:innerShdw>
          </a:effectLst>
        </p:spPr>
      </p:pic>
      <p:sp>
        <p:nvSpPr>
          <p:cNvPr id="3" name="Content Placeholder 5"/>
          <p:cNvSpPr txBox="1">
            <a:spLocks/>
          </p:cNvSpPr>
          <p:nvPr/>
        </p:nvSpPr>
        <p:spPr>
          <a:xfrm>
            <a:off x="382362" y="218364"/>
            <a:ext cx="11427275" cy="6428096"/>
          </a:xfrm>
          <a:prstGeom prst="bevel">
            <a:avLst/>
          </a:prstGeom>
          <a:solidFill>
            <a:srgbClr val="0070C0"/>
          </a:solidFill>
        </p:spPr>
        <p:txBody>
          <a:bodyPr/>
          <a:lstStyle/>
          <a:p>
            <a:pPr algn="ctr">
              <a:spcBef>
                <a:spcPct val="20000"/>
              </a:spcBef>
            </a:pPr>
            <a:endParaRPr lang="bn-IN" sz="6600" b="1" dirty="0">
              <a:ln>
                <a:solidFill>
                  <a:schemeClr val="tx1"/>
                </a:solidFill>
                <a:prstDash val="dash"/>
              </a:ln>
            </a:endParaRPr>
          </a:p>
          <a:p>
            <a:pPr algn="ctr">
              <a:spcBef>
                <a:spcPct val="20000"/>
              </a:spcBef>
            </a:pPr>
            <a:r>
              <a:rPr lang="bn-IN" sz="6600" b="1" dirty="0" smtClean="0">
                <a:ln>
                  <a:solidFill>
                    <a:schemeClr val="tx1"/>
                  </a:solidFill>
                  <a:prstDash val="dash"/>
                </a:ln>
                <a:latin typeface="NikoshBAN" pitchFamily="2" charset="0"/>
                <a:cs typeface="NikoshBAN" pitchFamily="2" charset="0"/>
              </a:rPr>
              <a:t>আইপি অ্যাড্রেস   </a:t>
            </a:r>
            <a:r>
              <a:rPr lang="bn-IN" sz="6600" b="1" dirty="0" smtClean="0">
                <a:latin typeface="NikoshBAN" pitchFamily="2" charset="0"/>
                <a:cs typeface="NikoshBAN" pitchFamily="2" charset="0"/>
              </a:rPr>
              <a:t> </a:t>
            </a:r>
            <a:endParaRPr lang="en-US" sz="6600" b="1" dirty="0">
              <a:latin typeface="NikoshBAN" pitchFamily="2" charset="0"/>
              <a:cs typeface="NikoshBAN" pitchFamily="2" charset="0"/>
            </a:endParaRPr>
          </a:p>
          <a:p>
            <a:pPr lvl="0" algn="ctr">
              <a:spcBef>
                <a:spcPct val="20000"/>
              </a:spcBef>
            </a:pPr>
            <a:r>
              <a:rPr lang="bn-IN" sz="6600" b="1" dirty="0" smtClean="0">
                <a:ln>
                  <a:solidFill>
                    <a:schemeClr val="tx1"/>
                  </a:solidFill>
                  <a:prstDash val="dash"/>
                </a:ln>
              </a:rPr>
              <a:t>    </a:t>
            </a:r>
            <a:endParaRPr lang="en-US" sz="6600" b="1" dirty="0" smtClean="0">
              <a:ln>
                <a:solidFill>
                  <a:schemeClr val="tx1"/>
                </a:solidFill>
                <a:prstDash val="dash"/>
              </a:ln>
            </a:endParaRPr>
          </a:p>
        </p:txBody>
      </p:sp>
    </p:spTree>
    <p:extLst>
      <p:ext uri="{BB962C8B-B14F-4D97-AF65-F5344CB8AC3E}">
        <p14:creationId xmlns:p14="http://schemas.microsoft.com/office/powerpoint/2010/main" val="188860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rgbClr val="7030A0"/>
            </a:solidFill>
            <a:prstDash val="solid"/>
            <a:miter lim="800000"/>
          </a:ln>
          <a:effectLst>
            <a:innerShdw blurRad="76200">
              <a:srgbClr val="000000"/>
            </a:innerShdw>
          </a:effectLst>
        </p:spPr>
      </p:pic>
      <p:sp>
        <p:nvSpPr>
          <p:cNvPr id="3" name="Rectangle 2"/>
          <p:cNvSpPr/>
          <p:nvPr/>
        </p:nvSpPr>
        <p:spPr>
          <a:xfrm>
            <a:off x="384412" y="158754"/>
            <a:ext cx="11423175" cy="1045939"/>
          </a:xfrm>
          <a:prstGeom prst="rect">
            <a:avLst/>
          </a:prstGeom>
          <a:solidFill>
            <a:srgbClr val="00B050"/>
          </a:solidFill>
          <a:ln w="38100" cap="flat" cmpd="sng">
            <a:noFill/>
            <a:prstDash val="lgDash"/>
            <a:miter/>
          </a:ln>
          <a:effectLst>
            <a:outerShdw dist="20000" dir="5400000">
              <a:srgbClr val="000000">
                <a:alpha val="37999"/>
              </a:srgbClr>
            </a:outerShdw>
          </a:effectLst>
        </p:spPr>
        <p:txBody>
          <a:bodyPr lIns="91416" tIns="45708" rIns="91416" bIns="45708" anchor="ctr"/>
          <a:lstStyle>
            <a:lvl1pPr marL="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1pPr>
            <a:lvl2pPr marL="4572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2pPr>
            <a:lvl3pPr marL="9144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3pPr>
            <a:lvl4pPr marL="13716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4pPr>
            <a:lvl5pPr marL="1828800" indent="0" algn="l" rtl="0" fontAlgn="base" latinLnBrk="1">
              <a:lnSpc>
                <a:spcPct val="100000"/>
              </a:lnSpc>
              <a:spcBef>
                <a:spcPct val="0"/>
              </a:spcBef>
              <a:spcAft>
                <a:spcPct val="0"/>
              </a:spcAft>
              <a:buFontTx/>
              <a:buNone/>
              <a:defRPr sz="1800" b="0" i="0" baseline="0">
                <a:solidFill>
                  <a:schemeClr val="dk1"/>
                </a:solidFill>
                <a:latin typeface="Calibri" pitchFamily="34" charset="0"/>
                <a:ea typeface="Arial" pitchFamily="34" charset="0"/>
                <a:sym typeface="Calibri" pitchFamily="34" charset="0"/>
              </a:defRPr>
            </a:lvl5pPr>
          </a:lstStyle>
          <a:p>
            <a:pPr lvl="0" algn="ctr" eaLnBrk="1" latinLnBrk="1" hangingPunct="1"/>
            <a:r>
              <a:rPr lang="zh-CN" altLang="en-US" sz="7998"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koshBAN" panose="02000000000000000000" pitchFamily="2" charset="0"/>
                <a:ea typeface="NikoshBAN"/>
                <a:cs typeface="NikoshBAN" panose="02000000000000000000" pitchFamily="2" charset="0"/>
              </a:rPr>
              <a:t>শিখনফল</a:t>
            </a:r>
          </a:p>
        </p:txBody>
      </p:sp>
      <p:sp>
        <p:nvSpPr>
          <p:cNvPr id="4" name="TextBox 3"/>
          <p:cNvSpPr txBox="1"/>
          <p:nvPr/>
        </p:nvSpPr>
        <p:spPr>
          <a:xfrm>
            <a:off x="521233" y="1841117"/>
            <a:ext cx="11149534" cy="3600986"/>
          </a:xfrm>
          <a:prstGeom prst="rect">
            <a:avLst/>
          </a:prstGeom>
          <a:noFill/>
        </p:spPr>
        <p:txBody>
          <a:bodyPr wrap="square" rtlCol="0">
            <a:spAutoFit/>
          </a:bodyPr>
          <a:lstStyle/>
          <a:p>
            <a:r>
              <a:rPr lang="bn-BD" sz="4800" b="1" dirty="0">
                <a:latin typeface="NikoshBAN" pitchFamily="2" charset="0"/>
                <a:cs typeface="NikoshBAN" pitchFamily="2" charset="0"/>
              </a:rPr>
              <a:t>এই পাঠ শেষে </a:t>
            </a:r>
            <a:r>
              <a:rPr lang="bn-BD" sz="4800" b="1" dirty="0" smtClean="0">
                <a:latin typeface="NikoshBAN" pitchFamily="2" charset="0"/>
                <a:cs typeface="NikoshBAN" pitchFamily="2" charset="0"/>
              </a:rPr>
              <a:t>শিক্ষার্থীরা</a:t>
            </a:r>
            <a:r>
              <a:rPr lang="en-US" sz="4800" b="1" dirty="0" smtClean="0">
                <a:latin typeface="NikoshBAN" pitchFamily="2" charset="0"/>
                <a:cs typeface="NikoshBAN" pitchFamily="2" charset="0"/>
              </a:rPr>
              <a:t>…</a:t>
            </a:r>
            <a:r>
              <a:rPr lang="bn-IN" sz="4800" b="1" dirty="0" smtClean="0">
                <a:latin typeface="NikoshBAN" pitchFamily="2" charset="0"/>
                <a:cs typeface="NikoshBAN" pitchFamily="2" charset="0"/>
              </a:rPr>
              <a:t>.  </a:t>
            </a:r>
            <a:endParaRPr lang="en-US" sz="4800" b="1" dirty="0" smtClean="0">
              <a:latin typeface="NikoshBAN" pitchFamily="2" charset="0"/>
              <a:cs typeface="NikoshBAN" pitchFamily="2" charset="0"/>
            </a:endParaRPr>
          </a:p>
          <a:p>
            <a:r>
              <a:rPr lang="en-US" sz="3600" dirty="0">
                <a:latin typeface="NikoshBAN" pitchFamily="2" charset="0"/>
                <a:cs typeface="NikoshBAN" pitchFamily="2" charset="0"/>
              </a:rPr>
              <a:t>১। </a:t>
            </a:r>
            <a:r>
              <a:rPr lang="en-US" sz="3600" dirty="0" err="1">
                <a:latin typeface="NikoshBAN" panose="02000000000000000000" pitchFamily="2" charset="0"/>
                <a:cs typeface="NikoshBAN" panose="02000000000000000000" pitchFamily="2" charset="0"/>
              </a:rPr>
              <a:t>আইপি</a:t>
            </a:r>
            <a:r>
              <a:rPr lang="en-US"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অ্যাড্রেস কী</a:t>
            </a:r>
            <a:r>
              <a:rPr lang="bn-IN" sz="3600" b="1" dirty="0" smtClean="0">
                <a:latin typeface="NikoshBAN" pitchFamily="2" charset="0"/>
                <a:cs typeface="NikoshBAN" pitchFamily="2" charset="0"/>
              </a:rPr>
              <a:t> </a:t>
            </a:r>
            <a:r>
              <a:rPr lang="bn-BD" sz="3600" dirty="0" smtClean="0">
                <a:latin typeface="NikoshBAN" pitchFamily="2" charset="0"/>
                <a:cs typeface="NikoshBAN" pitchFamily="2" charset="0"/>
              </a:rPr>
              <a:t>তা </a:t>
            </a:r>
            <a:r>
              <a:rPr lang="bn-BD" sz="3600" dirty="0">
                <a:latin typeface="NikoshBAN" pitchFamily="2" charset="0"/>
                <a:cs typeface="NikoshBAN" pitchFamily="2" charset="0"/>
              </a:rPr>
              <a:t>বলতে </a:t>
            </a:r>
            <a:r>
              <a:rPr lang="bn-BD" sz="3600" dirty="0" smtClean="0">
                <a:latin typeface="NikoshBAN" pitchFamily="2" charset="0"/>
                <a:cs typeface="NikoshBAN" pitchFamily="2" charset="0"/>
              </a:rPr>
              <a:t>পারবে</a:t>
            </a:r>
            <a:r>
              <a:rPr lang="bn-IN" sz="3600" dirty="0" smtClean="0">
                <a:latin typeface="NikoshBAN" pitchFamily="2" charset="0"/>
                <a:cs typeface="NikoshBAN" pitchFamily="2" charset="0"/>
              </a:rPr>
              <a:t>;</a:t>
            </a:r>
          </a:p>
          <a:p>
            <a:r>
              <a:rPr lang="bn-IN" sz="3600" dirty="0" smtClean="0">
                <a:latin typeface="NikoshBAN" pitchFamily="2" charset="0"/>
                <a:cs typeface="NikoshBAN" pitchFamily="2" charset="0"/>
              </a:rPr>
              <a:t>২</a:t>
            </a:r>
            <a:r>
              <a:rPr lang="en-US" sz="3600" dirty="0" smtClean="0">
                <a:latin typeface="NikoshBAN" pitchFamily="2" charset="0"/>
                <a:cs typeface="NikoshBAN" pitchFamily="2" charset="0"/>
              </a:rPr>
              <a:t>।</a:t>
            </a:r>
            <a:r>
              <a:rPr lang="bn-IN" sz="3600" b="1" dirty="0">
                <a:latin typeface="NikoshBAN" pitchFamily="2" charset="0"/>
                <a:cs typeface="NikoshBAN" pitchFamily="2" charset="0"/>
              </a:rPr>
              <a:t> </a:t>
            </a:r>
            <a:r>
              <a:rPr lang="bn-IN" sz="3600" dirty="0" smtClean="0">
                <a:latin typeface="NikoshBAN" pitchFamily="2" charset="0"/>
                <a:cs typeface="NikoshBAN" pitchFamily="2" charset="0"/>
              </a:rPr>
              <a:t>ওয়েব ব্রাউজারের নাম বলতে </a:t>
            </a:r>
            <a:r>
              <a:rPr lang="bn-BD" sz="3600" dirty="0" smtClean="0">
                <a:latin typeface="NikoshBAN" pitchFamily="2" charset="0"/>
                <a:cs typeface="NikoshBAN" pitchFamily="2" charset="0"/>
              </a:rPr>
              <a:t>পারবে</a:t>
            </a:r>
            <a:r>
              <a:rPr lang="bn-IN" sz="3600" dirty="0" smtClean="0">
                <a:latin typeface="NikoshBAN" pitchFamily="2" charset="0"/>
                <a:cs typeface="NikoshBAN" pitchFamily="2" charset="0"/>
              </a:rPr>
              <a:t>; </a:t>
            </a:r>
          </a:p>
          <a:p>
            <a:r>
              <a:rPr lang="bn-IN" sz="3600" dirty="0" smtClean="0">
                <a:latin typeface="NikoshBAN" pitchFamily="2" charset="0"/>
                <a:cs typeface="NikoshBAN" pitchFamily="2" charset="0"/>
              </a:rPr>
              <a:t>৩। </a:t>
            </a:r>
            <a:r>
              <a:rPr lang="en-US" sz="3600" dirty="0" err="1">
                <a:latin typeface="NikoshBAN" panose="02000000000000000000" pitchFamily="2" charset="0"/>
                <a:cs typeface="NikoshBAN" panose="02000000000000000000" pitchFamily="2" charset="0"/>
              </a:rPr>
              <a:t>ওয়েব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পোর্টাল</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ওয়েব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সার্ভার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ব্যাখ্যা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bn-IN" sz="3600" dirty="0" smtClean="0">
                <a:latin typeface="NikoshBAN" panose="02000000000000000000" pitchFamily="2" charset="0"/>
                <a:cs typeface="NikoshBAN" panose="02000000000000000000" pitchFamily="2" charset="0"/>
              </a:rPr>
              <a:t>; </a:t>
            </a:r>
            <a:endParaRPr lang="en-US" sz="3600" dirty="0" smtClean="0">
              <a:latin typeface="NikoshBAN" panose="02000000000000000000" pitchFamily="2" charset="0"/>
              <a:cs typeface="NikoshBAN" panose="02000000000000000000" pitchFamily="2" charset="0"/>
            </a:endParaRPr>
          </a:p>
          <a:p>
            <a:r>
              <a:rPr lang="bn-IN" sz="3600" dirty="0" smtClean="0">
                <a:latin typeface="NikoshBAN" pitchFamily="2" charset="0"/>
                <a:cs typeface="NikoshBAN" pitchFamily="2" charset="0"/>
              </a:rPr>
              <a:t> ৪</a:t>
            </a:r>
            <a:r>
              <a:rPr lang="en-US" sz="3600" dirty="0" smtClean="0">
                <a:latin typeface="NikoshBAN" pitchFamily="2" charset="0"/>
                <a:cs typeface="NikoshBAN" pitchFamily="2" charset="0"/>
              </a:rPr>
              <a:t>।</a:t>
            </a:r>
            <a:r>
              <a:rPr lang="bn-IN" sz="3600" dirty="0" smtClean="0">
                <a:latin typeface="NikoshBAN" pitchFamily="2" charset="0"/>
                <a:cs typeface="NikoshBAN" pitchFamily="2" charset="0"/>
              </a:rPr>
              <a:t> বিভিন্ন প্রকার ওয়েবসাইট বর্ণনা</a:t>
            </a:r>
            <a:r>
              <a:rPr lang="bn-BD" sz="3600" dirty="0" smtClean="0">
                <a:latin typeface="NikoshBAN" pitchFamily="2" charset="0"/>
                <a:cs typeface="NikoshBAN" pitchFamily="2" charset="0"/>
              </a:rPr>
              <a:t> করতে পারবে।</a:t>
            </a:r>
          </a:p>
          <a:p>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2756523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88" y="150126"/>
            <a:ext cx="12192000" cy="6858000"/>
          </a:xfrm>
          <a:prstGeom prst="rect">
            <a:avLst/>
          </a:prstGeom>
          <a:ln w="228600" cap="sq" cmpd="thickThin">
            <a:solidFill>
              <a:schemeClr val="accent5">
                <a:lumMod val="50000"/>
              </a:schemeClr>
            </a:solidFill>
            <a:prstDash val="solid"/>
            <a:miter lim="800000"/>
          </a:ln>
          <a:effectLst>
            <a:innerShdw blurRad="76200">
              <a:srgbClr val="000000"/>
            </a:innerShdw>
          </a:effectLst>
        </p:spPr>
      </p:pic>
      <p:sp>
        <p:nvSpPr>
          <p:cNvPr id="2" name="Rectangle 1"/>
          <p:cNvSpPr/>
          <p:nvPr/>
        </p:nvSpPr>
        <p:spPr>
          <a:xfrm>
            <a:off x="545910" y="1037230"/>
            <a:ext cx="11245756" cy="2674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a:solidFill>
                  <a:srgbClr val="FF0000"/>
                </a:solidFill>
                <a:latin typeface="NikoshBAN" panose="02000000000000000000" pitchFamily="2" charset="0"/>
                <a:cs typeface="NikoshBAN" panose="02000000000000000000" pitchFamily="2" charset="0"/>
              </a:rPr>
              <a:t>আইপি </a:t>
            </a:r>
            <a:r>
              <a:rPr lang="bn-IN" sz="3200" dirty="0" smtClean="0">
                <a:solidFill>
                  <a:srgbClr val="FF0000"/>
                </a:solidFill>
                <a:latin typeface="NikoshBAN" panose="02000000000000000000" pitchFamily="2" charset="0"/>
                <a:cs typeface="NikoshBAN" panose="02000000000000000000" pitchFamily="2" charset="0"/>
              </a:rPr>
              <a:t>অ্যাড্রেসঃ </a:t>
            </a:r>
            <a:r>
              <a:rPr lang="bn-IN" sz="3200" dirty="0" smtClean="0">
                <a:solidFill>
                  <a:schemeClr val="tx1"/>
                </a:solidFill>
                <a:latin typeface="NikoshBAN" panose="02000000000000000000" pitchFamily="2" charset="0"/>
                <a:cs typeface="NikoshBAN" panose="02000000000000000000" pitchFamily="2" charset="0"/>
              </a:rPr>
              <a:t>ইন্টারনেটে যুক্ত প্রতিটি কম্পিউটারের একটি ঠিকানা থাকে। এ ঠিকানাকে আইপি অ্যাড্রেস বলা হয়। </a:t>
            </a:r>
            <a:r>
              <a:rPr lang="en-US" sz="3200" dirty="0" smtClean="0">
                <a:solidFill>
                  <a:schemeClr val="tx1"/>
                </a:solidFill>
                <a:latin typeface="NikoshBAN" panose="02000000000000000000" pitchFamily="2" charset="0"/>
                <a:cs typeface="NikoshBAN" panose="02000000000000000000" pitchFamily="2" charset="0"/>
              </a:rPr>
              <a:t>IP Address</a:t>
            </a:r>
            <a:r>
              <a:rPr lang="bn-IN" sz="3200" dirty="0" smtClean="0">
                <a:solidFill>
                  <a:schemeClr val="tx1"/>
                </a:solidFill>
                <a:latin typeface="NikoshBAN" panose="02000000000000000000" pitchFamily="2" charset="0"/>
                <a:cs typeface="NikoshBAN" panose="02000000000000000000" pitchFamily="2" charset="0"/>
              </a:rPr>
              <a:t> এর পূর্ণ রুপ হলো </a:t>
            </a:r>
            <a:r>
              <a:rPr lang="en-US" sz="3200" dirty="0" smtClean="0">
                <a:solidFill>
                  <a:schemeClr val="tx1"/>
                </a:solidFill>
                <a:latin typeface="NikoshBAN" panose="02000000000000000000" pitchFamily="2" charset="0"/>
                <a:cs typeface="NikoshBAN" panose="02000000000000000000" pitchFamily="2" charset="0"/>
              </a:rPr>
              <a:t> Internet Protocol Address.</a:t>
            </a:r>
            <a:r>
              <a:rPr lang="bn-IN" sz="3200" dirty="0" smtClean="0">
                <a:solidFill>
                  <a:schemeClr val="tx1"/>
                </a:solidFill>
                <a:latin typeface="NikoshBAN" panose="02000000000000000000" pitchFamily="2" charset="0"/>
                <a:cs typeface="NikoshBAN" panose="02000000000000000000" pitchFamily="2" charset="0"/>
              </a:rPr>
              <a:t>প্রতটি আইপি অ্যাাড্রেস ইউনিক হয় । আইপি অ্যাাড্রেস দিয়ে এক সার্ভার আরেক সার্ভারে ডাটা ট্র্যান্সফার করে। </a:t>
            </a:r>
            <a:r>
              <a:rPr lang="en-US" sz="3200" dirty="0" smtClean="0">
                <a:solidFill>
                  <a:schemeClr val="tx1"/>
                </a:solidFill>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423082" y="341194"/>
            <a:ext cx="11464118" cy="8461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আইপি অ্যাড্রেস</a:t>
            </a:r>
            <a:endParaRPr lang="en-US" sz="3600" dirty="0"/>
          </a:p>
        </p:txBody>
      </p:sp>
      <p:pic>
        <p:nvPicPr>
          <p:cNvPr id="19" name="Picture 18"/>
          <p:cNvPicPr>
            <a:picLocks noChangeAspect="1"/>
          </p:cNvPicPr>
          <p:nvPr/>
        </p:nvPicPr>
        <p:blipFill>
          <a:blip r:embed="rId3">
            <a:duotone>
              <a:prstClr val="black"/>
              <a:schemeClr val="accent2">
                <a:tint val="45000"/>
                <a:satMod val="400000"/>
              </a:schemeClr>
            </a:duotone>
          </a:blip>
          <a:stretch>
            <a:fillRect/>
          </a:stretch>
        </p:blipFill>
        <p:spPr>
          <a:xfrm>
            <a:off x="4626591" y="4053385"/>
            <a:ext cx="3357350" cy="2174301"/>
          </a:xfrm>
          <a:prstGeom prst="rect">
            <a:avLst/>
          </a:prstGeom>
          <a:ln w="228600" cap="sq" cmpd="thickThin">
            <a:solidFill>
              <a:srgbClr val="00B050"/>
            </a:solidFill>
            <a:prstDash val="solid"/>
            <a:miter lim="800000"/>
          </a:ln>
          <a:effectLst>
            <a:innerShdw blurRad="76200">
              <a:srgbClr val="000000"/>
            </a:innerShdw>
          </a:effectLst>
        </p:spPr>
      </p:pic>
    </p:spTree>
    <p:extLst>
      <p:ext uri="{BB962C8B-B14F-4D97-AF65-F5344CB8AC3E}">
        <p14:creationId xmlns:p14="http://schemas.microsoft.com/office/powerpoint/2010/main" val="2380877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repeatCount="indefinite"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648"/>
            <a:ext cx="12192000" cy="6858000"/>
          </a:xfrm>
          <a:prstGeom prst="rect">
            <a:avLst/>
          </a:prstGeom>
          <a:ln w="228600" cap="sq" cmpd="thickThin">
            <a:solidFill>
              <a:srgbClr val="7030A0"/>
            </a:solidFill>
            <a:prstDash val="solid"/>
            <a:miter lim="800000"/>
          </a:ln>
          <a:effectLst>
            <a:innerShdw blurRad="76200">
              <a:srgbClr val="000000"/>
            </a:innerShdw>
          </a:effectLst>
        </p:spPr>
      </p:pic>
      <p:sp>
        <p:nvSpPr>
          <p:cNvPr id="3" name="Rounded Rectangle 2"/>
          <p:cNvSpPr/>
          <p:nvPr/>
        </p:nvSpPr>
        <p:spPr>
          <a:xfrm>
            <a:off x="395784" y="227822"/>
            <a:ext cx="11477348" cy="822762"/>
          </a:xfrm>
          <a:prstGeom prst="roundRect">
            <a:avLst/>
          </a:prstGeom>
          <a:blipFill>
            <a:blip r:embed="rId3"/>
            <a:tile tx="0" ty="0" sx="100000" sy="100000" flip="none" algn="tl"/>
          </a:blipFill>
          <a:ln w="28575">
            <a:no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bn-BD" sz="4399"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একক</a:t>
            </a:r>
            <a:r>
              <a:rPr lang="en-US" sz="4399"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4399" dirty="0" err="1">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কাজ</a:t>
            </a:r>
            <a:r>
              <a:rPr lang="en-US" sz="4399"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 </a:t>
            </a:r>
            <a:r>
              <a:rPr lang="bn-IN" sz="4399"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rPr>
              <a:t>(সময়ঃ২মিনিট) </a:t>
            </a:r>
            <a:endParaRPr lang="en-US" sz="4399" dirty="0">
              <a:ln w="0"/>
              <a:solidFill>
                <a:schemeClr val="bg1"/>
              </a:solidFill>
              <a:effectLst>
                <a:outerShdw blurRad="38100" dist="25400" dir="5400000" algn="ctr" rotWithShape="0">
                  <a:srgbClr val="6E747A">
                    <a:alpha val="43000"/>
                  </a:srgbClr>
                </a:outerShdw>
              </a:effectLst>
              <a:latin typeface="NikoshBAN" pitchFamily="2" charset="0"/>
              <a:cs typeface="NikoshBAN" pitchFamily="2" charset="0"/>
            </a:endParaRPr>
          </a:p>
        </p:txBody>
      </p:sp>
      <p:pic>
        <p:nvPicPr>
          <p:cNvPr id="4" name="Picture 3" descr="10353548_365085780360663_5308469925829331783_n.jpg"/>
          <p:cNvPicPr>
            <a:picLocks noChangeAspect="1"/>
          </p:cNvPicPr>
          <p:nvPr/>
        </p:nvPicPr>
        <p:blipFill>
          <a:blip r:embed="rId4"/>
          <a:stretch>
            <a:fillRect/>
          </a:stretch>
        </p:blipFill>
        <p:spPr>
          <a:xfrm>
            <a:off x="395785" y="1562691"/>
            <a:ext cx="11368586" cy="3149144"/>
          </a:xfrm>
          <a:prstGeom prst="rect">
            <a:avLst/>
          </a:prstGeom>
          <a:ln w="28575">
            <a:solidFill>
              <a:schemeClr val="tx1"/>
            </a:solidFill>
            <a:prstDash val="dash"/>
          </a:ln>
          <a:effectLst>
            <a:outerShdw blurRad="292100" dist="139700" dir="2700000" algn="tl" rotWithShape="0">
              <a:srgbClr val="333333">
                <a:alpha val="65000"/>
              </a:srgbClr>
            </a:outerShdw>
          </a:effectLst>
        </p:spPr>
      </p:pic>
      <p:sp>
        <p:nvSpPr>
          <p:cNvPr id="6" name="Rectangle 5"/>
          <p:cNvSpPr/>
          <p:nvPr/>
        </p:nvSpPr>
        <p:spPr>
          <a:xfrm>
            <a:off x="514754" y="5013277"/>
            <a:ext cx="11249617" cy="646331"/>
          </a:xfrm>
          <a:prstGeom prst="rect">
            <a:avLst/>
          </a:prstGeom>
        </p:spPr>
        <p:txBody>
          <a:bodyPr wrap="square">
            <a:spAutoFit/>
          </a:bodyPr>
          <a:lstStyle/>
          <a:p>
            <a:pPr lvl="0"/>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প্রশ্নঃ</a:t>
            </a:r>
            <a:r>
              <a:rPr lang="en-SG" sz="3600" b="1" dirty="0">
                <a:latin typeface="NikoshBAN" pitchFamily="2" charset="0"/>
                <a:cs typeface="NikoshBAN" pitchFamily="2" charset="0"/>
              </a:rPr>
              <a:t> </a:t>
            </a:r>
            <a:r>
              <a:rPr lang="en-US" sz="3600" dirty="0" err="1">
                <a:latin typeface="NikoshBAN" panose="02000000000000000000" pitchFamily="2" charset="0"/>
                <a:cs typeface="NikoshBAN" panose="02000000000000000000" pitchFamily="2" charset="0"/>
              </a:rPr>
              <a:t>আইপি</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অ্যাড্রেস </a:t>
            </a:r>
            <a:r>
              <a:rPr lang="bn-IN" sz="3600" dirty="0" smtClean="0">
                <a:latin typeface="NikoshBAN" panose="02000000000000000000" pitchFamily="2" charset="0"/>
                <a:cs typeface="NikoshBAN" panose="02000000000000000000" pitchFamily="2" charset="0"/>
              </a:rPr>
              <a:t>কী</a:t>
            </a:r>
            <a:r>
              <a:rPr lang="as-IN" sz="3600" dirty="0" smtClean="0">
                <a:latin typeface="NikoshBAN" pitchFamily="2" charset="0"/>
                <a:cs typeface="NikoshBAN" pitchFamily="2" charset="0"/>
              </a:rPr>
              <a:t>?</a:t>
            </a:r>
            <a:r>
              <a:rPr lang="bn-IN"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0694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a:ln w="228600" cap="sq" cmpd="thickThin">
            <a:solidFill>
              <a:schemeClr val="accent5">
                <a:lumMod val="50000"/>
              </a:schemeClr>
            </a:solidFill>
            <a:prstDash val="solid"/>
            <a:miter lim="800000"/>
          </a:ln>
          <a:effectLst>
            <a:innerShdw blurRad="76200">
              <a:srgbClr val="000000"/>
            </a:innerShdw>
          </a:effectLst>
        </p:spPr>
      </p:pic>
      <p:sp>
        <p:nvSpPr>
          <p:cNvPr id="2" name="Rectangle 1"/>
          <p:cNvSpPr/>
          <p:nvPr/>
        </p:nvSpPr>
        <p:spPr>
          <a:xfrm>
            <a:off x="377587" y="204717"/>
            <a:ext cx="11436823" cy="6529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ওয়েব ব্রাউজার </a:t>
            </a:r>
            <a:endParaRPr lang="en-US" sz="4000" dirty="0">
              <a:latin typeface="NikoshBAN" panose="02000000000000000000" pitchFamily="2" charset="0"/>
              <a:cs typeface="NikoshBAN" panose="02000000000000000000" pitchFamily="2" charset="0"/>
            </a:endParaRPr>
          </a:p>
        </p:txBody>
      </p:sp>
      <p:sp>
        <p:nvSpPr>
          <p:cNvPr id="8" name="Rectangle 7"/>
          <p:cNvSpPr/>
          <p:nvPr/>
        </p:nvSpPr>
        <p:spPr>
          <a:xfrm>
            <a:off x="529988" y="1062432"/>
            <a:ext cx="11166144" cy="1812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3200" dirty="0">
                <a:solidFill>
                  <a:srgbClr val="FF0000"/>
                </a:solidFill>
                <a:latin typeface="NikoshBAN" panose="02000000000000000000" pitchFamily="2" charset="0"/>
                <a:cs typeface="NikoshBAN" panose="02000000000000000000" pitchFamily="2" charset="0"/>
              </a:rPr>
              <a:t>ওয়েব </a:t>
            </a:r>
            <a:r>
              <a:rPr lang="bn-IN" sz="3200" dirty="0" smtClean="0">
                <a:solidFill>
                  <a:srgbClr val="FF0000"/>
                </a:solidFill>
                <a:latin typeface="NikoshBAN" panose="02000000000000000000" pitchFamily="2" charset="0"/>
                <a:cs typeface="NikoshBAN" panose="02000000000000000000" pitchFamily="2" charset="0"/>
              </a:rPr>
              <a:t>ব্রাউজারঃ </a:t>
            </a:r>
            <a:r>
              <a:rPr lang="bn-IN" sz="3200" dirty="0" smtClean="0">
                <a:solidFill>
                  <a:schemeClr val="tx1"/>
                </a:solidFill>
                <a:latin typeface="NikoshBAN" panose="02000000000000000000" pitchFamily="2" charset="0"/>
                <a:cs typeface="NikoshBAN" panose="02000000000000000000" pitchFamily="2" charset="0"/>
              </a:rPr>
              <a:t>ওয়েব ব্রাউজার হলো ওয়ার্ল্ড ওয়াইড ওয়েব রিসোর্স থেকে  তথ্য খুঁজে বের করা, একসিস করা এবং উপস্থাপন করার একটি এ্যাপ্লিকেশন সফটওয়্যার । ওয়েব সার্ভারে রাখা ওয়েবপেইজ পরিদর্শন করাকে ওয়েব ব্রাউজিং বলা হয়।  </a:t>
            </a:r>
            <a:endParaRPr lang="en-US" sz="3200" dirty="0">
              <a:solidFill>
                <a:schemeClr val="tx1"/>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377587" y="2875308"/>
            <a:ext cx="11436823" cy="3757503"/>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7438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TotalTime>
  <Words>955</Words>
  <Application>Microsoft Office PowerPoint</Application>
  <PresentationFormat>Widescreen</PresentationFormat>
  <Paragraphs>115</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Calibri Light</vt:lpstr>
      <vt:lpstr>NikoshBAN</vt:lpstr>
      <vt:lpstr>Times New Roman</vt:lpstr>
      <vt:lpstr>Tw Cen MT Condensed Extra Bold</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337</cp:revision>
  <dcterms:created xsi:type="dcterms:W3CDTF">2021-10-01T13:01:55Z</dcterms:created>
  <dcterms:modified xsi:type="dcterms:W3CDTF">2021-12-03T16:21:58Z</dcterms:modified>
</cp:coreProperties>
</file>