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5" r:id="rId2"/>
    <p:sldId id="258" r:id="rId3"/>
    <p:sldId id="260" r:id="rId4"/>
    <p:sldId id="300" r:id="rId5"/>
    <p:sldId id="299" r:id="rId6"/>
    <p:sldId id="274" r:id="rId7"/>
    <p:sldId id="275" r:id="rId8"/>
    <p:sldId id="281" r:id="rId9"/>
    <p:sldId id="279" r:id="rId10"/>
    <p:sldId id="280" r:id="rId11"/>
    <p:sldId id="302" r:id="rId12"/>
    <p:sldId id="303" r:id="rId13"/>
    <p:sldId id="304" r:id="rId14"/>
    <p:sldId id="268" r:id="rId15"/>
    <p:sldId id="306" r:id="rId16"/>
    <p:sldId id="307" r:id="rId17"/>
    <p:sldId id="308" r:id="rId18"/>
    <p:sldId id="266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EE93C-FE41-4F28-88E4-D3011CD350C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81BD9-AA25-4715-948F-4C0519230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9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81BD9-AA25-4715-948F-4C05192303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C50F4-B245-444D-8DE9-1870C67D0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6848D-AAD3-4D82-BDA7-1FA01D87D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C063B-7072-4BD5-A458-CF0E7C89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8D65-1610-4780-981B-6EF3FA834F4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F6DFD-0533-4B29-A80C-133D8A9D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E2CDC-6F8E-4931-BF6F-6D6657E6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9D1AC-6AF2-4F61-B99B-955121CBF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9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7D89-3D88-48A0-9390-3C52AEB5E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B133CD-2D30-442C-B84E-CE05EC8EA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EC296-45A6-489D-8E82-1CAE1B8ED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8D65-1610-4780-981B-6EF3FA834F4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DEDA6-4E79-4397-B404-AA43C24A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03136-2FBF-4A92-BFDB-02E0215C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9D1AC-6AF2-4F61-B99B-955121CBF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3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357ACF-7354-47D9-8892-35E56D2C3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C780F-6E3A-4A27-92B9-5B7073ACC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B5225-E60E-4C41-B2C1-F050FF6E8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8D65-1610-4780-981B-6EF3FA834F4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5A9CD-5099-4B2A-89CB-BA7B8299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45EAA-A3E5-450B-913A-6E9D432C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9D1AC-6AF2-4F61-B99B-955121CBF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9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7995-FB99-46F0-A939-341656B3D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28377-060B-44B0-A343-28AC26BD2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64EFE-77CD-447E-BDB8-988534251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8D65-1610-4780-981B-6EF3FA834F4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87899-796F-4CC3-959D-CBDA42D7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8B102-2D00-482E-81A1-56CAED66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9D1AC-6AF2-4F61-B99B-955121CBF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7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ED300-1A08-427A-A165-F8AFB2D9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FB162-FB36-4F6D-8148-92E76463A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5A2FC-3EB7-4BCE-9E1D-6FE37E124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8D65-1610-4780-981B-6EF3FA834F4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44885-7C72-4C47-AFA3-1B5256C0D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0387-3819-4C26-AB14-C1FF49D4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9D1AC-6AF2-4F61-B99B-955121CBF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9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3AF86-F5B0-4508-A0E5-2D608CBE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A8977-74F0-4FD2-8EF9-917088C15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D9039-38C4-4375-AD92-509AD28D8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D16E5-B236-4B40-A358-163FBF0A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8D65-1610-4780-981B-6EF3FA834F4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25354-A644-4199-8174-C217ED6C0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F8024-2E95-4E04-A883-38B5AA5C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9D1AC-6AF2-4F61-B99B-955121CBF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3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5F9B2-E59F-4F6F-BB8D-F7EDE9E7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F83BF-43B7-4A9A-A9F2-102DD6BC4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AEAE5-509A-47A9-A80B-60EE1475F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67C01-7CCF-4DBA-9817-9C6116E9C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E6ADA-5AAE-4F7A-A859-7E7923E68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6D258D-DA76-47A1-A395-542062A6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8D65-1610-4780-981B-6EF3FA834F4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AE0A63-122E-45AD-AC96-5F1735EB0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9A1C5-3252-4414-A5F9-F85F1D9C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9D1AC-6AF2-4F61-B99B-955121CBF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0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A5385-5395-47B7-A8E7-CCD6EA17B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84A0F5-32A9-4508-8629-B9B97CA2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8D65-1610-4780-981B-6EF3FA834F4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2FB2C-6C9E-4260-90AD-5B4D9913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0E427-B1AB-48E9-9A8C-111DDA68D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9D1AC-6AF2-4F61-B99B-955121CBF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3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FD5009-EE35-4C77-9110-D1E4108E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8D65-1610-4780-981B-6EF3FA834F4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2C5B52-271D-463A-A9FE-0CE8C2F32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93B4D-AB1E-4BDC-A914-FF918F33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9D1AC-6AF2-4F61-B99B-955121CBF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6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C40CD-F5F6-44E9-9E54-12BE14DE4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42447-2AE2-4FF1-9F38-5B7C0CB1E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1D623-40D9-4906-B50A-106B53349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EE689-BA56-4135-A1B1-A828943E92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8D65-1610-4780-981B-6EF3FA834F4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280C2-642F-457B-AD0C-E8C8BDEB1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AF8F9B-28D4-407A-BC68-975F4437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9D1AC-6AF2-4F61-B99B-955121CBF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8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5677-DC88-4426-9F2D-62F7FD62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DBEEBE-9635-4FFB-8548-2D9578FCB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FD1CA-15CB-4DDB-A5A0-16E9D283B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CC4A6-8106-4C16-9A41-9C140646B5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8D65-1610-4780-981B-6EF3FA834F4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E0915-492A-4E2C-813F-EE4F51E1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9CC92-FC77-4868-8E62-7D53FCD1F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9D1AC-6AF2-4F61-B99B-955121CBF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5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m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m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9C1E26B-D779-499A-9C53-93F892DB36F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D28972-F46E-418B-BC18-0A15330C44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" t="5399" r="3863"/>
            <a:stretch/>
          </p:blipFill>
          <p:spPr>
            <a:xfrm>
              <a:off x="0" y="0"/>
              <a:ext cx="12192000" cy="388417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65B31C0-DB25-441F-A266-F30AEAE0B9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9" r="4205" b="18872"/>
            <a:stretch/>
          </p:blipFill>
          <p:spPr>
            <a:xfrm>
              <a:off x="0" y="3884176"/>
              <a:ext cx="12192000" cy="2973824"/>
            </a:xfrm>
            <a:prstGeom prst="rect">
              <a:avLst/>
            </a:prstGeom>
          </p:spPr>
        </p:pic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675FF90F-9FB1-4FCE-A3B5-E46575284CB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985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FAF892A-5C38-4C3A-96B4-09274CA687E5}"/>
                </a:ext>
              </a:extLst>
            </p:cNvPr>
            <p:cNvSpPr/>
            <p:nvPr userDrawn="1"/>
          </p:nvSpPr>
          <p:spPr>
            <a:xfrm>
              <a:off x="872838" y="623453"/>
              <a:ext cx="10404763" cy="598516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ো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5569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hyperlink" Target="https://bn.m.wikipedia.org/wiki/%E0%A6%AC%E0%A6%BE%E0%A6%82%E0%A6%B2%E0%A6%BE%E0%A6%A6%E0%A7%87%E0%A6%B6%E0%A7%80_%E0%A6%9F%E0%A6%BE%E0%A6%95%E0%A6%B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sselljohn.net/journal/2009/10/bangladeshi-currency/" TargetMode="Externa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hyperlink" Target="http://russelljohn.net/journal/2009/10/bangladeshi-currency/" TargetMode="Externa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3.jp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sselljohn.net/journal/2009/10/bangladeshi-currency/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onifisheii.blogspot.com/2009/02/hriday-aakash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penclipart.org/detail/65077/paper-airplane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88325/origami---jumping-frog-by-iyo-188325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reesvg.org/origami-flying-bird-color-drawing" TargetMode="Externa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edipic.com/render/cartoon-young-boy-pointing-out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bn.m.wikipedia.org/wiki/%E0%A6%AC%E0%A6%BE%E0%A6%82%E0%A6%B2%E0%A6%BE%E0%A6%A6%E0%A7%87%E0%A6%B6%E0%A7%80_%E0%A6%9F%E0%A6%BE%E0%A6%95%E0%A6%BE" TargetMode="External"/><Relationship Id="rId13" Type="http://schemas.openxmlformats.org/officeDocument/2006/relationships/image" Target="../media/image14.jpg"/><Relationship Id="rId3" Type="http://schemas.openxmlformats.org/officeDocument/2006/relationships/hyperlink" Target="http://russelljohn.net/journal/2009/10/bangladeshi-currency/" TargetMode="External"/><Relationship Id="rId7" Type="http://schemas.openxmlformats.org/officeDocument/2006/relationships/image" Target="../media/image10.jpg"/><Relationship Id="rId12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2.jpg"/><Relationship Id="rId5" Type="http://schemas.openxmlformats.org/officeDocument/2006/relationships/image" Target="../media/image8.jpg"/><Relationship Id="rId15" Type="http://schemas.openxmlformats.org/officeDocument/2006/relationships/image" Target="../media/image16.jpg"/><Relationship Id="rId10" Type="http://schemas.openxmlformats.org/officeDocument/2006/relationships/hyperlink" Target="https://hi.wikipedia.org/wiki/%E0%A4%AC%E0%A4%BE%E0%A4%82%E0%A4%97%E0%A5%8D%E0%A4%B2%E0%A4%BE%E0%A4%A6%E0%A5%87%E0%A4%B6%E0%A5%80_%E0%A4%9F%E0%A4%95%E0%A4%BE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1.jpg"/><Relationship Id="rId1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932773419335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sselljohn.net/journal/2009/10/bangladeshi-currency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hi.wikipedia.org/wiki/%E0%A4%AC%E0%A4%BE%E0%A4%82%E0%A4%97%E0%A5%8D%E0%A4%B2%E0%A4%BE%E0%A4%A6%E0%A5%87%E0%A4%B6%E0%A5%80_%E0%A4%9F%E0%A4%95%E0%A4%BE" TargetMode="External"/><Relationship Id="rId13" Type="http://schemas.openxmlformats.org/officeDocument/2006/relationships/image" Target="../media/image16.jpg"/><Relationship Id="rId3" Type="http://schemas.openxmlformats.org/officeDocument/2006/relationships/hyperlink" Target="http://russelljohn.net/journal/2009/10/bangladeshi-currency/" TargetMode="External"/><Relationship Id="rId7" Type="http://schemas.openxmlformats.org/officeDocument/2006/relationships/image" Target="../media/image11.jpg"/><Relationship Id="rId12" Type="http://schemas.openxmlformats.org/officeDocument/2006/relationships/image" Target="../media/image1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m.wikipedia.org/wiki/%E0%A6%AC%E0%A6%BE%E0%A6%82%E0%A6%B2%E0%A6%BE%E0%A6%A6%E0%A7%87%E0%A6%B6%E0%A7%80_%E0%A6%9F%E0%A6%BE%E0%A6%95%E0%A6%BE" TargetMode="External"/><Relationship Id="rId11" Type="http://schemas.openxmlformats.org/officeDocument/2006/relationships/image" Target="../media/image14.jpg"/><Relationship Id="rId5" Type="http://schemas.openxmlformats.org/officeDocument/2006/relationships/image" Target="../media/image10.jpg"/><Relationship Id="rId10" Type="http://schemas.openxmlformats.org/officeDocument/2006/relationships/image" Target="../media/image13.jpg"/><Relationship Id="rId4" Type="http://schemas.openxmlformats.org/officeDocument/2006/relationships/image" Target="../media/image9.jp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://russelljohn.net/journal/2009/10/bangladeshi-currency/" TargetMode="External"/><Relationship Id="rId7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m.wikipedia.org/wiki/%E0%A6%AC%E0%A6%BE%E0%A6%82%E0%A6%B2%E0%A6%BE%E0%A6%A6%E0%A7%87%E0%A6%B6%E0%A7%80_%E0%A6%9F%E0%A6%BE%E0%A6%95%E0%A6%BE" TargetMode="External"/><Relationship Id="rId11" Type="http://schemas.openxmlformats.org/officeDocument/2006/relationships/image" Target="../media/image15.jpg"/><Relationship Id="rId5" Type="http://schemas.openxmlformats.org/officeDocument/2006/relationships/image" Target="../media/image10.jpg"/><Relationship Id="rId10" Type="http://schemas.openxmlformats.org/officeDocument/2006/relationships/image" Target="../media/image12.jpg"/><Relationship Id="rId4" Type="http://schemas.openxmlformats.org/officeDocument/2006/relationships/image" Target="../media/image7.png"/><Relationship Id="rId9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sselljohn.net/journal/2009/10/bangladeshi-currency/" TargetMode="External"/><Relationship Id="rId7" Type="http://schemas.microsoft.com/office/2007/relationships/hdphoto" Target="../media/hdphoto2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s://bn.m.wikipedia.org/wiki/%E0%A6%AC%E0%A6%BE%E0%A6%82%E0%A6%B2%E0%A6%BE%E0%A6%A6%E0%A7%87%E0%A6%B6%E0%A7%80_%E0%A6%9F%E0%A6%BE%E0%A6%95%E0%A6%BE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E0A4EB-DEEF-4A2B-AAE0-F5EB8A8A1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4" y="67699"/>
            <a:ext cx="12013808" cy="673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70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390B78-E1C0-49B4-A12C-9A7C918379BA}"/>
              </a:ext>
            </a:extLst>
          </p:cNvPr>
          <p:cNvSpPr txBox="1"/>
          <p:nvPr/>
        </p:nvSpPr>
        <p:spPr>
          <a:xfrm>
            <a:off x="1134025" y="787793"/>
            <a:ext cx="992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ঈদের দিনের উপহার হিসেবে রেজা নিচের নোট </a:t>
            </a:r>
            <a:r>
              <a:rPr lang="bn-IN" sz="3600">
                <a:latin typeface="Kalpurush" panose="02000600000000000000" pitchFamily="2" charset="0"/>
                <a:cs typeface="Kalpurush" panose="02000600000000000000" pitchFamily="2" charset="0"/>
              </a:rPr>
              <a:t>গুলো পেলো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53B0B5-44D5-4A43-86EE-C9F9D2BEBC75}"/>
              </a:ext>
            </a:extLst>
          </p:cNvPr>
          <p:cNvSpPr/>
          <p:nvPr/>
        </p:nvSpPr>
        <p:spPr>
          <a:xfrm>
            <a:off x="1223120" y="1487977"/>
            <a:ext cx="5980370" cy="271995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730A8-D8D3-48A0-8D5C-D3787CE31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37671" y="1920447"/>
            <a:ext cx="1685448" cy="787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542193-8E4F-4F27-BF54-A57902071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39631" y="1920447"/>
            <a:ext cx="1675918" cy="787972"/>
          </a:xfrm>
          <a:prstGeom prst="rect">
            <a:avLst/>
          </a:prstGeom>
        </p:spPr>
      </p:pic>
      <p:sp>
        <p:nvSpPr>
          <p:cNvPr id="15" name="Teardrop 14">
            <a:extLst>
              <a:ext uri="{FF2B5EF4-FFF2-40B4-BE49-F238E27FC236}">
                <a16:creationId xmlns:a16="http://schemas.microsoft.com/office/drawing/2014/main" id="{2D7FA0F0-59E4-4490-94FF-18771259EFA4}"/>
              </a:ext>
            </a:extLst>
          </p:cNvPr>
          <p:cNvSpPr/>
          <p:nvPr/>
        </p:nvSpPr>
        <p:spPr>
          <a:xfrm flipH="1">
            <a:off x="3123118" y="4528215"/>
            <a:ext cx="7833563" cy="2329785"/>
          </a:xfrm>
          <a:prstGeom prst="teardrop">
            <a:avLst>
              <a:gd name="adj" fmla="val 1176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EAE060-4DBF-48DF-A248-EA44C960952A}"/>
              </a:ext>
            </a:extLst>
          </p:cNvPr>
          <p:cNvSpPr txBox="1"/>
          <p:nvPr/>
        </p:nvSpPr>
        <p:spPr>
          <a:xfrm>
            <a:off x="3368030" y="4509472"/>
            <a:ext cx="2968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৩০ টাকা হবে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40FE93-7D9A-46EB-9CDD-FB22BA53C698}"/>
              </a:ext>
            </a:extLst>
          </p:cNvPr>
          <p:cNvSpPr txBox="1"/>
          <p:nvPr/>
        </p:nvSpPr>
        <p:spPr>
          <a:xfrm>
            <a:off x="4077590" y="5371129"/>
            <a:ext cx="6145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৫ টাকার নোট ২ টি মিলে হবে ১০ টাকা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0B4E1E-224D-4AC1-BE7F-14CB521BD908}"/>
              </a:ext>
            </a:extLst>
          </p:cNvPr>
          <p:cNvSpPr txBox="1"/>
          <p:nvPr/>
        </p:nvSpPr>
        <p:spPr>
          <a:xfrm>
            <a:off x="4077589" y="4891431"/>
            <a:ext cx="6145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১০ টাকার নোট ২ টি মিলে হবে ২০ টাকা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1235C3-6445-4B6B-932A-876893BE5A01}"/>
              </a:ext>
            </a:extLst>
          </p:cNvPr>
          <p:cNvSpPr txBox="1"/>
          <p:nvPr/>
        </p:nvSpPr>
        <p:spPr>
          <a:xfrm>
            <a:off x="3854548" y="5868803"/>
            <a:ext cx="680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২০ টাকা আর ১০ টাকা একত্রে হবে ৩০ টাকা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1249F13-5CFF-4397-BC09-F5C8216E9A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663" y="3641115"/>
            <a:ext cx="2064060" cy="26970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5DFEE4-72AF-438C-BF1C-18A485C14F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3" b="9435"/>
          <a:stretch/>
        </p:blipFill>
        <p:spPr>
          <a:xfrm>
            <a:off x="1459041" y="3013976"/>
            <a:ext cx="1876813" cy="8647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B9222C9-8D9C-4182-94BF-19BB1A9B47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3" b="9435"/>
          <a:stretch/>
        </p:blipFill>
        <p:spPr>
          <a:xfrm>
            <a:off x="3529035" y="3006278"/>
            <a:ext cx="1876813" cy="8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9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81454E-D49F-49A6-BB95-E86A5CC2B199}"/>
              </a:ext>
            </a:extLst>
          </p:cNvPr>
          <p:cNvSpPr txBox="1"/>
          <p:nvPr/>
        </p:nvSpPr>
        <p:spPr>
          <a:xfrm>
            <a:off x="1816693" y="815928"/>
            <a:ext cx="7960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বাক্সের নোট দিয়ে সমপরিমাণ টাকা তৈরি করি।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600A98-196D-4B41-B554-B080515F0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92" y="721454"/>
            <a:ext cx="757601" cy="7737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7EBB95-65E5-434B-9AAD-53B4B6C2FCF2}"/>
              </a:ext>
            </a:extLst>
          </p:cNvPr>
          <p:cNvSpPr/>
          <p:nvPr/>
        </p:nvSpPr>
        <p:spPr>
          <a:xfrm>
            <a:off x="6307016" y="1738328"/>
            <a:ext cx="4595446" cy="46524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2A03C-D3A6-4481-8C8D-F845732E33D7}"/>
              </a:ext>
            </a:extLst>
          </p:cNvPr>
          <p:cNvSpPr txBox="1"/>
          <p:nvPr/>
        </p:nvSpPr>
        <p:spPr>
          <a:xfrm>
            <a:off x="7596555" y="1400702"/>
            <a:ext cx="2180492" cy="584775"/>
          </a:xfrm>
          <a:prstGeom prst="rect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২৪ টাকা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19672C-5C85-49C1-9CD0-7A8DEA33D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097" y="2665956"/>
            <a:ext cx="1880916" cy="9341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76681F-71CC-45FD-83AC-032DB50B4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91619" y="4248744"/>
            <a:ext cx="1409440" cy="806481"/>
          </a:xfrm>
          <a:prstGeom prst="rect">
            <a:avLst/>
          </a:prstGeom>
          <a:ln w="28575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AA489C-F6B0-45EF-B6D6-BC2DEB787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72501" y="5202914"/>
            <a:ext cx="1409440" cy="806481"/>
          </a:xfrm>
          <a:prstGeom prst="rect">
            <a:avLst/>
          </a:prstGeom>
          <a:ln w="28575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93B3DC-4C82-4F74-B9CF-AB0647DD8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72501" y="4228990"/>
            <a:ext cx="1409440" cy="806481"/>
          </a:xfrm>
          <a:prstGeom prst="rect">
            <a:avLst/>
          </a:prstGeom>
          <a:ln w="28575"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82649B-3B21-41D2-8F97-3E5AD0E5B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91619" y="5214830"/>
            <a:ext cx="1409440" cy="806481"/>
          </a:xfrm>
          <a:prstGeom prst="rect">
            <a:avLst/>
          </a:prstGeom>
          <a:ln w="28575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546E15-2E0F-4EC9-98E7-BE3B351DF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2640135"/>
            <a:ext cx="1880916" cy="93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23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81454E-D49F-49A6-BB95-E86A5CC2B199}"/>
              </a:ext>
            </a:extLst>
          </p:cNvPr>
          <p:cNvSpPr txBox="1"/>
          <p:nvPr/>
        </p:nvSpPr>
        <p:spPr>
          <a:xfrm>
            <a:off x="1816693" y="815928"/>
            <a:ext cx="7960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বাক্সের নোট দিয়ে সমপরিমাণ টাকা তৈরি করি।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600A98-196D-4B41-B554-B080515F0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92" y="721454"/>
            <a:ext cx="757601" cy="7737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5D6578-BF4F-4675-BA6E-A57BA6CC5503}"/>
              </a:ext>
            </a:extLst>
          </p:cNvPr>
          <p:cNvSpPr/>
          <p:nvPr/>
        </p:nvSpPr>
        <p:spPr>
          <a:xfrm>
            <a:off x="6307016" y="1738328"/>
            <a:ext cx="4595446" cy="46524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80AA49-46F6-4D76-92CE-B46EDA661F4A}"/>
              </a:ext>
            </a:extLst>
          </p:cNvPr>
          <p:cNvSpPr txBox="1"/>
          <p:nvPr/>
        </p:nvSpPr>
        <p:spPr>
          <a:xfrm>
            <a:off x="7596555" y="1400702"/>
            <a:ext cx="2180492" cy="584775"/>
          </a:xfrm>
          <a:prstGeom prst="rect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৫০ টাকা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6C5DA5-E3A0-481C-8ABF-212371107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51" y="2252862"/>
            <a:ext cx="1880916" cy="9341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0CC616-8C4B-478C-B187-DB222BAD1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2223447"/>
            <a:ext cx="1880916" cy="9341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BE36B8-D1B2-4951-8F23-D2E1EFAC6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83214" y="4523861"/>
            <a:ext cx="1409440" cy="806481"/>
          </a:xfrm>
          <a:prstGeom prst="rect">
            <a:avLst/>
          </a:prstGeom>
          <a:ln w="28575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E1A452-DB00-427D-B97C-7596A9D37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40477" y="4523861"/>
            <a:ext cx="1409440" cy="806481"/>
          </a:xfrm>
          <a:prstGeom prst="rect">
            <a:avLst/>
          </a:prstGeom>
          <a:ln w="28575"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667D5B-D1E7-495D-8838-0AD05DA9A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83214" y="5457298"/>
            <a:ext cx="1409440" cy="806481"/>
          </a:xfrm>
          <a:prstGeom prst="rect">
            <a:avLst/>
          </a:prstGeom>
          <a:ln w="28575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151800-6446-44AB-8AC1-3E695DF15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40477" y="5457298"/>
            <a:ext cx="1409440" cy="806481"/>
          </a:xfrm>
          <a:prstGeom prst="rect">
            <a:avLst/>
          </a:prstGeom>
          <a:ln w="28575"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69A0DB-F996-42C3-B287-EEEFBAF3E1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3" b="9435"/>
          <a:stretch/>
        </p:blipFill>
        <p:spPr>
          <a:xfrm>
            <a:off x="6644114" y="3396168"/>
            <a:ext cx="1750296" cy="8064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AD8A70-438F-46A3-9D9B-045B538BAA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3" b="9435"/>
          <a:stretch/>
        </p:blipFill>
        <p:spPr>
          <a:xfrm>
            <a:off x="8731508" y="3395614"/>
            <a:ext cx="1750296" cy="80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00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81454E-D49F-49A6-BB95-E86A5CC2B199}"/>
              </a:ext>
            </a:extLst>
          </p:cNvPr>
          <p:cNvSpPr txBox="1"/>
          <p:nvPr/>
        </p:nvSpPr>
        <p:spPr>
          <a:xfrm>
            <a:off x="1816693" y="815928"/>
            <a:ext cx="7960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বাক্সের নোট দিয়ে সমপরিমাণ টাকা তৈরি করি।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600A98-196D-4B41-B554-B080515F0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92" y="721454"/>
            <a:ext cx="757601" cy="7737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DE9903-5181-46B6-91FB-400229E1C7EE}"/>
              </a:ext>
            </a:extLst>
          </p:cNvPr>
          <p:cNvSpPr/>
          <p:nvPr/>
        </p:nvSpPr>
        <p:spPr>
          <a:xfrm>
            <a:off x="6307016" y="1738328"/>
            <a:ext cx="4595446" cy="46524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EC6AD-426D-438A-8242-08EEFD33EB5C}"/>
              </a:ext>
            </a:extLst>
          </p:cNvPr>
          <p:cNvSpPr txBox="1"/>
          <p:nvPr/>
        </p:nvSpPr>
        <p:spPr>
          <a:xfrm>
            <a:off x="7596555" y="1400702"/>
            <a:ext cx="2180492" cy="584775"/>
          </a:xfrm>
          <a:prstGeom prst="rect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৬৮ টাকা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DED806-6BB7-40C3-8008-F38562E7E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37" y="2155100"/>
            <a:ext cx="2383210" cy="9654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F43131-349F-4D8E-8963-BAFE9F3966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3" b="9435"/>
          <a:stretch/>
        </p:blipFill>
        <p:spPr>
          <a:xfrm>
            <a:off x="8637452" y="3396168"/>
            <a:ext cx="1750296" cy="8064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7190B1-745E-4BF9-9C66-3AE73DD2A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33139" y="4399217"/>
            <a:ext cx="1409440" cy="806481"/>
          </a:xfrm>
          <a:prstGeom prst="rect">
            <a:avLst/>
          </a:prstGeom>
          <a:ln w="28575"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DE305B-7244-4A70-BB55-AB0233E74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932732" y="5356145"/>
            <a:ext cx="1409440" cy="806481"/>
          </a:xfrm>
          <a:prstGeom prst="rect">
            <a:avLst/>
          </a:prstGeom>
          <a:ln w="28575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8E605-C17B-448D-97B8-4B0BD6B254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905640" y="4385339"/>
            <a:ext cx="1409440" cy="806481"/>
          </a:xfrm>
          <a:prstGeom prst="rect">
            <a:avLst/>
          </a:prstGeom>
          <a:ln w="28575"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91460B-0096-459F-9632-04A75248E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57473" y="5374511"/>
            <a:ext cx="1409440" cy="806481"/>
          </a:xfrm>
          <a:prstGeom prst="rect">
            <a:avLst/>
          </a:prstGeom>
          <a:ln w="28575"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B656D8-6506-44C7-8D03-A13038C8BD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417597" y="5356144"/>
            <a:ext cx="1409440" cy="806481"/>
          </a:xfrm>
          <a:prstGeom prst="rect">
            <a:avLst/>
          </a:prstGeom>
          <a:ln w="28575"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CEEDB5-D7D9-4AF5-911D-4166BC71EE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378141" y="4376156"/>
            <a:ext cx="1409440" cy="806481"/>
          </a:xfrm>
          <a:prstGeom prst="rect">
            <a:avLst/>
          </a:prstGeom>
          <a:ln w="28575"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5014DB-180E-4F69-93E0-223D31BBF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57" y="3278926"/>
            <a:ext cx="1880916" cy="93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57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2EED5B0-CA74-4C40-B3F0-55C863A0C0EA}"/>
              </a:ext>
            </a:extLst>
          </p:cNvPr>
          <p:cNvSpPr txBox="1"/>
          <p:nvPr/>
        </p:nvSpPr>
        <p:spPr>
          <a:xfrm>
            <a:off x="2350929" y="2149613"/>
            <a:ext cx="4484712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bn-IN" sz="3600" b="1" i="0" u="none" strike="noStrike" dirty="0">
                <a:solidFill>
                  <a:srgbClr val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আজকে আমরা কী শিখেছি</a:t>
            </a:r>
            <a:endParaRPr lang="bn-IN" sz="3600" b="1" dirty="0"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CD3D1368-F5D4-4414-99EA-C2310A4ED794}"/>
              </a:ext>
            </a:extLst>
          </p:cNvPr>
          <p:cNvSpPr/>
          <p:nvPr/>
        </p:nvSpPr>
        <p:spPr>
          <a:xfrm>
            <a:off x="979456" y="4062057"/>
            <a:ext cx="7227657" cy="2323475"/>
          </a:xfrm>
          <a:prstGeom prst="teardrop">
            <a:avLst>
              <a:gd name="adj" fmla="val 1271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১০০ টাকা পর্যন্ত নোট গুলো চিনেছি। এখন থেকে আমরা মুদ্রা ও নোট বিনিময় ও করতে পারব।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40583-7284-421E-9D20-58B523703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93" y="2317642"/>
            <a:ext cx="2064060" cy="26970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24981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3BFB3-9D97-445E-B2D5-D1BD016CC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54884" y="1714940"/>
            <a:ext cx="3574291" cy="2631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BA92D3-06F9-45AF-A206-72C5C3A54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83155" y="2264059"/>
            <a:ext cx="3574291" cy="1956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F90B06-374F-420E-8A06-40E369F6B27F}"/>
              </a:ext>
            </a:extLst>
          </p:cNvPr>
          <p:cNvSpPr txBox="1"/>
          <p:nvPr/>
        </p:nvSpPr>
        <p:spPr>
          <a:xfrm>
            <a:off x="3205931" y="4459459"/>
            <a:ext cx="149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১৩ টাকা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4B2792-F29A-4636-8054-CB15D776189B}"/>
              </a:ext>
            </a:extLst>
          </p:cNvPr>
          <p:cNvSpPr txBox="1"/>
          <p:nvPr/>
        </p:nvSpPr>
        <p:spPr>
          <a:xfrm>
            <a:off x="7663044" y="4346918"/>
            <a:ext cx="149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১৫ টাকা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6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C2ED62-5DF3-46BB-8583-34B8EACC8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31714" y="2543479"/>
            <a:ext cx="3364286" cy="24575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D5E376-426B-410F-8B6A-A5A5BFFDA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12721" y="1296195"/>
            <a:ext cx="4265609" cy="426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30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BACA82-E296-4CA2-9486-CA887BDE2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49" y="881478"/>
            <a:ext cx="4305901" cy="56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94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FC5240-4F6C-4FA1-8D90-C3D2CC294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400299"/>
            <a:ext cx="4457701" cy="44577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3F0B23-7618-4314-9858-B14C0D5192D0}"/>
              </a:ext>
            </a:extLst>
          </p:cNvPr>
          <p:cNvSpPr txBox="1"/>
          <p:nvPr/>
        </p:nvSpPr>
        <p:spPr>
          <a:xfrm>
            <a:off x="3717747" y="3184894"/>
            <a:ext cx="73976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রনি ৩২ টাকায় এক হালি ডিম, ৩০ টাকায় এক প্যাকেট চানাচুর, ৬ টাকায় কিছু বিস্কুট কিনল। সে বাজারে কত টাকা খরচ করল?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E04385-5E2A-4890-8DD4-F0C204DEE0CC}"/>
              </a:ext>
            </a:extLst>
          </p:cNvPr>
          <p:cNvSpPr txBox="1"/>
          <p:nvPr/>
        </p:nvSpPr>
        <p:spPr>
          <a:xfrm>
            <a:off x="2350929" y="2149613"/>
            <a:ext cx="4007668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বাড়িতে যা করবে</a:t>
            </a:r>
            <a:endParaRPr lang="bn-IN" sz="3600" b="1" dirty="0"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24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E0A4EB-DEEF-4A2B-AAE0-F5EB8A8A1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" y="77373"/>
            <a:ext cx="12041945" cy="6703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33845" y="1656471"/>
            <a:ext cx="3124392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1029115"/>
            <a:r>
              <a:rPr lang="en-US" sz="8800" b="1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8800" b="1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1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302815-624A-4CE8-B080-7B1390F674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" b="99583" l="9847" r="89736">
                        <a14:backgroundMark x1="21082" y1="49722" x2="29958" y2="4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60" r="27683" b="18926"/>
          <a:stretch/>
        </p:blipFill>
        <p:spPr>
          <a:xfrm>
            <a:off x="2363780" y="1338146"/>
            <a:ext cx="3116506" cy="46828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CA851F-F385-4E03-98E2-673014B7154F}"/>
              </a:ext>
            </a:extLst>
          </p:cNvPr>
          <p:cNvSpPr txBox="1"/>
          <p:nvPr/>
        </p:nvSpPr>
        <p:spPr>
          <a:xfrm>
            <a:off x="5748998" y="4205090"/>
            <a:ext cx="4417255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এস এম মাহাবুবুর রহমান</a:t>
            </a:r>
          </a:p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</a:p>
          <a:p>
            <a:pPr algn="ctr"/>
            <a:r>
              <a:rPr lang="bn-IN" sz="2000" dirty="0">
                <a:latin typeface="Kalpurush" panose="02000600000000000000" pitchFamily="2" charset="0"/>
                <a:cs typeface="Kalpurush" panose="02000600000000000000" pitchFamily="2" charset="0"/>
              </a:rPr>
              <a:t>রানীর বাজার সরকারি প্রাথমিক বিদ্যালয়</a:t>
            </a:r>
          </a:p>
          <a:p>
            <a:pPr algn="ctr"/>
            <a:r>
              <a:rPr lang="bn-IN" sz="2000" dirty="0">
                <a:latin typeface="Kalpurush" panose="02000600000000000000" pitchFamily="2" charset="0"/>
                <a:cs typeface="Kalpurush" panose="02000600000000000000" pitchFamily="2" charset="0"/>
              </a:rPr>
              <a:t>চৌদ্দগ্রাম,কুমিল্লা</a:t>
            </a:r>
          </a:p>
        </p:txBody>
      </p:sp>
    </p:spTree>
    <p:extLst>
      <p:ext uri="{BB962C8B-B14F-4D97-AF65-F5344CB8AC3E}">
        <p14:creationId xmlns:p14="http://schemas.microsoft.com/office/powerpoint/2010/main" val="40006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D188A6-A183-46F5-9025-D2CC399B2C24}"/>
              </a:ext>
            </a:extLst>
          </p:cNvPr>
          <p:cNvSpPr txBox="1"/>
          <p:nvPr/>
        </p:nvSpPr>
        <p:spPr>
          <a:xfrm>
            <a:off x="5451423" y="2575918"/>
            <a:ext cx="4417255" cy="29854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আজকের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bn-IN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প্রাথমিক গণিত</a:t>
            </a:r>
          </a:p>
          <a:p>
            <a:pPr algn="ctr"/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bn-IN" sz="3600" b="1">
                <a:latin typeface="Kalpurush" panose="02000600000000000000" pitchFamily="2" charset="0"/>
                <a:cs typeface="Kalpurush" panose="02000600000000000000" pitchFamily="2" charset="0"/>
              </a:rPr>
              <a:t>-সাত</a:t>
            </a:r>
            <a:endParaRPr lang="bn-IN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ED03DD-6304-417F-B44A-E1F704278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4" y="1396551"/>
            <a:ext cx="3422199" cy="4164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1551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803B0C-BE8B-41C0-AF34-ED69BC2C7530}"/>
              </a:ext>
            </a:extLst>
          </p:cNvPr>
          <p:cNvGrpSpPr/>
          <p:nvPr/>
        </p:nvGrpSpPr>
        <p:grpSpPr>
          <a:xfrm>
            <a:off x="2344083" y="887074"/>
            <a:ext cx="7025606" cy="2099766"/>
            <a:chOff x="2768961" y="1920446"/>
            <a:chExt cx="6422400" cy="209976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0A98E65-699D-4BF0-A6E3-15CAA6E27B84}"/>
                </a:ext>
              </a:extLst>
            </p:cNvPr>
            <p:cNvSpPr/>
            <p:nvPr/>
          </p:nvSpPr>
          <p:spPr>
            <a:xfrm>
              <a:off x="2768961" y="1920446"/>
              <a:ext cx="6422400" cy="2099766"/>
            </a:xfrm>
            <a:prstGeom prst="rect">
              <a:avLst/>
            </a:prstGeom>
            <a:solidFill>
              <a:srgbClr val="00B0F0"/>
            </a:solidFill>
            <a:ln w="28575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79F7275-8EE9-436F-B259-F80C6D07FD08}"/>
                </a:ext>
              </a:extLst>
            </p:cNvPr>
            <p:cNvGrpSpPr/>
            <p:nvPr/>
          </p:nvGrpSpPr>
          <p:grpSpPr>
            <a:xfrm>
              <a:off x="3161204" y="2161572"/>
              <a:ext cx="5646620" cy="1712904"/>
              <a:chOff x="2320665" y="3297141"/>
              <a:chExt cx="5646620" cy="171290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BDE2E89-D566-4372-A92F-6BAF4C5050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2320665" y="3311761"/>
                <a:ext cx="4762500" cy="1657350"/>
              </a:xfrm>
              <a:prstGeom prst="rect">
                <a:avLst/>
              </a:prstGeom>
              <a:ln w="28575">
                <a:noFill/>
              </a:ln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1BB9079-C229-4ACD-907E-131CB2E82C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03" r="12439" b="13835"/>
              <a:stretch/>
            </p:blipFill>
            <p:spPr>
              <a:xfrm rot="5400000">
                <a:off x="5948316" y="3619098"/>
                <a:ext cx="1657351" cy="1042127"/>
              </a:xfrm>
              <a:prstGeom prst="rect">
                <a:avLst/>
              </a:prstGeom>
              <a:ln w="28575">
                <a:noFill/>
              </a:ln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B0BDC3A-7F47-4E4D-A0E6-C5811126A4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 l="82787" t="-1" b="-2196"/>
              <a:stretch/>
            </p:blipFill>
            <p:spPr>
              <a:xfrm>
                <a:off x="7060692" y="3297141"/>
                <a:ext cx="906593" cy="1712904"/>
              </a:xfrm>
              <a:prstGeom prst="rect">
                <a:avLst/>
              </a:prstGeom>
              <a:ln w="28575">
                <a:noFill/>
              </a:ln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A4441A9-9AF7-413D-9F4A-2C326D4BC673}"/>
              </a:ext>
            </a:extLst>
          </p:cNvPr>
          <p:cNvGrpSpPr/>
          <p:nvPr/>
        </p:nvGrpSpPr>
        <p:grpSpPr>
          <a:xfrm>
            <a:off x="2104969" y="3096575"/>
            <a:ext cx="7503833" cy="3261221"/>
            <a:chOff x="2272919" y="3119174"/>
            <a:chExt cx="7503833" cy="326122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48B1831-A827-498F-A287-BB819EBF2DC2}"/>
                </a:ext>
              </a:extLst>
            </p:cNvPr>
            <p:cNvGrpSpPr/>
            <p:nvPr/>
          </p:nvGrpSpPr>
          <p:grpSpPr>
            <a:xfrm>
              <a:off x="2272919" y="3182081"/>
              <a:ext cx="7503833" cy="3198314"/>
              <a:chOff x="1559614" y="1497733"/>
              <a:chExt cx="8493867" cy="4562934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0ABEBC7-B179-42BA-B2AD-AD3A7A3B649A}"/>
                  </a:ext>
                </a:extLst>
              </p:cNvPr>
              <p:cNvSpPr/>
              <p:nvPr/>
            </p:nvSpPr>
            <p:spPr>
              <a:xfrm>
                <a:off x="1559614" y="1497733"/>
                <a:ext cx="8493867" cy="4562934"/>
              </a:xfrm>
              <a:prstGeom prst="rect">
                <a:avLst/>
              </a:prstGeom>
              <a:solidFill>
                <a:srgbClr val="00B0F0"/>
              </a:solidFill>
              <a:ln w="28575"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104EFC4-B4E6-4178-908B-17B7BE0AA2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1655679" y="1554484"/>
                <a:ext cx="1971519" cy="1163196"/>
              </a:xfrm>
              <a:prstGeom prst="rect">
                <a:avLst/>
              </a:prstGeom>
              <a:ln w="28575">
                <a:noFill/>
              </a:ln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1C8A4F9-C1FF-4A9E-8FE5-46A2150047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1667559" y="3277149"/>
                <a:ext cx="1971519" cy="1176952"/>
              </a:xfrm>
              <a:prstGeom prst="rect">
                <a:avLst/>
              </a:prstGeom>
              <a:ln w="28575">
                <a:noFill/>
              </a:ln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4C14665-1566-47A9-8EC4-DC2A0D0642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tretch>
                <a:fillRect/>
              </a:stretch>
            </p:blipFill>
            <p:spPr>
              <a:xfrm>
                <a:off x="1655158" y="4847023"/>
                <a:ext cx="2136411" cy="1082448"/>
              </a:xfrm>
              <a:prstGeom prst="rect">
                <a:avLst/>
              </a:prstGeom>
              <a:ln w="28575">
                <a:noFill/>
              </a:ln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9BBBCD7-EEA6-4CD1-967E-5C1609ACF7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tretch>
                <a:fillRect/>
              </a:stretch>
            </p:blipFill>
            <p:spPr>
              <a:xfrm>
                <a:off x="6778302" y="4571916"/>
                <a:ext cx="3212730" cy="1476105"/>
              </a:xfrm>
              <a:prstGeom prst="rect">
                <a:avLst/>
              </a:prstGeom>
              <a:ln w="28575">
                <a:noFill/>
              </a:ln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35DE0CA-1D64-452E-9C79-116817084B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3" b="9435"/>
            <a:stretch/>
          </p:blipFill>
          <p:spPr>
            <a:xfrm>
              <a:off x="4437248" y="3224996"/>
              <a:ext cx="2127816" cy="81157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725EF7C-7A11-41F4-BCCA-ED42438EC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233" y="4276947"/>
              <a:ext cx="2204781" cy="90645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0C4F4B5-E3C9-478E-818D-5F1F48764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820" y="5327270"/>
              <a:ext cx="2383210" cy="96548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FB5AC5B-C9D2-4449-BD1A-B03881D5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1" b="13235"/>
            <a:stretch/>
          </p:blipFill>
          <p:spPr>
            <a:xfrm>
              <a:off x="6883324" y="3119174"/>
              <a:ext cx="2479848" cy="107696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F897DDC-13FD-4DD8-9DB2-B2A17C3CB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324" y="4219825"/>
              <a:ext cx="2585539" cy="1076968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65571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E3C415-7FED-4214-9473-5B171B705111}"/>
              </a:ext>
            </a:extLst>
          </p:cNvPr>
          <p:cNvSpPr txBox="1"/>
          <p:nvPr/>
        </p:nvSpPr>
        <p:spPr>
          <a:xfrm>
            <a:off x="2768948" y="2721114"/>
            <a:ext cx="5546360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আমাদের আজকের পাঠ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B973DD-9996-4AB1-9C15-C6F5F857C703}"/>
              </a:ext>
            </a:extLst>
          </p:cNvPr>
          <p:cNvSpPr txBox="1"/>
          <p:nvPr/>
        </p:nvSpPr>
        <p:spPr>
          <a:xfrm>
            <a:off x="3282303" y="3848838"/>
            <a:ext cx="482068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বংলাদেশি মুদ্রা ও নোট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F922F-38A4-4D8B-A0D8-D52F758B8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15308" y="2235288"/>
            <a:ext cx="2372680" cy="445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1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40B49E2-2490-4646-B128-FC3944EF1B9A}"/>
              </a:ext>
            </a:extLst>
          </p:cNvPr>
          <p:cNvSpPr txBox="1"/>
          <p:nvPr/>
        </p:nvSpPr>
        <p:spPr>
          <a:xfrm>
            <a:off x="3897754" y="1073679"/>
            <a:ext cx="4601980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বাংলাদেশি মুদ্রা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1A0D91-A13E-4F06-88F2-28B563014CA5}"/>
              </a:ext>
            </a:extLst>
          </p:cNvPr>
          <p:cNvGrpSpPr/>
          <p:nvPr/>
        </p:nvGrpSpPr>
        <p:grpSpPr>
          <a:xfrm>
            <a:off x="2685941" y="2603333"/>
            <a:ext cx="7025606" cy="2099766"/>
            <a:chOff x="2768961" y="1920446"/>
            <a:chExt cx="6422400" cy="209976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FAC5C1-61F7-41C8-B791-806401DAD520}"/>
                </a:ext>
              </a:extLst>
            </p:cNvPr>
            <p:cNvSpPr/>
            <p:nvPr/>
          </p:nvSpPr>
          <p:spPr>
            <a:xfrm>
              <a:off x="2768961" y="1920446"/>
              <a:ext cx="6422400" cy="2099766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3386E33-68A1-4BEB-9C72-0C9FB42622B6}"/>
                </a:ext>
              </a:extLst>
            </p:cNvPr>
            <p:cNvGrpSpPr/>
            <p:nvPr/>
          </p:nvGrpSpPr>
          <p:grpSpPr>
            <a:xfrm>
              <a:off x="3161204" y="2161572"/>
              <a:ext cx="5646620" cy="1712904"/>
              <a:chOff x="2320665" y="3297141"/>
              <a:chExt cx="5646620" cy="171290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1C1170F-E951-41D2-9F4C-25930FDAD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2320665" y="3311761"/>
                <a:ext cx="4762500" cy="1657350"/>
              </a:xfrm>
              <a:prstGeom prst="rect">
                <a:avLst/>
              </a:prstGeom>
              <a:ln w="28575">
                <a:noFill/>
              </a:ln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DD283C9-4791-474B-B59C-105EBFA575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03" r="12439" b="13835"/>
              <a:stretch/>
            </p:blipFill>
            <p:spPr>
              <a:xfrm rot="5400000">
                <a:off x="5948316" y="3619098"/>
                <a:ext cx="1657351" cy="1042127"/>
              </a:xfrm>
              <a:prstGeom prst="rect">
                <a:avLst/>
              </a:prstGeom>
              <a:ln w="28575">
                <a:noFill/>
              </a:ln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70B72C1-83D9-44EA-B643-FF3EA47D4C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 l="82787" t="-1" b="-2196"/>
              <a:stretch/>
            </p:blipFill>
            <p:spPr>
              <a:xfrm>
                <a:off x="7060692" y="3297141"/>
                <a:ext cx="906593" cy="1712904"/>
              </a:xfrm>
              <a:prstGeom prst="rect">
                <a:avLst/>
              </a:prstGeom>
              <a:ln w="28575"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313861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44018A-655B-4ADE-93CA-3DE27C603687}"/>
              </a:ext>
            </a:extLst>
          </p:cNvPr>
          <p:cNvSpPr txBox="1"/>
          <p:nvPr/>
        </p:nvSpPr>
        <p:spPr>
          <a:xfrm>
            <a:off x="3897754" y="1073679"/>
            <a:ext cx="4601980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বাংলাদেশি নোট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757A19-663A-45D2-B84D-F228840216FB}"/>
              </a:ext>
            </a:extLst>
          </p:cNvPr>
          <p:cNvGrpSpPr/>
          <p:nvPr/>
        </p:nvGrpSpPr>
        <p:grpSpPr>
          <a:xfrm>
            <a:off x="2039263" y="1965358"/>
            <a:ext cx="8318961" cy="4322899"/>
            <a:chOff x="2144587" y="3131014"/>
            <a:chExt cx="7703329" cy="331355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9E71FAE-734E-4D05-A102-0BD5B36CD9BD}"/>
                </a:ext>
              </a:extLst>
            </p:cNvPr>
            <p:cNvGrpSpPr/>
            <p:nvPr/>
          </p:nvGrpSpPr>
          <p:grpSpPr>
            <a:xfrm>
              <a:off x="2144587" y="3131014"/>
              <a:ext cx="7703329" cy="3313554"/>
              <a:chOff x="1414350" y="1424877"/>
              <a:chExt cx="8719684" cy="4727343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7623E8C-E9C5-4C4E-80DE-3A1A29605AAC}"/>
                  </a:ext>
                </a:extLst>
              </p:cNvPr>
              <p:cNvSpPr/>
              <p:nvPr/>
            </p:nvSpPr>
            <p:spPr>
              <a:xfrm>
                <a:off x="1414350" y="1424877"/>
                <a:ext cx="8719684" cy="4727343"/>
              </a:xfrm>
              <a:prstGeom prst="rect">
                <a:avLst/>
              </a:prstGeom>
              <a:solidFill>
                <a:schemeClr val="tx1"/>
              </a:solidFill>
              <a:ln w="28575"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B506918-4B69-4C29-A7B3-C309D27EA4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1655679" y="1554484"/>
                <a:ext cx="1971519" cy="1163196"/>
              </a:xfrm>
              <a:prstGeom prst="rect">
                <a:avLst/>
              </a:prstGeom>
              <a:ln w="28575">
                <a:noFill/>
              </a:ln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8F19E55-04DA-4B59-9BF8-922E45876A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1652813" y="3246380"/>
                <a:ext cx="1971519" cy="1176952"/>
              </a:xfrm>
              <a:prstGeom prst="rect">
                <a:avLst/>
              </a:prstGeom>
              <a:ln w="28575">
                <a:noFill/>
              </a:ln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589BF56-13B9-49E5-BF82-5926DD096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tretch>
                <a:fillRect/>
              </a:stretch>
            </p:blipFill>
            <p:spPr>
              <a:xfrm>
                <a:off x="1655158" y="4862407"/>
                <a:ext cx="2136411" cy="1082448"/>
              </a:xfrm>
              <a:prstGeom prst="rect">
                <a:avLst/>
              </a:prstGeom>
              <a:ln w="28575">
                <a:noFill/>
              </a:ln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3480F8A1-6FB0-41CD-B1F1-14348CE27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tretch>
                <a:fillRect/>
              </a:stretch>
            </p:blipFill>
            <p:spPr>
              <a:xfrm>
                <a:off x="6778303" y="4511705"/>
                <a:ext cx="3212730" cy="1476105"/>
              </a:xfrm>
              <a:prstGeom prst="rect">
                <a:avLst/>
              </a:prstGeom>
              <a:ln w="28575">
                <a:noFill/>
              </a:ln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55F0F3B-6A8C-49E2-BF95-87203479A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3" b="9435"/>
            <a:stretch/>
          </p:blipFill>
          <p:spPr>
            <a:xfrm>
              <a:off x="4396233" y="3247765"/>
              <a:ext cx="2127816" cy="81157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60AAE59-ECF0-4460-B729-F113D66FC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396" y="4296775"/>
              <a:ext cx="2204781" cy="90645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235C90D-4886-48FE-9A8C-EEDC8594A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3780" y="5363840"/>
              <a:ext cx="2383210" cy="96548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657A46C-22D6-4A1F-A0B9-3B51A17EC1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82" b="13235"/>
            <a:stretch/>
          </p:blipFill>
          <p:spPr>
            <a:xfrm>
              <a:off x="6883324" y="3163043"/>
              <a:ext cx="2556178" cy="103731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B40CB5B-A23E-46BC-8216-C33D91B79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324" y="4231344"/>
              <a:ext cx="2686445" cy="1037313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20555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FD52F3-E9D9-401B-885C-8C22BF1B2103}"/>
              </a:ext>
            </a:extLst>
          </p:cNvPr>
          <p:cNvSpPr txBox="1"/>
          <p:nvPr/>
        </p:nvSpPr>
        <p:spPr>
          <a:xfrm>
            <a:off x="1334436" y="1073677"/>
            <a:ext cx="4601980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বাংলাদেশি মুদ্রা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CA77F-A981-4BCD-BFBE-BE93C4A041D5}"/>
              </a:ext>
            </a:extLst>
          </p:cNvPr>
          <p:cNvSpPr txBox="1"/>
          <p:nvPr/>
        </p:nvSpPr>
        <p:spPr>
          <a:xfrm>
            <a:off x="6373629" y="1073677"/>
            <a:ext cx="4601980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বাংলাদেশি নোট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603508-9AD7-44B6-B420-A3466915DFB5}"/>
              </a:ext>
            </a:extLst>
          </p:cNvPr>
          <p:cNvGrpSpPr/>
          <p:nvPr/>
        </p:nvGrpSpPr>
        <p:grpSpPr>
          <a:xfrm>
            <a:off x="1294096" y="1778742"/>
            <a:ext cx="3991603" cy="2428406"/>
            <a:chOff x="1294096" y="1778742"/>
            <a:chExt cx="3991603" cy="24284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C3B937F-6A2F-4D36-9460-B63DB9EC9149}"/>
                </a:ext>
              </a:extLst>
            </p:cNvPr>
            <p:cNvSpPr/>
            <p:nvPr/>
          </p:nvSpPr>
          <p:spPr>
            <a:xfrm>
              <a:off x="1294096" y="1778742"/>
              <a:ext cx="3991603" cy="24284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B5A3E38-11D7-4607-8966-553215DF1C8F}"/>
                </a:ext>
              </a:extLst>
            </p:cNvPr>
            <p:cNvGrpSpPr/>
            <p:nvPr/>
          </p:nvGrpSpPr>
          <p:grpSpPr>
            <a:xfrm>
              <a:off x="2054080" y="2326762"/>
              <a:ext cx="2384802" cy="1273710"/>
              <a:chOff x="3330237" y="4735826"/>
              <a:chExt cx="2765763" cy="165735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2E7A8CA-9662-44E1-B594-5668DF2C43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 l="65528"/>
              <a:stretch/>
            </p:blipFill>
            <p:spPr>
              <a:xfrm>
                <a:off x="3330237" y="4735826"/>
                <a:ext cx="1641736" cy="1657350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DCA8D7E-8BC2-49EC-8807-A9BB0D62A6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5" r="10736"/>
              <a:stretch/>
            </p:blipFill>
            <p:spPr>
              <a:xfrm rot="5400000">
                <a:off x="3909896" y="4977034"/>
                <a:ext cx="1657350" cy="117493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654767A-2C2A-4009-BE0A-ACD58834D0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 l="81918"/>
              <a:stretch/>
            </p:blipFill>
            <p:spPr>
              <a:xfrm>
                <a:off x="5234847" y="4735826"/>
                <a:ext cx="861153" cy="1657350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</p:pic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C75BB26-2413-404F-8160-43CBF1CD0719}"/>
              </a:ext>
            </a:extLst>
          </p:cNvPr>
          <p:cNvSpPr txBox="1"/>
          <p:nvPr/>
        </p:nvSpPr>
        <p:spPr>
          <a:xfrm>
            <a:off x="1385602" y="4302527"/>
            <a:ext cx="2765763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১ টাকার মুদ্রা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DC4DA2-CF8F-4FB5-9037-B4264E7837A3}"/>
              </a:ext>
            </a:extLst>
          </p:cNvPr>
          <p:cNvSpPr txBox="1"/>
          <p:nvPr/>
        </p:nvSpPr>
        <p:spPr>
          <a:xfrm>
            <a:off x="1385603" y="5079258"/>
            <a:ext cx="2765763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২ টাকার মুদ্রা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95AE37-6C74-4F35-B46C-31B48257F1B7}"/>
              </a:ext>
            </a:extLst>
          </p:cNvPr>
          <p:cNvSpPr txBox="1"/>
          <p:nvPr/>
        </p:nvSpPr>
        <p:spPr>
          <a:xfrm>
            <a:off x="1362742" y="5855989"/>
            <a:ext cx="2765763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৫ টাকার মুদ্রা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CA00DC-EF08-4EBF-A060-23399406A855}"/>
              </a:ext>
            </a:extLst>
          </p:cNvPr>
          <p:cNvSpPr txBox="1"/>
          <p:nvPr/>
        </p:nvSpPr>
        <p:spPr>
          <a:xfrm>
            <a:off x="6373629" y="5079257"/>
            <a:ext cx="2141484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৫ টাকা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448283-E58D-4B48-AB56-954664DE5D0D}"/>
              </a:ext>
            </a:extLst>
          </p:cNvPr>
          <p:cNvSpPr txBox="1"/>
          <p:nvPr/>
        </p:nvSpPr>
        <p:spPr>
          <a:xfrm>
            <a:off x="6373629" y="5830900"/>
            <a:ext cx="2141484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১০ টাকা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0C560E-A1F9-47F0-A3AA-050026B0348B}"/>
              </a:ext>
            </a:extLst>
          </p:cNvPr>
          <p:cNvSpPr txBox="1"/>
          <p:nvPr/>
        </p:nvSpPr>
        <p:spPr>
          <a:xfrm>
            <a:off x="8608981" y="4315109"/>
            <a:ext cx="2141484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২০ টাকা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2A87E2-D862-4E5A-870A-24DDF6346932}"/>
              </a:ext>
            </a:extLst>
          </p:cNvPr>
          <p:cNvSpPr txBox="1"/>
          <p:nvPr/>
        </p:nvSpPr>
        <p:spPr>
          <a:xfrm>
            <a:off x="8608981" y="5079257"/>
            <a:ext cx="2141484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৫০ টাকা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C7DEBC-D599-4F67-811B-DBE43B0F6EAF}"/>
              </a:ext>
            </a:extLst>
          </p:cNvPr>
          <p:cNvSpPr txBox="1"/>
          <p:nvPr/>
        </p:nvSpPr>
        <p:spPr>
          <a:xfrm>
            <a:off x="8595895" y="5855988"/>
            <a:ext cx="2141484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১০০ টাকা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1A9F53-599F-4383-A5A5-3363A75F17C9}"/>
              </a:ext>
            </a:extLst>
          </p:cNvPr>
          <p:cNvSpPr txBox="1"/>
          <p:nvPr/>
        </p:nvSpPr>
        <p:spPr>
          <a:xfrm>
            <a:off x="6391589" y="4331678"/>
            <a:ext cx="2141484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২ টাকা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E048040-D13F-4646-9058-0E7880849D63}"/>
              </a:ext>
            </a:extLst>
          </p:cNvPr>
          <p:cNvGrpSpPr/>
          <p:nvPr/>
        </p:nvGrpSpPr>
        <p:grpSpPr>
          <a:xfrm>
            <a:off x="6391589" y="1821256"/>
            <a:ext cx="3991603" cy="2428406"/>
            <a:chOff x="6404810" y="1821256"/>
            <a:chExt cx="3991603" cy="242840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71F4E63-7BA4-45A7-8515-A2B4652F8372}"/>
                </a:ext>
              </a:extLst>
            </p:cNvPr>
            <p:cNvSpPr/>
            <p:nvPr/>
          </p:nvSpPr>
          <p:spPr>
            <a:xfrm>
              <a:off x="6404810" y="1821256"/>
              <a:ext cx="3991603" cy="24284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90CF758-D902-4975-9BC7-01C611779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6594015" y="2750878"/>
              <a:ext cx="1209268" cy="56625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9747F31-C618-4062-8240-8171D09BA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6594015" y="1988698"/>
              <a:ext cx="1143247" cy="61269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2C6FC3D-5663-4263-B2B2-7F521EFE8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7445" y="2568613"/>
              <a:ext cx="1586340" cy="69710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0CEB4FF-E38E-4339-8A57-A279AA2FC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7840" y="1888291"/>
              <a:ext cx="1397444" cy="61269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CFFF994-E1E8-49D6-8AA3-CB5B06666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3" b="9435"/>
            <a:stretch/>
          </p:blipFill>
          <p:spPr>
            <a:xfrm>
              <a:off x="6594015" y="3441659"/>
              <a:ext cx="1329729" cy="61269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E6262DF-A806-4E61-AFFB-F5656B682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82" b="13235"/>
            <a:stretch/>
          </p:blipFill>
          <p:spPr>
            <a:xfrm>
              <a:off x="8400611" y="3333344"/>
              <a:ext cx="1734504" cy="772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141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390B78-E1C0-49B4-A12C-9A7C918379BA}"/>
              </a:ext>
            </a:extLst>
          </p:cNvPr>
          <p:cNvSpPr txBox="1"/>
          <p:nvPr/>
        </p:nvSpPr>
        <p:spPr>
          <a:xfrm>
            <a:off x="1134025" y="787793"/>
            <a:ext cx="1024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ঈদের দিনের উপহার হিসেবে মিনা নিচের নোট গুলো পেলো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53B0B5-44D5-4A43-86EE-C9F9D2BEBC75}"/>
              </a:ext>
            </a:extLst>
          </p:cNvPr>
          <p:cNvSpPr/>
          <p:nvPr/>
        </p:nvSpPr>
        <p:spPr>
          <a:xfrm>
            <a:off x="1250424" y="1509276"/>
            <a:ext cx="6036641" cy="271995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64D854-55C6-43FE-8D03-B3F18BC0A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44469" y="1930983"/>
            <a:ext cx="1362809" cy="7728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2730A8-D8D3-48A0-8D5C-D3787CE31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44469" y="2944207"/>
            <a:ext cx="1749484" cy="886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E8DE8C-6FD6-4DD8-883B-FA4E1E6A6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42906" y="1930984"/>
            <a:ext cx="1362809" cy="772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542193-8E4F-4F27-BF54-A57902071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57710" y="2944206"/>
            <a:ext cx="1749484" cy="886405"/>
          </a:xfrm>
          <a:prstGeom prst="rect">
            <a:avLst/>
          </a:prstGeom>
        </p:spPr>
      </p:pic>
      <p:sp>
        <p:nvSpPr>
          <p:cNvPr id="15" name="Teardrop 14">
            <a:extLst>
              <a:ext uri="{FF2B5EF4-FFF2-40B4-BE49-F238E27FC236}">
                <a16:creationId xmlns:a16="http://schemas.microsoft.com/office/drawing/2014/main" id="{2D7FA0F0-59E4-4490-94FF-18771259EFA4}"/>
              </a:ext>
            </a:extLst>
          </p:cNvPr>
          <p:cNvSpPr/>
          <p:nvPr/>
        </p:nvSpPr>
        <p:spPr>
          <a:xfrm flipH="1">
            <a:off x="3224411" y="4666815"/>
            <a:ext cx="7833563" cy="2191185"/>
          </a:xfrm>
          <a:prstGeom prst="teardrop">
            <a:avLst>
              <a:gd name="adj" fmla="val 1208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EAE060-4DBF-48DF-A248-EA44C960952A}"/>
              </a:ext>
            </a:extLst>
          </p:cNvPr>
          <p:cNvSpPr txBox="1"/>
          <p:nvPr/>
        </p:nvSpPr>
        <p:spPr>
          <a:xfrm>
            <a:off x="3368030" y="4643543"/>
            <a:ext cx="2968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১৯ টাকা হবে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40FE93-7D9A-46EB-9CDD-FB22BA53C698}"/>
              </a:ext>
            </a:extLst>
          </p:cNvPr>
          <p:cNvSpPr txBox="1"/>
          <p:nvPr/>
        </p:nvSpPr>
        <p:spPr>
          <a:xfrm>
            <a:off x="4077590" y="5090550"/>
            <a:ext cx="6145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৫ টাকার নোট ৩ টি মিলে হবে ১৫ টাকা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0B4E1E-224D-4AC1-BE7F-14CB521BD908}"/>
              </a:ext>
            </a:extLst>
          </p:cNvPr>
          <p:cNvSpPr txBox="1"/>
          <p:nvPr/>
        </p:nvSpPr>
        <p:spPr>
          <a:xfrm>
            <a:off x="4232452" y="5546694"/>
            <a:ext cx="6145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২ টাকার নোট ২ টি মিলে হবে ৪ টাকা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1235C3-6445-4B6B-932A-876893BE5A01}"/>
              </a:ext>
            </a:extLst>
          </p:cNvPr>
          <p:cNvSpPr txBox="1"/>
          <p:nvPr/>
        </p:nvSpPr>
        <p:spPr>
          <a:xfrm>
            <a:off x="3967090" y="5996078"/>
            <a:ext cx="6771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১৫ টাকা আর ৪ টাকা একত্রে হবে ১৯ টাকা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605D0FA-BB5D-4FA3-8552-E776E11071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6" y="4037987"/>
            <a:ext cx="1539818" cy="21866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D95B0C4-0908-4AE5-B727-F21ABA6B9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21258" y="2944205"/>
            <a:ext cx="1749484" cy="88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5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222</Words>
  <Application>Microsoft Office PowerPoint</Application>
  <PresentationFormat>Widescreen</PresentationFormat>
  <Paragraphs>48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Kalpurush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M. Mahabubur Rahaman</dc:creator>
  <cp:lastModifiedBy>S. M. Mahabubur Rahaman</cp:lastModifiedBy>
  <cp:revision>38</cp:revision>
  <dcterms:created xsi:type="dcterms:W3CDTF">2021-07-22T16:08:35Z</dcterms:created>
  <dcterms:modified xsi:type="dcterms:W3CDTF">2021-08-15T03:13:01Z</dcterms:modified>
</cp:coreProperties>
</file>