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61" r:id="rId3"/>
    <p:sldId id="268" r:id="rId4"/>
    <p:sldId id="256" r:id="rId5"/>
    <p:sldId id="267" r:id="rId6"/>
    <p:sldId id="271" r:id="rId7"/>
    <p:sldId id="272" r:id="rId8"/>
    <p:sldId id="273" r:id="rId9"/>
    <p:sldId id="274" r:id="rId10"/>
    <p:sldId id="275" r:id="rId11"/>
    <p:sldId id="277" r:id="rId12"/>
    <p:sldId id="276" r:id="rId13"/>
    <p:sldId id="278" r:id="rId14"/>
    <p:sldId id="279" r:id="rId15"/>
    <p:sldId id="280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E3EA"/>
    <a:srgbClr val="868B94"/>
    <a:srgbClr val="726CAC"/>
    <a:srgbClr val="957768"/>
    <a:srgbClr val="ADC9E7"/>
    <a:srgbClr val="CDA6CD"/>
    <a:srgbClr val="C292C2"/>
    <a:srgbClr val="99BBE1"/>
    <a:srgbClr val="77D2D5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ECED6-9142-4010-AC25-3D00885309C9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39FF8-2F47-40B2-A9F3-E4C76F2FD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6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DACDC6-9C76-436D-BDF5-64D6224797C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61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4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1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3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2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0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4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1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9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7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CBD65-C00C-4306-ADD6-F71B8BA002D5}" type="datetimeFigureOut">
              <a:rPr lang="en-US" smtClean="0"/>
              <a:t>07-Dec-21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ED742-0F2D-448F-8A24-BADB70B3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9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ight Triangle 35"/>
          <p:cNvSpPr/>
          <p:nvPr/>
        </p:nvSpPr>
        <p:spPr>
          <a:xfrm rot="7589186">
            <a:off x="4203702" y="1344892"/>
            <a:ext cx="2709863" cy="3778250"/>
          </a:xfrm>
          <a:prstGeom prst="rtTriangl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2047875" y="3781217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alt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ত্রিভুজটির </a:t>
            </a:r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বাহুগুলো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319" name="TextBox 40"/>
          <p:cNvSpPr txBox="1">
            <a:spLocks noChangeArrowheads="1"/>
          </p:cNvSpPr>
          <p:nvPr/>
        </p:nvSpPr>
        <p:spPr bwMode="auto">
          <a:xfrm>
            <a:off x="2209800" y="4800601"/>
            <a:ext cx="586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বাহুগুলো সমান নয়। 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4572000" y="448242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2748437" y="2948359"/>
            <a:ext cx="410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 flipH="1">
            <a:off x="7958140" y="3047787"/>
            <a:ext cx="22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</p:txBody>
      </p:sp>
    </p:spTree>
    <p:extLst>
      <p:ext uri="{BB962C8B-B14F-4D97-AF65-F5344CB8AC3E}">
        <p14:creationId xmlns:p14="http://schemas.microsoft.com/office/powerpoint/2010/main" val="8023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3319" grpId="0"/>
      <p:bldP spid="13317" grpId="0"/>
      <p:bldP spid="13318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742950" y="5275266"/>
            <a:ext cx="103028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বিষমবাহু </a:t>
            </a:r>
            <a:r>
              <a:rPr lang="bn-IN" alt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alt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IN" alt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অসমান </a:t>
            </a: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বাহুর ত্রিভুজকে বিষমবাহু ত্রিভুজ বলে।</a:t>
            </a:r>
            <a:endParaRPr lang="en-US" alt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7589186">
            <a:off x="4725508" y="1674814"/>
            <a:ext cx="2647950" cy="3632200"/>
          </a:xfrm>
          <a:prstGeom prst="rtTriangl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729164" y="3986860"/>
            <a:ext cx="25346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 </a:t>
            </a:r>
            <a:endParaRPr lang="en-US" altLang="en-US" sz="3600" dirty="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 flipH="1">
            <a:off x="8383533" y="3278974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3279095" y="3136971"/>
            <a:ext cx="4363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 flipH="1">
            <a:off x="5148263" y="791202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</p:spTree>
    <p:extLst>
      <p:ext uri="{BB962C8B-B14F-4D97-AF65-F5344CB8AC3E}">
        <p14:creationId xmlns:p14="http://schemas.microsoft.com/office/powerpoint/2010/main" val="420952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5" grpId="0" animBg="1"/>
      <p:bldP spid="11" grpId="0"/>
      <p:bldP spid="14343" grpId="0"/>
      <p:bldP spid="14344" grpId="0"/>
      <p:bldP spid="143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400300" y="1481138"/>
            <a:ext cx="7620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এবার  তোমাদের  গণিত বইয়ের  ১২৪ পৃষ্ঠা বের কর  এবং ত্রিভুজগুলোর চিত্র দেখ।</a:t>
            </a:r>
            <a:endParaRPr lang="en-US" alt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363" name="Picture 6" descr="images055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2" y="3267075"/>
            <a:ext cx="5362576" cy="2340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sosceles Triangle 8"/>
          <p:cNvSpPr/>
          <p:nvPr/>
        </p:nvSpPr>
        <p:spPr>
          <a:xfrm>
            <a:off x="6858000" y="3200400"/>
            <a:ext cx="762000" cy="533400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943600" y="3276600"/>
            <a:ext cx="533400" cy="685800"/>
          </a:xfrm>
          <a:prstGeom prst="triangl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Triangle 14"/>
          <p:cNvSpPr/>
          <p:nvPr/>
        </p:nvSpPr>
        <p:spPr>
          <a:xfrm rot="10145774">
            <a:off x="4379914" y="3690938"/>
            <a:ext cx="1201737" cy="495300"/>
          </a:xfrm>
          <a:prstGeom prst="rtTriangl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3160199" y="571501"/>
            <a:ext cx="4914900" cy="74295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49088" y="668120"/>
            <a:ext cx="518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পুস্তকের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মিলকরণ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1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4745831" y="230190"/>
            <a:ext cx="2928937" cy="74295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86150" y="164012"/>
            <a:ext cx="4419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bn-IN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914400" y="1187452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alt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6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 নামঃ </a:t>
            </a:r>
            <a:r>
              <a:rPr lang="bn-IN" alt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endParaRPr lang="bn-IN" alt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388" name="Rectangle 20"/>
          <p:cNvSpPr>
            <a:spLocks noChangeArrowheads="1"/>
          </p:cNvSpPr>
          <p:nvPr/>
        </p:nvSpPr>
        <p:spPr bwMode="auto">
          <a:xfrm>
            <a:off x="2514600" y="1828801"/>
            <a:ext cx="678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সমবাহু </a:t>
            </a:r>
            <a:r>
              <a:rPr lang="bn-IN" alt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আঁক। </a:t>
            </a:r>
            <a:endParaRPr lang="en-US" altLang="en-US" sz="4000" dirty="0"/>
          </a:p>
        </p:txBody>
      </p:sp>
      <p:sp>
        <p:nvSpPr>
          <p:cNvPr id="16389" name="Rectangle 13"/>
          <p:cNvSpPr>
            <a:spLocks noChangeArrowheads="1"/>
          </p:cNvSpPr>
          <p:nvPr/>
        </p:nvSpPr>
        <p:spPr bwMode="auto">
          <a:xfrm>
            <a:off x="838200" y="2647952"/>
            <a:ext cx="327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altLang="en-US" sz="36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 নামঃ</a:t>
            </a:r>
            <a:r>
              <a:rPr lang="en-US" altLang="en-US" sz="36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40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altLang="en-US" sz="4000" b="1" u="sng" dirty="0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419600" y="3429001"/>
            <a:ext cx="419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</a:t>
            </a:r>
            <a:r>
              <a:rPr lang="bn-IN" alt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আঁক। </a:t>
            </a:r>
            <a:endParaRPr lang="en-US" altLang="en-US" sz="4000" dirty="0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1676400" y="4525963"/>
            <a:ext cx="274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36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 নামঃ</a:t>
            </a:r>
            <a:r>
              <a:rPr lang="en-US" altLang="en-US" sz="36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bn-IN" altLang="en-US" sz="36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3600" u="sng" dirty="0"/>
          </a:p>
        </p:txBody>
      </p:sp>
      <p:sp>
        <p:nvSpPr>
          <p:cNvPr id="16392" name="Rectangle 33"/>
          <p:cNvSpPr>
            <a:spLocks noChangeArrowheads="1"/>
          </p:cNvSpPr>
          <p:nvPr/>
        </p:nvSpPr>
        <p:spPr bwMode="auto">
          <a:xfrm>
            <a:off x="2895600" y="5181601"/>
            <a:ext cx="662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altLang="en-US" sz="400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 আঁক। </a:t>
            </a:r>
            <a:endParaRPr lang="en-US" altLang="en-US" sz="4000"/>
          </a:p>
        </p:txBody>
      </p:sp>
      <p:sp>
        <p:nvSpPr>
          <p:cNvPr id="3" name="5-Point Star 2"/>
          <p:cNvSpPr/>
          <p:nvPr/>
        </p:nvSpPr>
        <p:spPr>
          <a:xfrm>
            <a:off x="3867190" y="1905002"/>
            <a:ext cx="566698" cy="47248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98166" y="5194302"/>
            <a:ext cx="566698" cy="472481"/>
          </a:xfrm>
          <a:prstGeom prst="star5">
            <a:avLst/>
          </a:prstGeom>
          <a:solidFill>
            <a:srgbClr val="50E3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793391" y="3467103"/>
            <a:ext cx="566698" cy="472481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3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4057650" y="754065"/>
            <a:ext cx="2928937" cy="74295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676400" y="685801"/>
            <a:ext cx="624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BD" alt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alt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411" name="TextBox 15"/>
          <p:cNvSpPr txBox="1">
            <a:spLocks noChangeArrowheads="1"/>
          </p:cNvSpPr>
          <p:nvPr/>
        </p:nvSpPr>
        <p:spPr bwMode="auto">
          <a:xfrm>
            <a:off x="2590800" y="2133601"/>
            <a:ext cx="3495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তোমরা </a:t>
            </a:r>
            <a:r>
              <a:rPr lang="bn-IN" alt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alt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ত্যেকে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412" name="Rectangle 16"/>
          <p:cNvSpPr>
            <a:spLocks noChangeArrowheads="1"/>
          </p:cNvSpPr>
          <p:nvPr/>
        </p:nvSpPr>
        <p:spPr bwMode="auto">
          <a:xfrm>
            <a:off x="5943600" y="2133601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</a:t>
            </a:r>
            <a:r>
              <a:rPr lang="bn-IN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ও</a:t>
            </a:r>
            <a:endParaRPr lang="en-US" altLang="en-US" sz="4800" dirty="0"/>
          </a:p>
        </p:txBody>
      </p:sp>
      <p:sp>
        <p:nvSpPr>
          <p:cNvPr id="17413" name="Rectangle 17"/>
          <p:cNvSpPr>
            <a:spLocks noChangeArrowheads="1"/>
          </p:cNvSpPr>
          <p:nvPr/>
        </p:nvSpPr>
        <p:spPr bwMode="auto">
          <a:xfrm>
            <a:off x="3047999" y="2971801"/>
            <a:ext cx="58531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</a:t>
            </a:r>
            <a:r>
              <a:rPr lang="bn-IN" alt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alt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alt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alt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68801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3086100" y="522149"/>
            <a:ext cx="2928937" cy="74295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43275" y="557213"/>
            <a:ext cx="4386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6150" y="4714875"/>
            <a:ext cx="7100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সবদ্বিবাহু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3442" y="3372836"/>
            <a:ext cx="3471863" cy="11959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900487" y="860207"/>
            <a:ext cx="5057775" cy="251262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86488" y="3557588"/>
            <a:ext cx="571500" cy="10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7781" y="3518913"/>
            <a:ext cx="571500" cy="447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65195" y="3554054"/>
            <a:ext cx="571500" cy="447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9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147762" y="0"/>
            <a:ext cx="0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1457324"/>
            <a:ext cx="12192000" cy="36861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i Sirajee Sheikh Plain Unicode" panose="02000600000000000000" pitchFamily="2" charset="0"/>
              <a:cs typeface="Li Sirajee Sheikh Plain Unicode" panose="020006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28688" y="0"/>
            <a:ext cx="0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66836" y="0"/>
            <a:ext cx="0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095068" y="1214438"/>
            <a:ext cx="4171949" cy="4171949"/>
          </a:xfrm>
          <a:prstGeom prst="ellipse">
            <a:avLst/>
          </a:prstGeom>
          <a:solidFill>
            <a:srgbClr val="F7F7F7"/>
          </a:solidFill>
          <a:ln w="57150">
            <a:solidFill>
              <a:srgbClr val="F39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47729" y="2243138"/>
            <a:ext cx="45223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39325"/>
                </a:solidFill>
                <a:latin typeface="Li Sirajee Sheikh Plain Unicode" panose="02000600000000000000" pitchFamily="2" charset="0"/>
                <a:cs typeface="Li Sirajee Sheikh Plain Unicode" panose="02000600000000000000" pitchFamily="2" charset="0"/>
              </a:rPr>
              <a:t>ধন্যবাদ</a:t>
            </a:r>
            <a:r>
              <a:rPr lang="en-US" sz="8800" dirty="0" smtClean="0">
                <a:solidFill>
                  <a:srgbClr val="F39325"/>
                </a:solidFill>
                <a:latin typeface="Li Sirajee Sheikh Plain Unicode" panose="02000600000000000000" pitchFamily="2" charset="0"/>
                <a:cs typeface="Li Sirajee Sheikh Plain Unicode" panose="02000600000000000000" pitchFamily="2" charset="0"/>
              </a:rPr>
              <a:t> </a:t>
            </a:r>
            <a:endParaRPr lang="en-US" sz="8800" dirty="0">
              <a:solidFill>
                <a:srgbClr val="F39325"/>
              </a:solidFill>
              <a:latin typeface="Li Sirajee Sheikh Plain Unicode" panose="02000600000000000000" pitchFamily="2" charset="0"/>
              <a:cs typeface="Li Sirajee Sheikh Plain Unicode" panose="020006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2174" y="3732848"/>
            <a:ext cx="3985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3932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000" dirty="0" smtClean="0">
                <a:solidFill>
                  <a:srgbClr val="F3932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3932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r>
              <a:rPr lang="en-US" sz="4000" dirty="0" smtClean="0">
                <a:solidFill>
                  <a:srgbClr val="F3932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3932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solidFill>
                  <a:srgbClr val="F3932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3932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solidFill>
                  <a:srgbClr val="F3932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3932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034" y="2114553"/>
            <a:ext cx="3104807" cy="225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8709" y="1533334"/>
            <a:ext cx="4042895" cy="4042895"/>
          </a:xfrm>
          <a:prstGeom prst="ellips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>
            <a:off x="671513" y="966136"/>
            <a:ext cx="4314826" cy="4903428"/>
          </a:xfrm>
          <a:prstGeom prst="arc">
            <a:avLst>
              <a:gd name="adj1" fmla="val 17005677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flipV="1">
            <a:off x="857251" y="628648"/>
            <a:ext cx="4129087" cy="5343527"/>
          </a:xfrm>
          <a:prstGeom prst="arc">
            <a:avLst>
              <a:gd name="adj1" fmla="val 17300586"/>
              <a:gd name="adj2" fmla="val 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22121" y="2095476"/>
            <a:ext cx="341798" cy="3417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425969" y="2050461"/>
            <a:ext cx="608498" cy="608498"/>
            <a:chOff x="4425969" y="1990501"/>
            <a:chExt cx="608498" cy="608498"/>
          </a:xfrm>
        </p:grpSpPr>
        <p:sp>
          <p:nvSpPr>
            <p:cNvPr id="15" name="Oval 14"/>
            <p:cNvSpPr/>
            <p:nvPr/>
          </p:nvSpPr>
          <p:spPr>
            <a:xfrm>
              <a:off x="4425969" y="1990501"/>
              <a:ext cx="608498" cy="60849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592623" y="2123851"/>
              <a:ext cx="341798" cy="34179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555222" y="3868493"/>
            <a:ext cx="608498" cy="608498"/>
            <a:chOff x="4630172" y="3868493"/>
            <a:chExt cx="608498" cy="608498"/>
          </a:xfrm>
        </p:grpSpPr>
        <p:sp>
          <p:nvSpPr>
            <p:cNvPr id="18" name="Oval 17"/>
            <p:cNvSpPr/>
            <p:nvPr/>
          </p:nvSpPr>
          <p:spPr>
            <a:xfrm>
              <a:off x="4630172" y="3868493"/>
              <a:ext cx="608498" cy="60849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777112" y="4001843"/>
              <a:ext cx="341798" cy="34179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10" name="Oval 9"/>
          <p:cNvSpPr/>
          <p:nvPr/>
        </p:nvSpPr>
        <p:spPr>
          <a:xfrm>
            <a:off x="3157538" y="913740"/>
            <a:ext cx="341798" cy="3417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14662" y="780390"/>
            <a:ext cx="608498" cy="60849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157538" y="913005"/>
            <a:ext cx="341798" cy="3417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527428" y="5410883"/>
            <a:ext cx="608498" cy="608498"/>
            <a:chOff x="3527428" y="5410883"/>
            <a:chExt cx="608498" cy="608498"/>
          </a:xfrm>
        </p:grpSpPr>
        <p:sp>
          <p:nvSpPr>
            <p:cNvPr id="21" name="Oval 20"/>
            <p:cNvSpPr/>
            <p:nvPr/>
          </p:nvSpPr>
          <p:spPr>
            <a:xfrm>
              <a:off x="3527428" y="5410883"/>
              <a:ext cx="608498" cy="60849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3660778" y="5544233"/>
              <a:ext cx="341798" cy="34179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273782" y="3672591"/>
            <a:ext cx="6771330" cy="926226"/>
            <a:chOff x="5273782" y="3672591"/>
            <a:chExt cx="6771330" cy="926226"/>
          </a:xfrm>
        </p:grpSpPr>
        <p:grpSp>
          <p:nvGrpSpPr>
            <p:cNvPr id="51" name="Group 50"/>
            <p:cNvGrpSpPr/>
            <p:nvPr/>
          </p:nvGrpSpPr>
          <p:grpSpPr>
            <a:xfrm>
              <a:off x="5273782" y="3672591"/>
              <a:ext cx="6771330" cy="926226"/>
              <a:chOff x="5448169" y="3726651"/>
              <a:chExt cx="5576105" cy="782561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5448169" y="3726651"/>
                <a:ext cx="5576105" cy="782561"/>
                <a:chOff x="4460844" y="399146"/>
                <a:chExt cx="5576105" cy="782561"/>
              </a:xfrm>
            </p:grpSpPr>
            <p:sp>
              <p:nvSpPr>
                <p:cNvPr id="31" name="Right Arrow 30"/>
                <p:cNvSpPr/>
                <p:nvPr/>
              </p:nvSpPr>
              <p:spPr>
                <a:xfrm rot="21193560" flipH="1">
                  <a:off x="4460844" y="589971"/>
                  <a:ext cx="823545" cy="400913"/>
                </a:xfrm>
                <a:prstGeom prst="rightArrow">
                  <a:avLst>
                    <a:gd name="adj1" fmla="val 100000"/>
                    <a:gd name="adj2" fmla="val 89201"/>
                  </a:avLst>
                </a:prstGeom>
                <a:solidFill>
                  <a:srgbClr val="0653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0" name="Rounded Rectangle 29"/>
                <p:cNvSpPr/>
                <p:nvPr/>
              </p:nvSpPr>
              <p:spPr>
                <a:xfrm>
                  <a:off x="4738680" y="399146"/>
                  <a:ext cx="5298269" cy="78256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653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" name="Oval 47"/>
              <p:cNvSpPr/>
              <p:nvPr/>
            </p:nvSpPr>
            <p:spPr>
              <a:xfrm>
                <a:off x="5821125" y="3787443"/>
                <a:ext cx="667278" cy="6672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880879" y="3708167"/>
              <a:ext cx="5715440" cy="843885"/>
              <a:chOff x="5880879" y="3708167"/>
              <a:chExt cx="5715440" cy="843885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6660231" y="3905721"/>
                <a:ext cx="4936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chemeClr val="bg1"/>
                    </a:solidFill>
                    <a:latin typeface="Lipishree Unicode" panose="02000506000000020003" pitchFamily="2" charset="0"/>
                    <a:cs typeface="Lipishree Unicode" panose="02000506000000020003" pitchFamily="2" charset="0"/>
                  </a:rPr>
                  <a:t>বর্দ্ধনপুর</a:t>
                </a:r>
                <a:r>
                  <a:rPr lang="en-US" sz="3600" dirty="0" smtClean="0">
                    <a:solidFill>
                      <a:schemeClr val="bg1"/>
                    </a:solidFill>
                    <a:latin typeface="Lipishree Unicode" panose="02000506000000020003" pitchFamily="2" charset="0"/>
                    <a:cs typeface="Lipishree Unicode" panose="02000506000000020003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bg1"/>
                    </a:solidFill>
                    <a:latin typeface="Lipishree Unicode" panose="02000506000000020003" pitchFamily="2" charset="0"/>
                    <a:cs typeface="Lipishree Unicode" panose="02000506000000020003" pitchFamily="2" charset="0"/>
                  </a:rPr>
                  <a:t>সরকারি</a:t>
                </a:r>
                <a:r>
                  <a:rPr lang="en-US" sz="3600" dirty="0" smtClean="0">
                    <a:solidFill>
                      <a:schemeClr val="bg1"/>
                    </a:solidFill>
                    <a:latin typeface="Lipishree Unicode" panose="02000506000000020003" pitchFamily="2" charset="0"/>
                    <a:cs typeface="Lipishree Unicode" panose="02000506000000020003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bg1"/>
                    </a:solidFill>
                    <a:latin typeface="Lipishree Unicode" panose="02000506000000020003" pitchFamily="2" charset="0"/>
                    <a:cs typeface="Lipishree Unicode" panose="02000506000000020003" pitchFamily="2" charset="0"/>
                  </a:rPr>
                  <a:t>প্রা</a:t>
                </a:r>
                <a:r>
                  <a:rPr lang="en-US" sz="3600" dirty="0" smtClean="0">
                    <a:solidFill>
                      <a:schemeClr val="bg1"/>
                    </a:solidFill>
                    <a:latin typeface="Lipishree Unicode" panose="02000506000000020003" pitchFamily="2" charset="0"/>
                    <a:cs typeface="Lipishree Unicode" panose="02000506000000020003" pitchFamily="2" charset="0"/>
                  </a:rPr>
                  <a:t>, </a:t>
                </a:r>
                <a:r>
                  <a:rPr lang="en-US" sz="3600" dirty="0" err="1" smtClean="0">
                    <a:solidFill>
                      <a:schemeClr val="bg1"/>
                    </a:solidFill>
                    <a:latin typeface="Lipishree Unicode" panose="02000506000000020003" pitchFamily="2" charset="0"/>
                    <a:cs typeface="Lipishree Unicode" panose="02000506000000020003" pitchFamily="2" charset="0"/>
                  </a:rPr>
                  <a:t>বিদ্যালয়</a:t>
                </a:r>
                <a:r>
                  <a:rPr lang="en-US" sz="3600" dirty="0" smtClean="0">
                    <a:solidFill>
                      <a:schemeClr val="bg1"/>
                    </a:solidFill>
                    <a:latin typeface="Lipishree Unicode" panose="02000506000000020003" pitchFamily="2" charset="0"/>
                    <a:cs typeface="Lipishree Unicode" panose="02000506000000020003" pitchFamily="2" charset="0"/>
                  </a:rPr>
                  <a:t>  </a:t>
                </a:r>
                <a:endParaRPr lang="en-US" sz="3600" dirty="0">
                  <a:solidFill>
                    <a:schemeClr val="bg1"/>
                  </a:solidFill>
                  <a:latin typeface="Lipishree Unicode" panose="02000506000000020003" pitchFamily="2" charset="0"/>
                  <a:cs typeface="Lipishree Unicode" panose="02000506000000020003" pitchFamily="2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880879" y="3708167"/>
                <a:ext cx="3375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178330" y="1584217"/>
            <a:ext cx="4003124" cy="3943550"/>
            <a:chOff x="178330" y="1553904"/>
            <a:chExt cx="4003124" cy="4049293"/>
          </a:xfrm>
        </p:grpSpPr>
        <p:sp>
          <p:nvSpPr>
            <p:cNvPr id="73" name="Oval 72"/>
            <p:cNvSpPr/>
            <p:nvPr/>
          </p:nvSpPr>
          <p:spPr>
            <a:xfrm>
              <a:off x="178330" y="1553904"/>
              <a:ext cx="4003124" cy="4049293"/>
            </a:xfrm>
            <a:prstGeom prst="ellipse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3000" r="-23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4" name="Freeform 73"/>
            <p:cNvSpPr/>
            <p:nvPr/>
          </p:nvSpPr>
          <p:spPr>
            <a:xfrm>
              <a:off x="1477489" y="4732081"/>
              <a:ext cx="1689438" cy="871116"/>
            </a:xfrm>
            <a:custGeom>
              <a:avLst/>
              <a:gdLst>
                <a:gd name="connsiteX0" fmla="*/ 0 w 1689438"/>
                <a:gd name="connsiteY0" fmla="*/ 0 h 871116"/>
                <a:gd name="connsiteX1" fmla="*/ 1689438 w 1689438"/>
                <a:gd name="connsiteY1" fmla="*/ 0 h 871116"/>
                <a:gd name="connsiteX2" fmla="*/ 1689438 w 1689438"/>
                <a:gd name="connsiteY2" fmla="*/ 871116 h 871116"/>
                <a:gd name="connsiteX3" fmla="*/ 0 w 1689438"/>
                <a:gd name="connsiteY3" fmla="*/ 871116 h 871116"/>
                <a:gd name="connsiteX4" fmla="*/ 0 w 1689438"/>
                <a:gd name="connsiteY4" fmla="*/ 0 h 87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9438" h="871116">
                  <a:moveTo>
                    <a:pt x="0" y="0"/>
                  </a:moveTo>
                  <a:lnTo>
                    <a:pt x="1689438" y="0"/>
                  </a:lnTo>
                  <a:lnTo>
                    <a:pt x="1689438" y="871116"/>
                  </a:lnTo>
                  <a:lnTo>
                    <a:pt x="0" y="8711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800" kern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38371" y="497515"/>
            <a:ext cx="5554142" cy="911634"/>
            <a:chOff x="4131376" y="698391"/>
            <a:chExt cx="5554142" cy="911634"/>
          </a:xfrm>
        </p:grpSpPr>
        <p:grpSp>
          <p:nvGrpSpPr>
            <p:cNvPr id="65" name="Group 64"/>
            <p:cNvGrpSpPr/>
            <p:nvPr/>
          </p:nvGrpSpPr>
          <p:grpSpPr>
            <a:xfrm>
              <a:off x="4131376" y="698391"/>
              <a:ext cx="5554142" cy="911634"/>
              <a:chOff x="3918016" y="533335"/>
              <a:chExt cx="5554142" cy="1085561"/>
            </a:xfrm>
            <a:solidFill>
              <a:srgbClr val="00B050"/>
            </a:solidFill>
          </p:grpSpPr>
          <p:grpSp>
            <p:nvGrpSpPr>
              <p:cNvPr id="53" name="Group 52"/>
              <p:cNvGrpSpPr/>
              <p:nvPr/>
            </p:nvGrpSpPr>
            <p:grpSpPr>
              <a:xfrm>
                <a:off x="3918016" y="533335"/>
                <a:ext cx="5554142" cy="1003126"/>
                <a:chOff x="3918016" y="454319"/>
                <a:chExt cx="5554142" cy="782561"/>
              </a:xfrm>
              <a:grpFill/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3918016" y="454319"/>
                  <a:ext cx="5554142" cy="782561"/>
                  <a:chOff x="4451849" y="322114"/>
                  <a:chExt cx="5554142" cy="782561"/>
                </a:xfrm>
                <a:grpFill/>
              </p:grpSpPr>
              <p:sp>
                <p:nvSpPr>
                  <p:cNvPr id="22" name="Rounded Rectangle 21"/>
                  <p:cNvSpPr/>
                  <p:nvPr/>
                </p:nvSpPr>
                <p:spPr>
                  <a:xfrm>
                    <a:off x="4707722" y="322114"/>
                    <a:ext cx="5298269" cy="78256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ight Arrow 22"/>
                  <p:cNvSpPr/>
                  <p:nvPr/>
                </p:nvSpPr>
                <p:spPr>
                  <a:xfrm flipH="1">
                    <a:off x="4451849" y="570277"/>
                    <a:ext cx="823545" cy="400913"/>
                  </a:xfrm>
                  <a:prstGeom prst="rightArrow">
                    <a:avLst>
                      <a:gd name="adj1" fmla="val 100000"/>
                      <a:gd name="adj2" fmla="val 89201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3" name="Oval 42"/>
                <p:cNvSpPr/>
                <p:nvPr/>
              </p:nvSpPr>
              <p:spPr>
                <a:xfrm>
                  <a:off x="4267143" y="508809"/>
                  <a:ext cx="667278" cy="66727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TextBox 54"/>
              <p:cNvSpPr txBox="1"/>
              <p:nvPr/>
            </p:nvSpPr>
            <p:spPr>
              <a:xfrm>
                <a:off x="5305500" y="629358"/>
                <a:ext cx="3987721" cy="989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err="1" smtClean="0"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মোঃ</a:t>
                </a:r>
                <a:r>
                  <a:rPr lang="en-US" sz="4800" dirty="0" smtClean="0"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 </a:t>
                </a:r>
                <a:r>
                  <a:rPr lang="en-US" sz="4000" dirty="0" err="1" smtClean="0"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নাসির</a:t>
                </a:r>
                <a:r>
                  <a:rPr lang="en-US" sz="4800" dirty="0" smtClean="0"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উদ্দিন</a:t>
                </a:r>
                <a:r>
                  <a:rPr lang="en-US" sz="4800" dirty="0" smtClean="0"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 </a:t>
                </a:r>
                <a:r>
                  <a:rPr lang="en-US" sz="4800" dirty="0" smtClean="0"/>
                  <a:t> </a:t>
                </a:r>
                <a:endParaRPr lang="en-US" sz="48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506895" y="736930"/>
              <a:ext cx="756092" cy="732259"/>
              <a:chOff x="4506895" y="736930"/>
              <a:chExt cx="756092" cy="732259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4506895" y="736930"/>
                <a:ext cx="756092" cy="73225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693020" y="858975"/>
                <a:ext cx="3509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1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5367140" y="2191267"/>
            <a:ext cx="5576105" cy="900081"/>
            <a:chOff x="5367140" y="2191267"/>
            <a:chExt cx="5576105" cy="900081"/>
          </a:xfrm>
        </p:grpSpPr>
        <p:grpSp>
          <p:nvGrpSpPr>
            <p:cNvPr id="67" name="Group 66"/>
            <p:cNvGrpSpPr/>
            <p:nvPr/>
          </p:nvGrpSpPr>
          <p:grpSpPr>
            <a:xfrm>
              <a:off x="5367140" y="2191267"/>
              <a:ext cx="5576105" cy="900081"/>
              <a:chOff x="5367140" y="2143993"/>
              <a:chExt cx="5576105" cy="947355"/>
            </a:xfrm>
            <a:solidFill>
              <a:srgbClr val="FFCF00"/>
            </a:solidFill>
          </p:grpSpPr>
          <p:grpSp>
            <p:nvGrpSpPr>
              <p:cNvPr id="52" name="Group 51"/>
              <p:cNvGrpSpPr/>
              <p:nvPr/>
            </p:nvGrpSpPr>
            <p:grpSpPr>
              <a:xfrm>
                <a:off x="5367140" y="2143993"/>
                <a:ext cx="5576105" cy="947355"/>
                <a:chOff x="5520593" y="2090485"/>
                <a:chExt cx="5576105" cy="782561"/>
              </a:xfrm>
              <a:grpFill/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5520593" y="2090485"/>
                  <a:ext cx="5576105" cy="782561"/>
                  <a:chOff x="4460844" y="399146"/>
                  <a:chExt cx="5576105" cy="782561"/>
                </a:xfrm>
                <a:grpFill/>
              </p:grpSpPr>
              <p:sp>
                <p:nvSpPr>
                  <p:cNvPr id="27" name="Rounded Rectangle 26"/>
                  <p:cNvSpPr/>
                  <p:nvPr/>
                </p:nvSpPr>
                <p:spPr>
                  <a:xfrm>
                    <a:off x="4738680" y="399146"/>
                    <a:ext cx="5298269" cy="78256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ight Arrow 27"/>
                  <p:cNvSpPr/>
                  <p:nvPr/>
                </p:nvSpPr>
                <p:spPr>
                  <a:xfrm rot="431655" flipH="1">
                    <a:off x="4460844" y="589971"/>
                    <a:ext cx="823545" cy="400913"/>
                  </a:xfrm>
                  <a:prstGeom prst="rightArrow">
                    <a:avLst>
                      <a:gd name="adj1" fmla="val 100000"/>
                      <a:gd name="adj2" fmla="val 89201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7" name="Oval 46"/>
                <p:cNvSpPr/>
                <p:nvPr/>
              </p:nvSpPr>
              <p:spPr>
                <a:xfrm>
                  <a:off x="5883581" y="2148126"/>
                  <a:ext cx="667278" cy="66727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>
                <a:off x="6943537" y="2194270"/>
                <a:ext cx="3414713" cy="76944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সহকারী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752724" y="2275811"/>
              <a:ext cx="756092" cy="749239"/>
              <a:chOff x="5752724" y="2275811"/>
              <a:chExt cx="756092" cy="749239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5752724" y="2275811"/>
                <a:ext cx="756092" cy="73225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933027" y="2317164"/>
                <a:ext cx="3954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2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4505558" y="5287131"/>
            <a:ext cx="5480272" cy="987212"/>
            <a:chOff x="4505558" y="5287131"/>
            <a:chExt cx="5480272" cy="987212"/>
          </a:xfrm>
        </p:grpSpPr>
        <p:grpSp>
          <p:nvGrpSpPr>
            <p:cNvPr id="69" name="Group 68"/>
            <p:cNvGrpSpPr/>
            <p:nvPr/>
          </p:nvGrpSpPr>
          <p:grpSpPr>
            <a:xfrm>
              <a:off x="4505558" y="5287131"/>
              <a:ext cx="5480272" cy="987212"/>
              <a:chOff x="4505558" y="5287131"/>
              <a:chExt cx="5480272" cy="987212"/>
            </a:xfrm>
            <a:solidFill>
              <a:srgbClr val="C00000"/>
            </a:solidFill>
          </p:grpSpPr>
          <p:grpSp>
            <p:nvGrpSpPr>
              <p:cNvPr id="50" name="Group 49"/>
              <p:cNvGrpSpPr/>
              <p:nvPr/>
            </p:nvGrpSpPr>
            <p:grpSpPr>
              <a:xfrm>
                <a:off x="4505558" y="5287131"/>
                <a:ext cx="5480272" cy="987212"/>
                <a:chOff x="4575869" y="5362816"/>
                <a:chExt cx="5576105" cy="782561"/>
              </a:xfrm>
              <a:grpFill/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4575869" y="5362816"/>
                  <a:ext cx="5576105" cy="782561"/>
                  <a:chOff x="4460844" y="399146"/>
                  <a:chExt cx="5576105" cy="782561"/>
                </a:xfrm>
                <a:grpFill/>
              </p:grpSpPr>
              <p:sp>
                <p:nvSpPr>
                  <p:cNvPr id="33" name="Rounded Rectangle 32"/>
                  <p:cNvSpPr/>
                  <p:nvPr/>
                </p:nvSpPr>
                <p:spPr>
                  <a:xfrm>
                    <a:off x="4738680" y="399146"/>
                    <a:ext cx="5298269" cy="78256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Right Arrow 33"/>
                  <p:cNvSpPr/>
                  <p:nvPr/>
                </p:nvSpPr>
                <p:spPr>
                  <a:xfrm rot="21303955" flipH="1">
                    <a:off x="4460844" y="589971"/>
                    <a:ext cx="823545" cy="400913"/>
                  </a:xfrm>
                  <a:prstGeom prst="rightArrow">
                    <a:avLst>
                      <a:gd name="adj1" fmla="val 100000"/>
                      <a:gd name="adj2" fmla="val 89201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9" name="Oval 48"/>
                <p:cNvSpPr/>
                <p:nvPr/>
              </p:nvSpPr>
              <p:spPr>
                <a:xfrm>
                  <a:off x="4964195" y="5426760"/>
                  <a:ext cx="667278" cy="66727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6069209" y="5477236"/>
                <a:ext cx="3616309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chemeClr val="bg1"/>
                    </a:solidFill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দুর্গাপুর</a:t>
                </a:r>
                <a:r>
                  <a:rPr lang="en-US" sz="3600" dirty="0" smtClean="0">
                    <a:solidFill>
                      <a:schemeClr val="bg1"/>
                    </a:solidFill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, </a:t>
                </a:r>
                <a:r>
                  <a:rPr lang="en-US" sz="3600" dirty="0" err="1" smtClean="0">
                    <a:solidFill>
                      <a:schemeClr val="bg1"/>
                    </a:solidFill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রাজশাহী</a:t>
                </a:r>
                <a:r>
                  <a:rPr lang="en-US" sz="3600" dirty="0" smtClean="0">
                    <a:solidFill>
                      <a:schemeClr val="bg1"/>
                    </a:solidFill>
                    <a:latin typeface="Li Mahfuj AK Unicode" panose="02000600000000000000" pitchFamily="2" charset="0"/>
                    <a:cs typeface="Li Mahfuj AK Unicode" panose="02000600000000000000" pitchFamily="2" charset="0"/>
                  </a:rPr>
                  <a:t>। </a:t>
                </a:r>
                <a:r>
                  <a:rPr lang="en-US" sz="3600" dirty="0" smtClean="0">
                    <a:solidFill>
                      <a:schemeClr val="bg1"/>
                    </a:solidFill>
                  </a:rPr>
                  <a:t> </a:t>
                </a:r>
                <a:endParaRPr lang="en-US" sz="3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4876381" y="5323891"/>
              <a:ext cx="869618" cy="869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18008" y="5389329"/>
              <a:ext cx="610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62718" y="616852"/>
            <a:ext cx="28632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7986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000">
        <p15:prstTrans prst="curtains"/>
      </p:transition>
    </mc:Choice>
    <mc:Fallback xmlns="">
      <p:transition spd="slow" advClick="0" advTm="1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64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" dur="3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8" dur="3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64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1" dur="3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2" dur="3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64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5" dur="3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6" dur="3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64000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9" dur="3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0" dur="3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667000" y="152401"/>
            <a:ext cx="571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IN" altLang="en-US" sz="3600">
                <a:latin typeface="NikoshBAN" panose="02000000000000000000" pitchFamily="2" charset="0"/>
                <a:cs typeface="NikoshBAN" panose="02000000000000000000" pitchFamily="2" charset="0"/>
              </a:rPr>
              <a:t>এখন তোমরা  কিছু ছবি দেখ</a:t>
            </a:r>
            <a:r>
              <a:rPr lang="en-US" altLang="en-US" sz="360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altLang="en-US" sz="36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6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743200" y="838200"/>
            <a:ext cx="5410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>
            <a:off x="1752600" y="3429000"/>
            <a:ext cx="2743200" cy="2057400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8153400" y="3352800"/>
            <a:ext cx="2057400" cy="2209800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ight Triangle 32"/>
          <p:cNvSpPr/>
          <p:nvPr/>
        </p:nvSpPr>
        <p:spPr>
          <a:xfrm>
            <a:off x="8001000" y="1143000"/>
            <a:ext cx="2057400" cy="1524000"/>
          </a:xfrm>
          <a:prstGeom prst="rtTriangl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4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42900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r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9144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990600"/>
            <a:ext cx="2428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45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420910" y="651988"/>
            <a:ext cx="10595429" cy="795084"/>
            <a:chOff x="682170" y="874059"/>
            <a:chExt cx="10595429" cy="795084"/>
          </a:xfrm>
        </p:grpSpPr>
        <p:sp>
          <p:nvSpPr>
            <p:cNvPr id="5" name="Rounded Rectangle 4"/>
            <p:cNvSpPr/>
            <p:nvPr/>
          </p:nvSpPr>
          <p:spPr>
            <a:xfrm>
              <a:off x="682170" y="874059"/>
              <a:ext cx="10595429" cy="79508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innerShdw blurRad="495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870856" y="1082115"/>
              <a:ext cx="10101943" cy="378971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915886" y="637175"/>
            <a:ext cx="2834640" cy="4789715"/>
            <a:chOff x="2915886" y="637175"/>
            <a:chExt cx="2834640" cy="4789715"/>
          </a:xfrm>
        </p:grpSpPr>
        <p:grpSp>
          <p:nvGrpSpPr>
            <p:cNvPr id="102" name="Group 101"/>
            <p:cNvGrpSpPr/>
            <p:nvPr/>
          </p:nvGrpSpPr>
          <p:grpSpPr>
            <a:xfrm>
              <a:off x="2915886" y="637175"/>
              <a:ext cx="2834640" cy="4789715"/>
              <a:chOff x="2955075" y="637175"/>
              <a:chExt cx="2834640" cy="4789715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2955075" y="2592250"/>
                <a:ext cx="2834640" cy="2834640"/>
              </a:xfrm>
              <a:custGeom>
                <a:avLst/>
                <a:gdLst>
                  <a:gd name="connsiteX0" fmla="*/ 1097280 w 2194560"/>
                  <a:gd name="connsiteY0" fmla="*/ 123372 h 2194560"/>
                  <a:gd name="connsiteX1" fmla="*/ 901337 w 2194560"/>
                  <a:gd name="connsiteY1" fmla="*/ 304801 h 2194560"/>
                  <a:gd name="connsiteX2" fmla="*/ 1097280 w 2194560"/>
                  <a:gd name="connsiteY2" fmla="*/ 486230 h 2194560"/>
                  <a:gd name="connsiteX3" fmla="*/ 1293223 w 2194560"/>
                  <a:gd name="connsiteY3" fmla="*/ 304801 h 2194560"/>
                  <a:gd name="connsiteX4" fmla="*/ 1097280 w 2194560"/>
                  <a:gd name="connsiteY4" fmla="*/ 123372 h 2194560"/>
                  <a:gd name="connsiteX5" fmla="*/ 1097280 w 2194560"/>
                  <a:gd name="connsiteY5" fmla="*/ 0 h 2194560"/>
                  <a:gd name="connsiteX6" fmla="*/ 2194560 w 2194560"/>
                  <a:gd name="connsiteY6" fmla="*/ 1097280 h 2194560"/>
                  <a:gd name="connsiteX7" fmla="*/ 1097280 w 2194560"/>
                  <a:gd name="connsiteY7" fmla="*/ 2194560 h 2194560"/>
                  <a:gd name="connsiteX8" fmla="*/ 0 w 2194560"/>
                  <a:gd name="connsiteY8" fmla="*/ 1097280 h 2194560"/>
                  <a:gd name="connsiteX9" fmla="*/ 1097280 w 2194560"/>
                  <a:gd name="connsiteY9" fmla="*/ 0 h 219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94560" h="2194560">
                    <a:moveTo>
                      <a:pt x="1097280" y="123372"/>
                    </a:moveTo>
                    <a:cubicBezTo>
                      <a:pt x="989064" y="123372"/>
                      <a:pt x="901337" y="204601"/>
                      <a:pt x="901337" y="304801"/>
                    </a:cubicBezTo>
                    <a:cubicBezTo>
                      <a:pt x="901337" y="405001"/>
                      <a:pt x="989064" y="486230"/>
                      <a:pt x="1097280" y="486230"/>
                    </a:cubicBezTo>
                    <a:cubicBezTo>
                      <a:pt x="1205496" y="486230"/>
                      <a:pt x="1293223" y="405001"/>
                      <a:pt x="1293223" y="304801"/>
                    </a:cubicBezTo>
                    <a:cubicBezTo>
                      <a:pt x="1293223" y="204601"/>
                      <a:pt x="1205496" y="123372"/>
                      <a:pt x="1097280" y="123372"/>
                    </a:cubicBezTo>
                    <a:close/>
                    <a:moveTo>
                      <a:pt x="1097280" y="0"/>
                    </a:moveTo>
                    <a:cubicBezTo>
                      <a:pt x="1703291" y="0"/>
                      <a:pt x="2194560" y="491269"/>
                      <a:pt x="2194560" y="1097280"/>
                    </a:cubicBezTo>
                    <a:cubicBezTo>
                      <a:pt x="2194560" y="1703291"/>
                      <a:pt x="1703291" y="2194560"/>
                      <a:pt x="1097280" y="2194560"/>
                    </a:cubicBezTo>
                    <a:cubicBezTo>
                      <a:pt x="491269" y="2194560"/>
                      <a:pt x="0" y="1703291"/>
                      <a:pt x="0" y="1097280"/>
                    </a:cubicBezTo>
                    <a:cubicBezTo>
                      <a:pt x="0" y="491269"/>
                      <a:pt x="491269" y="0"/>
                      <a:pt x="1097280" y="0"/>
                    </a:cubicBezTo>
                    <a:close/>
                  </a:path>
                </a:pathLst>
              </a:custGeom>
              <a:gradFill flip="none" rotWithShape="1">
                <a:gsLst>
                  <a:gs pos="77000">
                    <a:srgbClr val="FF9900"/>
                  </a:gs>
                  <a:gs pos="0">
                    <a:schemeClr val="accent1">
                      <a:lumMod val="5000"/>
                      <a:lumOff val="95000"/>
                    </a:schemeClr>
                  </a:gs>
                  <a:gs pos="3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4133546" y="1381080"/>
                <a:ext cx="409273" cy="1362120"/>
                <a:chOff x="1409251" y="1678102"/>
                <a:chExt cx="304349" cy="1969279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1562167" y="1678102"/>
                  <a:ext cx="7033" cy="179854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5" name="Group 74"/>
                <p:cNvGrpSpPr/>
                <p:nvPr/>
              </p:nvGrpSpPr>
              <p:grpSpPr>
                <a:xfrm>
                  <a:off x="1409251" y="3351978"/>
                  <a:ext cx="304349" cy="295403"/>
                  <a:chOff x="1409251" y="3351978"/>
                  <a:chExt cx="304349" cy="295403"/>
                </a:xfrm>
              </p:grpSpPr>
              <p:sp>
                <p:nvSpPr>
                  <p:cNvPr id="76" name="Freeform 75"/>
                  <p:cNvSpPr/>
                  <p:nvPr/>
                </p:nvSpPr>
                <p:spPr>
                  <a:xfrm flipH="1">
                    <a:off x="1498860" y="3466429"/>
                    <a:ext cx="89749" cy="180952"/>
                  </a:xfrm>
                  <a:custGeom>
                    <a:avLst/>
                    <a:gdLst>
                      <a:gd name="connsiteX0" fmla="*/ 35169 w 141102"/>
                      <a:gd name="connsiteY0" fmla="*/ 0 h 246185"/>
                      <a:gd name="connsiteX1" fmla="*/ 140677 w 141102"/>
                      <a:gd name="connsiteY1" fmla="*/ 112542 h 246185"/>
                      <a:gd name="connsiteX2" fmla="*/ 0 w 141102"/>
                      <a:gd name="connsiteY2" fmla="*/ 246185 h 246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41102" h="246185">
                        <a:moveTo>
                          <a:pt x="35169" y="0"/>
                        </a:moveTo>
                        <a:cubicBezTo>
                          <a:pt x="90853" y="35755"/>
                          <a:pt x="146538" y="71511"/>
                          <a:pt x="140677" y="112542"/>
                        </a:cubicBezTo>
                        <a:cubicBezTo>
                          <a:pt x="134816" y="153573"/>
                          <a:pt x="67408" y="199879"/>
                          <a:pt x="0" y="24618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Freeform 76"/>
                  <p:cNvSpPr/>
                  <p:nvPr/>
                </p:nvSpPr>
                <p:spPr>
                  <a:xfrm>
                    <a:off x="1562167" y="3466429"/>
                    <a:ext cx="95729" cy="180952"/>
                  </a:xfrm>
                  <a:custGeom>
                    <a:avLst/>
                    <a:gdLst>
                      <a:gd name="connsiteX0" fmla="*/ 35169 w 141102"/>
                      <a:gd name="connsiteY0" fmla="*/ 0 h 246185"/>
                      <a:gd name="connsiteX1" fmla="*/ 140677 w 141102"/>
                      <a:gd name="connsiteY1" fmla="*/ 112542 h 246185"/>
                      <a:gd name="connsiteX2" fmla="*/ 0 w 141102"/>
                      <a:gd name="connsiteY2" fmla="*/ 246185 h 246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41102" h="246185">
                        <a:moveTo>
                          <a:pt x="35169" y="0"/>
                        </a:moveTo>
                        <a:cubicBezTo>
                          <a:pt x="90853" y="35755"/>
                          <a:pt x="146538" y="71511"/>
                          <a:pt x="140677" y="112542"/>
                        </a:cubicBezTo>
                        <a:cubicBezTo>
                          <a:pt x="134816" y="153573"/>
                          <a:pt x="67408" y="199879"/>
                          <a:pt x="0" y="24618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8" name="Straight Connector 77"/>
                  <p:cNvCxnSpPr/>
                  <p:nvPr/>
                </p:nvCxnSpPr>
                <p:spPr>
                  <a:xfrm flipV="1">
                    <a:off x="1417765" y="3438998"/>
                    <a:ext cx="295835" cy="5033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flipV="1">
                    <a:off x="1409251" y="3351978"/>
                    <a:ext cx="295835" cy="5033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5" name="Group 34"/>
              <p:cNvGrpSpPr/>
              <p:nvPr/>
            </p:nvGrpSpPr>
            <p:grpSpPr>
              <a:xfrm>
                <a:off x="3920351" y="637175"/>
                <a:ext cx="822960" cy="822960"/>
                <a:chOff x="4014728" y="846183"/>
                <a:chExt cx="822960" cy="82296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4014728" y="846183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176031" y="1007486"/>
                  <a:ext cx="500354" cy="500354"/>
                </a:xfrm>
                <a:prstGeom prst="ellipse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4" name="TextBox 103"/>
            <p:cNvSpPr txBox="1"/>
            <p:nvPr/>
          </p:nvSpPr>
          <p:spPr>
            <a:xfrm>
              <a:off x="3323986" y="3268637"/>
              <a:ext cx="12495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042465" y="4045039"/>
              <a:ext cx="12495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86799" y="646134"/>
            <a:ext cx="2902857" cy="5524364"/>
            <a:chOff x="186799" y="646134"/>
            <a:chExt cx="2902857" cy="5524364"/>
          </a:xfrm>
        </p:grpSpPr>
        <p:grpSp>
          <p:nvGrpSpPr>
            <p:cNvPr id="95" name="Group 94"/>
            <p:cNvGrpSpPr/>
            <p:nvPr/>
          </p:nvGrpSpPr>
          <p:grpSpPr>
            <a:xfrm>
              <a:off x="186799" y="646134"/>
              <a:ext cx="2902857" cy="5524364"/>
              <a:chOff x="117771" y="855142"/>
              <a:chExt cx="2902857" cy="5524364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117771" y="3476649"/>
                <a:ext cx="2902857" cy="2902857"/>
              </a:xfrm>
              <a:custGeom>
                <a:avLst/>
                <a:gdLst>
                  <a:gd name="connsiteX0" fmla="*/ 1097280 w 2194560"/>
                  <a:gd name="connsiteY0" fmla="*/ 123372 h 2194560"/>
                  <a:gd name="connsiteX1" fmla="*/ 901337 w 2194560"/>
                  <a:gd name="connsiteY1" fmla="*/ 304801 h 2194560"/>
                  <a:gd name="connsiteX2" fmla="*/ 1097280 w 2194560"/>
                  <a:gd name="connsiteY2" fmla="*/ 486230 h 2194560"/>
                  <a:gd name="connsiteX3" fmla="*/ 1293223 w 2194560"/>
                  <a:gd name="connsiteY3" fmla="*/ 304801 h 2194560"/>
                  <a:gd name="connsiteX4" fmla="*/ 1097280 w 2194560"/>
                  <a:gd name="connsiteY4" fmla="*/ 123372 h 2194560"/>
                  <a:gd name="connsiteX5" fmla="*/ 1097280 w 2194560"/>
                  <a:gd name="connsiteY5" fmla="*/ 0 h 2194560"/>
                  <a:gd name="connsiteX6" fmla="*/ 2194560 w 2194560"/>
                  <a:gd name="connsiteY6" fmla="*/ 1097280 h 2194560"/>
                  <a:gd name="connsiteX7" fmla="*/ 1097280 w 2194560"/>
                  <a:gd name="connsiteY7" fmla="*/ 2194560 h 2194560"/>
                  <a:gd name="connsiteX8" fmla="*/ 0 w 2194560"/>
                  <a:gd name="connsiteY8" fmla="*/ 1097280 h 2194560"/>
                  <a:gd name="connsiteX9" fmla="*/ 1097280 w 2194560"/>
                  <a:gd name="connsiteY9" fmla="*/ 0 h 219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94560" h="2194560">
                    <a:moveTo>
                      <a:pt x="1097280" y="123372"/>
                    </a:moveTo>
                    <a:cubicBezTo>
                      <a:pt x="989064" y="123372"/>
                      <a:pt x="901337" y="204601"/>
                      <a:pt x="901337" y="304801"/>
                    </a:cubicBezTo>
                    <a:cubicBezTo>
                      <a:pt x="901337" y="405001"/>
                      <a:pt x="989064" y="486230"/>
                      <a:pt x="1097280" y="486230"/>
                    </a:cubicBezTo>
                    <a:cubicBezTo>
                      <a:pt x="1205496" y="486230"/>
                      <a:pt x="1293223" y="405001"/>
                      <a:pt x="1293223" y="304801"/>
                    </a:cubicBezTo>
                    <a:cubicBezTo>
                      <a:pt x="1293223" y="204601"/>
                      <a:pt x="1205496" y="123372"/>
                      <a:pt x="1097280" y="123372"/>
                    </a:cubicBezTo>
                    <a:close/>
                    <a:moveTo>
                      <a:pt x="1097280" y="0"/>
                    </a:moveTo>
                    <a:cubicBezTo>
                      <a:pt x="1703291" y="0"/>
                      <a:pt x="2194560" y="491269"/>
                      <a:pt x="2194560" y="1097280"/>
                    </a:cubicBezTo>
                    <a:cubicBezTo>
                      <a:pt x="2194560" y="1703291"/>
                      <a:pt x="1703291" y="2194560"/>
                      <a:pt x="1097280" y="2194560"/>
                    </a:cubicBezTo>
                    <a:cubicBezTo>
                      <a:pt x="491269" y="2194560"/>
                      <a:pt x="0" y="1703291"/>
                      <a:pt x="0" y="1097280"/>
                    </a:cubicBezTo>
                    <a:cubicBezTo>
                      <a:pt x="0" y="491269"/>
                      <a:pt x="491269" y="0"/>
                      <a:pt x="109728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66FF33"/>
                  </a:gs>
                  <a:gs pos="0">
                    <a:srgbClr val="33CC33"/>
                  </a:gs>
                  <a:gs pos="17000">
                    <a:srgbClr val="33CC33">
                      <a:alpha val="77000"/>
                    </a:srgbClr>
                  </a:gs>
                </a:gsLst>
                <a:lin ang="2700000" scaled="1"/>
                <a:tileRect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reflection blurRad="6350" stA="50000" endA="300" endPos="90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1150687" y="855142"/>
                <a:ext cx="822960" cy="822960"/>
                <a:chOff x="1219201" y="959943"/>
                <a:chExt cx="623315" cy="623315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1219201" y="959943"/>
                  <a:ext cx="623315" cy="62331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1341373" y="1082115"/>
                  <a:ext cx="378971" cy="378971"/>
                </a:xfrm>
                <a:prstGeom prst="ellipse">
                  <a:avLst/>
                </a:prstGeom>
                <a:solidFill>
                  <a:srgbClr val="61DA5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1409251" y="1678102"/>
                <a:ext cx="304349" cy="1969279"/>
                <a:chOff x="1409251" y="1678102"/>
                <a:chExt cx="304349" cy="1969279"/>
              </a:xfrm>
            </p:grpSpPr>
            <p:cxnSp>
              <p:nvCxnSpPr>
                <p:cNvPr id="39" name="Straight Connector 38"/>
                <p:cNvCxnSpPr>
                  <a:stCxn id="11" idx="4"/>
                  <a:endCxn id="9" idx="5"/>
                </p:cNvCxnSpPr>
                <p:nvPr/>
              </p:nvCxnSpPr>
              <p:spPr>
                <a:xfrm>
                  <a:off x="1562167" y="1678102"/>
                  <a:ext cx="7033" cy="179854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" name="Group 70"/>
                <p:cNvGrpSpPr/>
                <p:nvPr/>
              </p:nvGrpSpPr>
              <p:grpSpPr>
                <a:xfrm>
                  <a:off x="1409251" y="3370863"/>
                  <a:ext cx="304349" cy="276518"/>
                  <a:chOff x="1409251" y="3370863"/>
                  <a:chExt cx="304349" cy="276518"/>
                </a:xfrm>
              </p:grpSpPr>
              <p:sp>
                <p:nvSpPr>
                  <p:cNvPr id="55" name="Freeform 54"/>
                  <p:cNvSpPr/>
                  <p:nvPr/>
                </p:nvSpPr>
                <p:spPr>
                  <a:xfrm flipH="1">
                    <a:off x="1498860" y="3466429"/>
                    <a:ext cx="89749" cy="180952"/>
                  </a:xfrm>
                  <a:custGeom>
                    <a:avLst/>
                    <a:gdLst>
                      <a:gd name="connsiteX0" fmla="*/ 35169 w 141102"/>
                      <a:gd name="connsiteY0" fmla="*/ 0 h 246185"/>
                      <a:gd name="connsiteX1" fmla="*/ 140677 w 141102"/>
                      <a:gd name="connsiteY1" fmla="*/ 112542 h 246185"/>
                      <a:gd name="connsiteX2" fmla="*/ 0 w 141102"/>
                      <a:gd name="connsiteY2" fmla="*/ 246185 h 246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41102" h="246185">
                        <a:moveTo>
                          <a:pt x="35169" y="0"/>
                        </a:moveTo>
                        <a:cubicBezTo>
                          <a:pt x="90853" y="35755"/>
                          <a:pt x="146538" y="71511"/>
                          <a:pt x="140677" y="112542"/>
                        </a:cubicBezTo>
                        <a:cubicBezTo>
                          <a:pt x="134816" y="153573"/>
                          <a:pt x="67408" y="199879"/>
                          <a:pt x="0" y="24618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Freeform 53"/>
                  <p:cNvSpPr/>
                  <p:nvPr/>
                </p:nvSpPr>
                <p:spPr>
                  <a:xfrm>
                    <a:off x="1562167" y="3466429"/>
                    <a:ext cx="95729" cy="180952"/>
                  </a:xfrm>
                  <a:custGeom>
                    <a:avLst/>
                    <a:gdLst>
                      <a:gd name="connsiteX0" fmla="*/ 35169 w 141102"/>
                      <a:gd name="connsiteY0" fmla="*/ 0 h 246185"/>
                      <a:gd name="connsiteX1" fmla="*/ 140677 w 141102"/>
                      <a:gd name="connsiteY1" fmla="*/ 112542 h 246185"/>
                      <a:gd name="connsiteX2" fmla="*/ 0 w 141102"/>
                      <a:gd name="connsiteY2" fmla="*/ 246185 h 246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41102" h="246185">
                        <a:moveTo>
                          <a:pt x="35169" y="0"/>
                        </a:moveTo>
                        <a:cubicBezTo>
                          <a:pt x="90853" y="35755"/>
                          <a:pt x="146538" y="71511"/>
                          <a:pt x="140677" y="112542"/>
                        </a:cubicBezTo>
                        <a:cubicBezTo>
                          <a:pt x="134816" y="153573"/>
                          <a:pt x="67408" y="199879"/>
                          <a:pt x="0" y="24618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1417765" y="3438998"/>
                    <a:ext cx="295835" cy="5033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1409251" y="3370863"/>
                    <a:ext cx="295835" cy="5033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05" name="TextBox 104"/>
            <p:cNvSpPr txBox="1"/>
            <p:nvPr/>
          </p:nvSpPr>
          <p:spPr>
            <a:xfrm>
              <a:off x="552055" y="4020756"/>
              <a:ext cx="12495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ঃ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87034" y="4615751"/>
              <a:ext cx="12495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চতুর্থ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8292004" y="638925"/>
            <a:ext cx="2834640" cy="4918587"/>
            <a:chOff x="8292004" y="638925"/>
            <a:chExt cx="2834640" cy="4918587"/>
          </a:xfrm>
        </p:grpSpPr>
        <p:grpSp>
          <p:nvGrpSpPr>
            <p:cNvPr id="103" name="Group 102"/>
            <p:cNvGrpSpPr/>
            <p:nvPr/>
          </p:nvGrpSpPr>
          <p:grpSpPr>
            <a:xfrm>
              <a:off x="8292004" y="638925"/>
              <a:ext cx="2834640" cy="4918587"/>
              <a:chOff x="8292004" y="638925"/>
              <a:chExt cx="2834640" cy="4918587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8292004" y="2722872"/>
                <a:ext cx="2834640" cy="2834640"/>
              </a:xfrm>
              <a:custGeom>
                <a:avLst/>
                <a:gdLst>
                  <a:gd name="connsiteX0" fmla="*/ 1097280 w 2194560"/>
                  <a:gd name="connsiteY0" fmla="*/ 123372 h 2194560"/>
                  <a:gd name="connsiteX1" fmla="*/ 901337 w 2194560"/>
                  <a:gd name="connsiteY1" fmla="*/ 304801 h 2194560"/>
                  <a:gd name="connsiteX2" fmla="*/ 1097280 w 2194560"/>
                  <a:gd name="connsiteY2" fmla="*/ 486230 h 2194560"/>
                  <a:gd name="connsiteX3" fmla="*/ 1293223 w 2194560"/>
                  <a:gd name="connsiteY3" fmla="*/ 304801 h 2194560"/>
                  <a:gd name="connsiteX4" fmla="*/ 1097280 w 2194560"/>
                  <a:gd name="connsiteY4" fmla="*/ 123372 h 2194560"/>
                  <a:gd name="connsiteX5" fmla="*/ 1097280 w 2194560"/>
                  <a:gd name="connsiteY5" fmla="*/ 0 h 2194560"/>
                  <a:gd name="connsiteX6" fmla="*/ 2194560 w 2194560"/>
                  <a:gd name="connsiteY6" fmla="*/ 1097280 h 2194560"/>
                  <a:gd name="connsiteX7" fmla="*/ 1097280 w 2194560"/>
                  <a:gd name="connsiteY7" fmla="*/ 2194560 h 2194560"/>
                  <a:gd name="connsiteX8" fmla="*/ 0 w 2194560"/>
                  <a:gd name="connsiteY8" fmla="*/ 1097280 h 2194560"/>
                  <a:gd name="connsiteX9" fmla="*/ 1097280 w 2194560"/>
                  <a:gd name="connsiteY9" fmla="*/ 0 h 219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94560" h="2194560">
                    <a:moveTo>
                      <a:pt x="1097280" y="123372"/>
                    </a:moveTo>
                    <a:cubicBezTo>
                      <a:pt x="989064" y="123372"/>
                      <a:pt x="901337" y="204601"/>
                      <a:pt x="901337" y="304801"/>
                    </a:cubicBezTo>
                    <a:cubicBezTo>
                      <a:pt x="901337" y="405001"/>
                      <a:pt x="989064" y="486230"/>
                      <a:pt x="1097280" y="486230"/>
                    </a:cubicBezTo>
                    <a:cubicBezTo>
                      <a:pt x="1205496" y="486230"/>
                      <a:pt x="1293223" y="405001"/>
                      <a:pt x="1293223" y="304801"/>
                    </a:cubicBezTo>
                    <a:cubicBezTo>
                      <a:pt x="1293223" y="204601"/>
                      <a:pt x="1205496" y="123372"/>
                      <a:pt x="1097280" y="123372"/>
                    </a:cubicBezTo>
                    <a:close/>
                    <a:moveTo>
                      <a:pt x="1097280" y="0"/>
                    </a:moveTo>
                    <a:cubicBezTo>
                      <a:pt x="1703291" y="0"/>
                      <a:pt x="2194560" y="491269"/>
                      <a:pt x="2194560" y="1097280"/>
                    </a:cubicBezTo>
                    <a:cubicBezTo>
                      <a:pt x="2194560" y="1703291"/>
                      <a:pt x="1703291" y="2194560"/>
                      <a:pt x="1097280" y="2194560"/>
                    </a:cubicBezTo>
                    <a:cubicBezTo>
                      <a:pt x="491269" y="2194560"/>
                      <a:pt x="0" y="1703291"/>
                      <a:pt x="0" y="1097280"/>
                    </a:cubicBezTo>
                    <a:cubicBezTo>
                      <a:pt x="0" y="491269"/>
                      <a:pt x="491269" y="0"/>
                      <a:pt x="109728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/>
                  </a:gs>
                  <a:gs pos="0">
                    <a:schemeClr val="accent1">
                      <a:alpha val="54000"/>
                      <a:lumMod val="67000"/>
                    </a:schemeClr>
                  </a:gs>
                  <a:gs pos="3000">
                    <a:srgbClr val="FF0066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9263735" y="638925"/>
                <a:ext cx="822960" cy="822960"/>
                <a:chOff x="9742811" y="874059"/>
                <a:chExt cx="822960" cy="822960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9742811" y="874059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9904114" y="1035362"/>
                  <a:ext cx="500354" cy="500354"/>
                </a:xfrm>
                <a:prstGeom prst="ellipse">
                  <a:avLst/>
                </a:prstGeom>
                <a:solidFill>
                  <a:srgbClr val="FF30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9543004" y="1452926"/>
                <a:ext cx="307698" cy="1452270"/>
                <a:chOff x="9464626" y="1452926"/>
                <a:chExt cx="307698" cy="1452270"/>
              </a:xfrm>
            </p:grpSpPr>
            <p:cxnSp>
              <p:nvCxnSpPr>
                <p:cNvPr id="88" name="Straight Connector 87"/>
                <p:cNvCxnSpPr/>
                <p:nvPr/>
              </p:nvCxnSpPr>
              <p:spPr>
                <a:xfrm>
                  <a:off x="9615427" y="1452926"/>
                  <a:ext cx="4860" cy="124284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Group 88"/>
                <p:cNvGrpSpPr/>
                <p:nvPr/>
              </p:nvGrpSpPr>
              <p:grpSpPr>
                <a:xfrm>
                  <a:off x="9464626" y="2625635"/>
                  <a:ext cx="307698" cy="279561"/>
                  <a:chOff x="1409251" y="3370863"/>
                  <a:chExt cx="304349" cy="276518"/>
                </a:xfrm>
              </p:grpSpPr>
              <p:sp>
                <p:nvSpPr>
                  <p:cNvPr id="90" name="Freeform 89"/>
                  <p:cNvSpPr/>
                  <p:nvPr/>
                </p:nvSpPr>
                <p:spPr>
                  <a:xfrm flipH="1">
                    <a:off x="1498860" y="3466429"/>
                    <a:ext cx="89749" cy="180952"/>
                  </a:xfrm>
                  <a:custGeom>
                    <a:avLst/>
                    <a:gdLst>
                      <a:gd name="connsiteX0" fmla="*/ 35169 w 141102"/>
                      <a:gd name="connsiteY0" fmla="*/ 0 h 246185"/>
                      <a:gd name="connsiteX1" fmla="*/ 140677 w 141102"/>
                      <a:gd name="connsiteY1" fmla="*/ 112542 h 246185"/>
                      <a:gd name="connsiteX2" fmla="*/ 0 w 141102"/>
                      <a:gd name="connsiteY2" fmla="*/ 246185 h 246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41102" h="246185">
                        <a:moveTo>
                          <a:pt x="35169" y="0"/>
                        </a:moveTo>
                        <a:cubicBezTo>
                          <a:pt x="90853" y="35755"/>
                          <a:pt x="146538" y="71511"/>
                          <a:pt x="140677" y="112542"/>
                        </a:cubicBezTo>
                        <a:cubicBezTo>
                          <a:pt x="134816" y="153573"/>
                          <a:pt x="67408" y="199879"/>
                          <a:pt x="0" y="24618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reeform 90"/>
                  <p:cNvSpPr/>
                  <p:nvPr/>
                </p:nvSpPr>
                <p:spPr>
                  <a:xfrm>
                    <a:off x="1562167" y="3466429"/>
                    <a:ext cx="95729" cy="180952"/>
                  </a:xfrm>
                  <a:custGeom>
                    <a:avLst/>
                    <a:gdLst>
                      <a:gd name="connsiteX0" fmla="*/ 35169 w 141102"/>
                      <a:gd name="connsiteY0" fmla="*/ 0 h 246185"/>
                      <a:gd name="connsiteX1" fmla="*/ 140677 w 141102"/>
                      <a:gd name="connsiteY1" fmla="*/ 112542 h 246185"/>
                      <a:gd name="connsiteX2" fmla="*/ 0 w 141102"/>
                      <a:gd name="connsiteY2" fmla="*/ 246185 h 246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41102" h="246185">
                        <a:moveTo>
                          <a:pt x="35169" y="0"/>
                        </a:moveTo>
                        <a:cubicBezTo>
                          <a:pt x="90853" y="35755"/>
                          <a:pt x="146538" y="71511"/>
                          <a:pt x="140677" y="112542"/>
                        </a:cubicBezTo>
                        <a:cubicBezTo>
                          <a:pt x="134816" y="153573"/>
                          <a:pt x="67408" y="199879"/>
                          <a:pt x="0" y="24618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2" name="Straight Connector 91"/>
                  <p:cNvCxnSpPr/>
                  <p:nvPr/>
                </p:nvCxnSpPr>
                <p:spPr>
                  <a:xfrm flipV="1">
                    <a:off x="1417765" y="3438998"/>
                    <a:ext cx="295835" cy="5033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1409251" y="3370863"/>
                    <a:ext cx="295835" cy="5033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09" name="TextBox 108"/>
            <p:cNvSpPr txBox="1"/>
            <p:nvPr/>
          </p:nvSpPr>
          <p:spPr>
            <a:xfrm>
              <a:off x="9121236" y="3370751"/>
              <a:ext cx="12495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পৃষ্ঠা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217336" y="4258197"/>
              <a:ext cx="12495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১২৪  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642287" y="751175"/>
            <a:ext cx="2915256" cy="5520597"/>
            <a:chOff x="5615116" y="659197"/>
            <a:chExt cx="2915256" cy="5520597"/>
          </a:xfrm>
        </p:grpSpPr>
        <p:grpSp>
          <p:nvGrpSpPr>
            <p:cNvPr id="97" name="Group 96"/>
            <p:cNvGrpSpPr/>
            <p:nvPr/>
          </p:nvGrpSpPr>
          <p:grpSpPr>
            <a:xfrm>
              <a:off x="5615116" y="659197"/>
              <a:ext cx="2834640" cy="5520597"/>
              <a:chOff x="6033404" y="835548"/>
              <a:chExt cx="2834640" cy="5520597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6033404" y="3521505"/>
                <a:ext cx="2834640" cy="2834640"/>
              </a:xfrm>
              <a:custGeom>
                <a:avLst/>
                <a:gdLst>
                  <a:gd name="connsiteX0" fmla="*/ 1097280 w 2194560"/>
                  <a:gd name="connsiteY0" fmla="*/ 123372 h 2194560"/>
                  <a:gd name="connsiteX1" fmla="*/ 901337 w 2194560"/>
                  <a:gd name="connsiteY1" fmla="*/ 304801 h 2194560"/>
                  <a:gd name="connsiteX2" fmla="*/ 1097280 w 2194560"/>
                  <a:gd name="connsiteY2" fmla="*/ 486230 h 2194560"/>
                  <a:gd name="connsiteX3" fmla="*/ 1293223 w 2194560"/>
                  <a:gd name="connsiteY3" fmla="*/ 304801 h 2194560"/>
                  <a:gd name="connsiteX4" fmla="*/ 1097280 w 2194560"/>
                  <a:gd name="connsiteY4" fmla="*/ 123372 h 2194560"/>
                  <a:gd name="connsiteX5" fmla="*/ 1097280 w 2194560"/>
                  <a:gd name="connsiteY5" fmla="*/ 0 h 2194560"/>
                  <a:gd name="connsiteX6" fmla="*/ 2194560 w 2194560"/>
                  <a:gd name="connsiteY6" fmla="*/ 1097280 h 2194560"/>
                  <a:gd name="connsiteX7" fmla="*/ 1097280 w 2194560"/>
                  <a:gd name="connsiteY7" fmla="*/ 2194560 h 2194560"/>
                  <a:gd name="connsiteX8" fmla="*/ 0 w 2194560"/>
                  <a:gd name="connsiteY8" fmla="*/ 1097280 h 2194560"/>
                  <a:gd name="connsiteX9" fmla="*/ 1097280 w 2194560"/>
                  <a:gd name="connsiteY9" fmla="*/ 0 h 219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94560" h="2194560">
                    <a:moveTo>
                      <a:pt x="1097280" y="123372"/>
                    </a:moveTo>
                    <a:cubicBezTo>
                      <a:pt x="989064" y="123372"/>
                      <a:pt x="901337" y="204601"/>
                      <a:pt x="901337" y="304801"/>
                    </a:cubicBezTo>
                    <a:cubicBezTo>
                      <a:pt x="901337" y="405001"/>
                      <a:pt x="989064" y="486230"/>
                      <a:pt x="1097280" y="486230"/>
                    </a:cubicBezTo>
                    <a:cubicBezTo>
                      <a:pt x="1205496" y="486230"/>
                      <a:pt x="1293223" y="405001"/>
                      <a:pt x="1293223" y="304801"/>
                    </a:cubicBezTo>
                    <a:cubicBezTo>
                      <a:pt x="1293223" y="204601"/>
                      <a:pt x="1205496" y="123372"/>
                      <a:pt x="1097280" y="123372"/>
                    </a:cubicBezTo>
                    <a:close/>
                    <a:moveTo>
                      <a:pt x="1097280" y="0"/>
                    </a:moveTo>
                    <a:cubicBezTo>
                      <a:pt x="1703291" y="0"/>
                      <a:pt x="2194560" y="491269"/>
                      <a:pt x="2194560" y="1097280"/>
                    </a:cubicBezTo>
                    <a:cubicBezTo>
                      <a:pt x="2194560" y="1703291"/>
                      <a:pt x="1703291" y="2194560"/>
                      <a:pt x="1097280" y="2194560"/>
                    </a:cubicBezTo>
                    <a:cubicBezTo>
                      <a:pt x="491269" y="2194560"/>
                      <a:pt x="0" y="1703291"/>
                      <a:pt x="0" y="1097280"/>
                    </a:cubicBezTo>
                    <a:cubicBezTo>
                      <a:pt x="0" y="491269"/>
                      <a:pt x="491269" y="0"/>
                      <a:pt x="109728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1">
                      <a:lumMod val="75000"/>
                    </a:schemeClr>
                  </a:gs>
                  <a:gs pos="0">
                    <a:srgbClr val="33CC33">
                      <a:alpha val="67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6977401" y="835548"/>
                <a:ext cx="822960" cy="822960"/>
                <a:chOff x="6878769" y="835548"/>
                <a:chExt cx="822960" cy="82296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6878769" y="835548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7040072" y="996851"/>
                  <a:ext cx="500354" cy="500354"/>
                </a:xfrm>
                <a:prstGeom prst="ellipse">
                  <a:avLst/>
                </a:prstGeom>
                <a:solidFill>
                  <a:srgbClr val="3C8D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7266546" y="1727544"/>
                <a:ext cx="304349" cy="1969279"/>
                <a:chOff x="1409251" y="1678102"/>
                <a:chExt cx="304349" cy="1969279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562167" y="1678102"/>
                  <a:ext cx="7033" cy="179854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2" name="Group 81"/>
                <p:cNvGrpSpPr/>
                <p:nvPr/>
              </p:nvGrpSpPr>
              <p:grpSpPr>
                <a:xfrm>
                  <a:off x="1409251" y="3370863"/>
                  <a:ext cx="304349" cy="276518"/>
                  <a:chOff x="1409251" y="3370863"/>
                  <a:chExt cx="304349" cy="276518"/>
                </a:xfrm>
              </p:grpSpPr>
              <p:sp>
                <p:nvSpPr>
                  <p:cNvPr id="83" name="Freeform 82"/>
                  <p:cNvSpPr/>
                  <p:nvPr/>
                </p:nvSpPr>
                <p:spPr>
                  <a:xfrm flipH="1">
                    <a:off x="1498860" y="3466429"/>
                    <a:ext cx="89749" cy="180952"/>
                  </a:xfrm>
                  <a:custGeom>
                    <a:avLst/>
                    <a:gdLst>
                      <a:gd name="connsiteX0" fmla="*/ 35169 w 141102"/>
                      <a:gd name="connsiteY0" fmla="*/ 0 h 246185"/>
                      <a:gd name="connsiteX1" fmla="*/ 140677 w 141102"/>
                      <a:gd name="connsiteY1" fmla="*/ 112542 h 246185"/>
                      <a:gd name="connsiteX2" fmla="*/ 0 w 141102"/>
                      <a:gd name="connsiteY2" fmla="*/ 246185 h 246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41102" h="246185">
                        <a:moveTo>
                          <a:pt x="35169" y="0"/>
                        </a:moveTo>
                        <a:cubicBezTo>
                          <a:pt x="90853" y="35755"/>
                          <a:pt x="146538" y="71511"/>
                          <a:pt x="140677" y="112542"/>
                        </a:cubicBezTo>
                        <a:cubicBezTo>
                          <a:pt x="134816" y="153573"/>
                          <a:pt x="67408" y="199879"/>
                          <a:pt x="0" y="24618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Freeform 83"/>
                  <p:cNvSpPr/>
                  <p:nvPr/>
                </p:nvSpPr>
                <p:spPr>
                  <a:xfrm>
                    <a:off x="1562167" y="3466429"/>
                    <a:ext cx="95729" cy="180952"/>
                  </a:xfrm>
                  <a:custGeom>
                    <a:avLst/>
                    <a:gdLst>
                      <a:gd name="connsiteX0" fmla="*/ 35169 w 141102"/>
                      <a:gd name="connsiteY0" fmla="*/ 0 h 246185"/>
                      <a:gd name="connsiteX1" fmla="*/ 140677 w 141102"/>
                      <a:gd name="connsiteY1" fmla="*/ 112542 h 246185"/>
                      <a:gd name="connsiteX2" fmla="*/ 0 w 141102"/>
                      <a:gd name="connsiteY2" fmla="*/ 246185 h 246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41102" h="246185">
                        <a:moveTo>
                          <a:pt x="35169" y="0"/>
                        </a:moveTo>
                        <a:cubicBezTo>
                          <a:pt x="90853" y="35755"/>
                          <a:pt x="146538" y="71511"/>
                          <a:pt x="140677" y="112542"/>
                        </a:cubicBezTo>
                        <a:cubicBezTo>
                          <a:pt x="134816" y="153573"/>
                          <a:pt x="67408" y="199879"/>
                          <a:pt x="0" y="246185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 flipV="1">
                    <a:off x="1417765" y="3438998"/>
                    <a:ext cx="295835" cy="5033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flipV="1">
                    <a:off x="1409251" y="3370863"/>
                    <a:ext cx="295835" cy="5033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08" name="TextBox 107"/>
            <p:cNvSpPr txBox="1"/>
            <p:nvPr/>
          </p:nvSpPr>
          <p:spPr>
            <a:xfrm>
              <a:off x="6192052" y="3928778"/>
              <a:ext cx="12495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পাঠঃ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615116" y="4554550"/>
              <a:ext cx="2915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বাহুভেদে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48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0000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3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3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60000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3" dur="3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4" dur="3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accel="60000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3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3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accel="60000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5" dur="3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6" dur="3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6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3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3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accel="6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accel="6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3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3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858780" y="766998"/>
            <a:ext cx="827457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IN" alt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eaLnBrk="1" hangingPunct="1"/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/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৯.১.১.সমবাহু, সমদ্বিবাহু ও বিষমবাহু ত্রিভুজ কী তা বলতে পারবে এবং ছবি দেখে শনাক্ত করতে পারবে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/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/>
            <a:endParaRPr lang="bn-IN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/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২৯.২.১. সমবাহু, সমদ্বিবাহু ও বিষমবাহু ত্রিভুজ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আঁকতে পারবে।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14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0"/>
          <p:cNvSpPr txBox="1">
            <a:spLocks noChangeArrowheads="1"/>
          </p:cNvSpPr>
          <p:nvPr/>
        </p:nvSpPr>
        <p:spPr bwMode="auto">
          <a:xfrm>
            <a:off x="2133600" y="3886201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bn-IN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/>
            <a:r>
              <a:rPr lang="bn-IN" alt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alt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বাহুগুলো 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</a:t>
            </a:r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9219" name="TextBox 13"/>
          <p:cNvSpPr txBox="1">
            <a:spLocks noChangeArrowheads="1"/>
          </p:cNvSpPr>
          <p:nvPr/>
        </p:nvSpPr>
        <p:spPr bwMode="auto">
          <a:xfrm>
            <a:off x="2438400" y="5791200"/>
            <a:ext cx="525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alt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221" name="TextBox 15"/>
          <p:cNvSpPr txBox="1">
            <a:spLocks noChangeArrowheads="1"/>
          </p:cNvSpPr>
          <p:nvPr/>
        </p:nvSpPr>
        <p:spPr bwMode="auto">
          <a:xfrm>
            <a:off x="2133600" y="5486401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সমান </a:t>
            </a:r>
            <a:endParaRPr lang="en-US" alt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5486400" y="1371600"/>
            <a:ext cx="15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7180261" y="2778444"/>
            <a:ext cx="228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</a:p>
        </p:txBody>
      </p:sp>
      <p:sp>
        <p:nvSpPr>
          <p:cNvPr id="9227" name="TextBox 13"/>
          <p:cNvSpPr txBox="1">
            <a:spLocks noChangeArrowheads="1"/>
          </p:cNvSpPr>
          <p:nvPr/>
        </p:nvSpPr>
        <p:spPr bwMode="auto">
          <a:xfrm>
            <a:off x="3487739" y="2681405"/>
            <a:ext cx="53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</p:txBody>
      </p:sp>
      <p:sp>
        <p:nvSpPr>
          <p:cNvPr id="9228" name="TextBox 16"/>
          <p:cNvSpPr txBox="1">
            <a:spLocks noChangeArrowheads="1"/>
          </p:cNvSpPr>
          <p:nvPr/>
        </p:nvSpPr>
        <p:spPr bwMode="auto">
          <a:xfrm>
            <a:off x="5143500" y="0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pic>
        <p:nvPicPr>
          <p:cNvPr id="13" name="Picture 14" descr="Sca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57600"/>
            <a:ext cx="41148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4038600" y="3581400"/>
            <a:ext cx="3124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429000"/>
            <a:ext cx="3124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3276600"/>
            <a:ext cx="3124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2895600"/>
            <a:ext cx="3124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5092700" y="838200"/>
            <a:ext cx="2590800" cy="1524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3563144" y="807244"/>
            <a:ext cx="2590800" cy="15859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78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xit" presetSubtype="1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  <p:bldP spid="9226" grpId="0"/>
      <p:bldP spid="9227" grpId="0"/>
      <p:bldP spid="9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5513388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TextBox 14"/>
          <p:cNvSpPr txBox="1">
            <a:spLocks noChangeArrowheads="1"/>
          </p:cNvSpPr>
          <p:nvPr/>
        </p:nvSpPr>
        <p:spPr bwMode="auto">
          <a:xfrm>
            <a:off x="773906" y="5405507"/>
            <a:ext cx="10644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alt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alt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ত্রিভুজঃ</a:t>
            </a:r>
            <a:r>
              <a:rPr lang="bn-IN" alt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সমান বাহুর ত্রিভুজকে সমবাহু ত্রিভুজ বলে।</a:t>
            </a:r>
            <a:endParaRPr lang="en-US" alt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244" name="Rectangle 14"/>
          <p:cNvSpPr>
            <a:spLocks noChangeArrowheads="1"/>
          </p:cNvSpPr>
          <p:nvPr/>
        </p:nvSpPr>
        <p:spPr bwMode="auto">
          <a:xfrm>
            <a:off x="4724401" y="3200400"/>
            <a:ext cx="2005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 </a:t>
            </a:r>
            <a:endParaRPr lang="en-US" altLang="en-US" sz="3200" b="1" dirty="0"/>
          </a:p>
        </p:txBody>
      </p:sp>
      <p:sp>
        <p:nvSpPr>
          <p:cNvPr id="10251" name="TextBox 10"/>
          <p:cNvSpPr txBox="1">
            <a:spLocks noChangeArrowheads="1"/>
          </p:cNvSpPr>
          <p:nvPr/>
        </p:nvSpPr>
        <p:spPr bwMode="auto">
          <a:xfrm>
            <a:off x="5507038" y="-67399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7383464" y="2846457"/>
            <a:ext cx="4363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</p:txBody>
      </p:sp>
      <p:sp>
        <p:nvSpPr>
          <p:cNvPr id="10253" name="TextBox 13"/>
          <p:cNvSpPr txBox="1">
            <a:spLocks noChangeArrowheads="1"/>
          </p:cNvSpPr>
          <p:nvPr/>
        </p:nvSpPr>
        <p:spPr bwMode="auto">
          <a:xfrm>
            <a:off x="3657600" y="2743200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</p:txBody>
      </p:sp>
      <p:pic>
        <p:nvPicPr>
          <p:cNvPr id="13" name="Picture 14" descr="Sca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43400"/>
            <a:ext cx="41148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4038600" y="4267200"/>
            <a:ext cx="3124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3124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38600" y="3962400"/>
            <a:ext cx="3124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4135438" y="425450"/>
            <a:ext cx="3124200" cy="2668588"/>
            <a:chOff x="4038600" y="228600"/>
            <a:chExt cx="3124200" cy="2668588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038600" y="2895600"/>
              <a:ext cx="3124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5054600" y="800100"/>
              <a:ext cx="2667000" cy="1524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525044" y="769144"/>
              <a:ext cx="2667000" cy="15859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123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7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51" grpId="0"/>
      <p:bldP spid="10252" grpId="0"/>
      <p:bldP spid="10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sosceles Triangle 23"/>
          <p:cNvSpPr/>
          <p:nvPr/>
        </p:nvSpPr>
        <p:spPr>
          <a:xfrm>
            <a:off x="4495800" y="685800"/>
            <a:ext cx="2057400" cy="2133600"/>
          </a:xfrm>
          <a:prstGeom prst="triangl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2209800" y="3886201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ত্রিভুজটির কয়টিবাহু সমান?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269" name="TextBox 25"/>
          <p:cNvSpPr txBox="1">
            <a:spLocks noChangeArrowheads="1"/>
          </p:cNvSpPr>
          <p:nvPr/>
        </p:nvSpPr>
        <p:spPr bwMode="auto">
          <a:xfrm>
            <a:off x="2514600" y="5410201"/>
            <a:ext cx="510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alt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দুইটি বাহু সমান।</a:t>
            </a:r>
            <a:endParaRPr lang="en-US" alt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Sca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992247">
            <a:off x="4974432" y="1491457"/>
            <a:ext cx="30051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Sca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0527">
            <a:off x="3090070" y="1458120"/>
            <a:ext cx="30067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6486157" y="2748939"/>
            <a:ext cx="410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5334000" y="38682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4271592" y="2726103"/>
            <a:ext cx="228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</p:txBody>
      </p:sp>
    </p:spTree>
    <p:extLst>
      <p:ext uri="{BB962C8B-B14F-4D97-AF65-F5344CB8AC3E}">
        <p14:creationId xmlns:p14="http://schemas.microsoft.com/office/powerpoint/2010/main" val="186146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1269" grpId="0"/>
      <p:bldP spid="11271" grpId="0"/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642938" y="4876801"/>
            <a:ext cx="10901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</a:t>
            </a:r>
            <a:r>
              <a:rPr lang="bn-IN" alt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alt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alt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দুইটি সমান বাহুর ত্রিভুজকে সমদ্বিবাহু ত্রিভুজ বলে।</a:t>
            </a:r>
            <a:endParaRPr lang="en-US" alt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4593432" y="3629416"/>
            <a:ext cx="25394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IN" alt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 </a:t>
            </a:r>
            <a:endParaRPr lang="en-US" altLang="en-US" sz="3600" b="1" dirty="0"/>
          </a:p>
        </p:txBody>
      </p:sp>
      <p:sp>
        <p:nvSpPr>
          <p:cNvPr id="11" name="Isosceles Triangle 10"/>
          <p:cNvSpPr/>
          <p:nvPr/>
        </p:nvSpPr>
        <p:spPr>
          <a:xfrm>
            <a:off x="4495800" y="685800"/>
            <a:ext cx="2057400" cy="2133600"/>
          </a:xfrm>
          <a:prstGeom prst="triangl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" name="Picture 11" descr="Sca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992247">
            <a:off x="4974432" y="1491457"/>
            <a:ext cx="30051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Sca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0527">
            <a:off x="3090070" y="1458120"/>
            <a:ext cx="30067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Box 8"/>
          <p:cNvSpPr txBox="1">
            <a:spLocks noChangeArrowheads="1"/>
          </p:cNvSpPr>
          <p:nvPr/>
        </p:nvSpPr>
        <p:spPr bwMode="auto">
          <a:xfrm flipH="1">
            <a:off x="4334910" y="2802577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</p:txBody>
      </p:sp>
      <p:sp>
        <p:nvSpPr>
          <p:cNvPr id="12298" name="TextBox 9"/>
          <p:cNvSpPr txBox="1">
            <a:spLocks noChangeArrowheads="1"/>
          </p:cNvSpPr>
          <p:nvPr/>
        </p:nvSpPr>
        <p:spPr bwMode="auto">
          <a:xfrm>
            <a:off x="6353952" y="2721896"/>
            <a:ext cx="4363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</p:txBody>
      </p:sp>
      <p:sp>
        <p:nvSpPr>
          <p:cNvPr id="12299" name="TextBox 13"/>
          <p:cNvSpPr txBox="1">
            <a:spLocks noChangeArrowheads="1"/>
          </p:cNvSpPr>
          <p:nvPr/>
        </p:nvSpPr>
        <p:spPr bwMode="auto">
          <a:xfrm>
            <a:off x="5295624" y="94358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</p:spTree>
    <p:extLst>
      <p:ext uri="{BB962C8B-B14F-4D97-AF65-F5344CB8AC3E}">
        <p14:creationId xmlns:p14="http://schemas.microsoft.com/office/powerpoint/2010/main" val="169661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  <p:bldP spid="11" grpId="0" animBg="1"/>
      <p:bldP spid="12297" grpId="0"/>
      <p:bldP spid="12298" grpId="0"/>
      <p:bldP spid="122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245</Words>
  <Application>Microsoft Office PowerPoint</Application>
  <PresentationFormat>Widescreen</PresentationFormat>
  <Paragraphs>77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Li Mahfuj AK Unicode</vt:lpstr>
      <vt:lpstr>Li Sirajee Sheikh Plain Unicode</vt:lpstr>
      <vt:lpstr>Lipishree Unicode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131</cp:revision>
  <dcterms:created xsi:type="dcterms:W3CDTF">2021-11-30T04:39:43Z</dcterms:created>
  <dcterms:modified xsi:type="dcterms:W3CDTF">2021-12-07T13:44:24Z</dcterms:modified>
</cp:coreProperties>
</file>