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57" r:id="rId4"/>
    <p:sldId id="260" r:id="rId5"/>
    <p:sldId id="261" r:id="rId6"/>
    <p:sldId id="264" r:id="rId7"/>
    <p:sldId id="258" r:id="rId8"/>
    <p:sldId id="259" r:id="rId9"/>
    <p:sldId id="266" r:id="rId10"/>
    <p:sldId id="263" r:id="rId11"/>
    <p:sldId id="262" r:id="rId12"/>
    <p:sldId id="267" r:id="rId13"/>
    <p:sldId id="268" r:id="rId14"/>
    <p:sldId id="269" r:id="rId15"/>
    <p:sldId id="270" r:id="rId16"/>
    <p:sldId id="272"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24" autoAdjust="0"/>
  </p:normalViewPr>
  <p:slideViewPr>
    <p:cSldViewPr snapToGrid="0">
      <p:cViewPr varScale="1">
        <p:scale>
          <a:sx n="80" d="100"/>
          <a:sy n="80" d="100"/>
        </p:scale>
        <p:origin x="10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4FCE5-5008-4135-A422-7B53F37A0955}" type="doc">
      <dgm:prSet loTypeId="urn:microsoft.com/office/officeart/2005/8/layout/lProcess1" loCatId="process" qsTypeId="urn:microsoft.com/office/officeart/2005/8/quickstyle/3d7" qsCatId="3D" csTypeId="urn:microsoft.com/office/officeart/2005/8/colors/accent1_2" csCatId="accent1" phldr="1"/>
      <dgm:spPr/>
      <dgm:t>
        <a:bodyPr/>
        <a:lstStyle/>
        <a:p>
          <a:endParaRPr lang="en-US"/>
        </a:p>
      </dgm:t>
    </dgm:pt>
    <dgm:pt modelId="{EF5CBCE6-922E-40A2-BFBF-F85134E5936C}">
      <dgm:prSet phldrT="[Text]"/>
      <dgm:spPr/>
      <dgm:t>
        <a:bodyPr>
          <a:sp3d extrusionH="57150">
            <a:bevelT w="38100" h="38100" prst="angle"/>
          </a:sp3d>
        </a:bodyPr>
        <a:lstStyle/>
        <a:p>
          <a:r>
            <a:rPr lang="en-US" b="1" cap="none" spc="50" dirty="0" smtClean="0">
              <a:ln w="0"/>
              <a:solidFill>
                <a:srgbClr val="C0000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জোড়ায়</a:t>
          </a:r>
          <a:endParaRPr lang="en-US" b="1" cap="none" spc="50" dirty="0">
            <a:ln w="0"/>
            <a:solidFill>
              <a:srgbClr val="C0000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dgm:t>
    </dgm:pt>
    <dgm:pt modelId="{5E741D4B-827D-47E6-B926-6519D3A1892E}" type="parTrans" cxnId="{99643BDE-619D-413A-A8A0-922486EE2650}">
      <dgm:prSet/>
      <dgm:spPr/>
      <dgm:t>
        <a:bodyPr/>
        <a:lstStyle/>
        <a:p>
          <a:endParaRPr lang="en-US"/>
        </a:p>
      </dgm:t>
    </dgm:pt>
    <dgm:pt modelId="{E0CBAA83-72D4-4EA3-93A4-A89C5A9364D5}" type="sibTrans" cxnId="{99643BDE-619D-413A-A8A0-922486EE2650}">
      <dgm:prSet/>
      <dgm:spPr/>
      <dgm:t>
        <a:bodyPr/>
        <a:lstStyle/>
        <a:p>
          <a:endParaRPr lang="en-US"/>
        </a:p>
      </dgm:t>
    </dgm:pt>
    <dgm:pt modelId="{D328DB7E-D3D7-4820-9B5E-B803D6E7F430}">
      <dgm:prSet phldrT="[Text]" custT="1"/>
      <dgm:spPr/>
      <dgm:t>
        <a:bodyPr>
          <a:sp3d extrusionH="57150">
            <a:bevelT w="38100" h="38100" prst="angle"/>
          </a:sp3d>
        </a:bodyPr>
        <a:lstStyle/>
        <a:p>
          <a:r>
            <a:rPr lang="en-US" sz="3200" b="1" cap="none" spc="50" dirty="0" smtClean="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কাজ </a:t>
          </a:r>
          <a:endParaRPr lang="en-US" sz="3200" b="1" cap="none" spc="50" dirty="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dgm:t>
    </dgm:pt>
    <dgm:pt modelId="{1E995B94-1B94-485D-A174-0E9E5B76BF5C}" type="parTrans" cxnId="{B798B898-F3A8-4E22-8092-EFBD411365EC}">
      <dgm:prSet/>
      <dgm:spPr/>
      <dgm:t>
        <a:bodyPr/>
        <a:lstStyle/>
        <a:p>
          <a:endParaRPr lang="en-US"/>
        </a:p>
      </dgm:t>
    </dgm:pt>
    <dgm:pt modelId="{EE4DD3E5-6A37-40CA-99C3-34C88423C198}" type="sibTrans" cxnId="{B798B898-F3A8-4E22-8092-EFBD411365EC}">
      <dgm:prSet/>
      <dgm:spPr/>
      <dgm:t>
        <a:bodyPr/>
        <a:lstStyle/>
        <a:p>
          <a:endParaRPr lang="en-US"/>
        </a:p>
      </dgm:t>
    </dgm:pt>
    <dgm:pt modelId="{06BA6D99-F8A2-4E12-8C06-AD1D6D3BA3F8}" type="pres">
      <dgm:prSet presAssocID="{19C4FCE5-5008-4135-A422-7B53F37A0955}" presName="Name0" presStyleCnt="0">
        <dgm:presLayoutVars>
          <dgm:dir/>
          <dgm:animLvl val="lvl"/>
          <dgm:resizeHandles val="exact"/>
        </dgm:presLayoutVars>
      </dgm:prSet>
      <dgm:spPr/>
      <dgm:t>
        <a:bodyPr/>
        <a:lstStyle/>
        <a:p>
          <a:endParaRPr lang="en-US"/>
        </a:p>
      </dgm:t>
    </dgm:pt>
    <dgm:pt modelId="{3D33926F-7D61-4C97-AAE3-7EA1B2C992AD}" type="pres">
      <dgm:prSet presAssocID="{EF5CBCE6-922E-40A2-BFBF-F85134E5936C}" presName="vertFlow" presStyleCnt="0"/>
      <dgm:spPr/>
    </dgm:pt>
    <dgm:pt modelId="{3495C7CB-CBDE-467E-93D0-EA3DD46874CB}" type="pres">
      <dgm:prSet presAssocID="{EF5CBCE6-922E-40A2-BFBF-F85134E5936C}" presName="header" presStyleLbl="node1" presStyleIdx="0" presStyleCnt="2"/>
      <dgm:spPr/>
      <dgm:t>
        <a:bodyPr/>
        <a:lstStyle/>
        <a:p>
          <a:endParaRPr lang="en-US"/>
        </a:p>
      </dgm:t>
    </dgm:pt>
    <dgm:pt modelId="{FD46746E-9D3A-426C-ACB4-B795F6C6D68C}" type="pres">
      <dgm:prSet presAssocID="{EF5CBCE6-922E-40A2-BFBF-F85134E5936C}" presName="hSp" presStyleCnt="0"/>
      <dgm:spPr/>
    </dgm:pt>
    <dgm:pt modelId="{362D2681-1D31-4F25-A744-3B5C7631F8C0}" type="pres">
      <dgm:prSet presAssocID="{D328DB7E-D3D7-4820-9B5E-B803D6E7F430}" presName="vertFlow" presStyleCnt="0"/>
      <dgm:spPr/>
    </dgm:pt>
    <dgm:pt modelId="{88A394D5-2B79-4BBE-BF38-68353A80868B}" type="pres">
      <dgm:prSet presAssocID="{D328DB7E-D3D7-4820-9B5E-B803D6E7F430}" presName="header" presStyleLbl="node1" presStyleIdx="1" presStyleCnt="2" custLinFactNeighborX="-14007" custLinFactNeighborY="-3060"/>
      <dgm:spPr/>
      <dgm:t>
        <a:bodyPr/>
        <a:lstStyle/>
        <a:p>
          <a:endParaRPr lang="en-US"/>
        </a:p>
      </dgm:t>
    </dgm:pt>
  </dgm:ptLst>
  <dgm:cxnLst>
    <dgm:cxn modelId="{99643BDE-619D-413A-A8A0-922486EE2650}" srcId="{19C4FCE5-5008-4135-A422-7B53F37A0955}" destId="{EF5CBCE6-922E-40A2-BFBF-F85134E5936C}" srcOrd="0" destOrd="0" parTransId="{5E741D4B-827D-47E6-B926-6519D3A1892E}" sibTransId="{E0CBAA83-72D4-4EA3-93A4-A89C5A9364D5}"/>
    <dgm:cxn modelId="{30595213-3FB0-4C1B-AE72-1E5DB4C0454C}" type="presOf" srcId="{D328DB7E-D3D7-4820-9B5E-B803D6E7F430}" destId="{88A394D5-2B79-4BBE-BF38-68353A80868B}" srcOrd="0" destOrd="0" presId="urn:microsoft.com/office/officeart/2005/8/layout/lProcess1"/>
    <dgm:cxn modelId="{373593B9-E85F-4056-9C81-48D1DD549FC8}" type="presOf" srcId="{19C4FCE5-5008-4135-A422-7B53F37A0955}" destId="{06BA6D99-F8A2-4E12-8C06-AD1D6D3BA3F8}" srcOrd="0" destOrd="0" presId="urn:microsoft.com/office/officeart/2005/8/layout/lProcess1"/>
    <dgm:cxn modelId="{B798B898-F3A8-4E22-8092-EFBD411365EC}" srcId="{19C4FCE5-5008-4135-A422-7B53F37A0955}" destId="{D328DB7E-D3D7-4820-9B5E-B803D6E7F430}" srcOrd="1" destOrd="0" parTransId="{1E995B94-1B94-485D-A174-0E9E5B76BF5C}" sibTransId="{EE4DD3E5-6A37-40CA-99C3-34C88423C198}"/>
    <dgm:cxn modelId="{C5649CA8-370D-461A-B4FE-C39FF926CE18}" type="presOf" srcId="{EF5CBCE6-922E-40A2-BFBF-F85134E5936C}" destId="{3495C7CB-CBDE-467E-93D0-EA3DD46874CB}" srcOrd="0" destOrd="0" presId="urn:microsoft.com/office/officeart/2005/8/layout/lProcess1"/>
    <dgm:cxn modelId="{4FAA61E7-A228-4A7E-8FAC-FE1E2AB48521}" type="presParOf" srcId="{06BA6D99-F8A2-4E12-8C06-AD1D6D3BA3F8}" destId="{3D33926F-7D61-4C97-AAE3-7EA1B2C992AD}" srcOrd="0" destOrd="0" presId="urn:microsoft.com/office/officeart/2005/8/layout/lProcess1"/>
    <dgm:cxn modelId="{AC07CA68-4BB5-47F3-BB9A-B433E013AA96}" type="presParOf" srcId="{3D33926F-7D61-4C97-AAE3-7EA1B2C992AD}" destId="{3495C7CB-CBDE-467E-93D0-EA3DD46874CB}" srcOrd="0" destOrd="0" presId="urn:microsoft.com/office/officeart/2005/8/layout/lProcess1"/>
    <dgm:cxn modelId="{95A98E3B-0BCF-43C8-A234-1C8BE5049F7F}" type="presParOf" srcId="{06BA6D99-F8A2-4E12-8C06-AD1D6D3BA3F8}" destId="{FD46746E-9D3A-426C-ACB4-B795F6C6D68C}" srcOrd="1" destOrd="0" presId="urn:microsoft.com/office/officeart/2005/8/layout/lProcess1"/>
    <dgm:cxn modelId="{E2302BF0-4D6A-4C69-B7CF-CA18EE3843E5}" type="presParOf" srcId="{06BA6D99-F8A2-4E12-8C06-AD1D6D3BA3F8}" destId="{362D2681-1D31-4F25-A744-3B5C7631F8C0}" srcOrd="2" destOrd="0" presId="urn:microsoft.com/office/officeart/2005/8/layout/lProcess1"/>
    <dgm:cxn modelId="{3CDB43F4-4BAD-4C3A-A00F-CBA938D91416}" type="presParOf" srcId="{362D2681-1D31-4F25-A744-3B5C7631F8C0}" destId="{88A394D5-2B79-4BBE-BF38-68353A80868B}"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5C7CB-CBDE-467E-93D0-EA3DD46874CB}">
      <dsp:nvSpPr>
        <dsp:cNvPr id="0" name=""/>
        <dsp:cNvSpPr/>
      </dsp:nvSpPr>
      <dsp:spPr>
        <a:xfrm>
          <a:off x="300" y="1780728"/>
          <a:ext cx="2010171" cy="502542"/>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6830" tIns="36830" rIns="36830" bIns="36830" numCol="1" spcCol="1270" anchor="ctr" anchorCtr="0">
          <a:noAutofit/>
          <a:sp3d extrusionH="57150">
            <a:bevelT w="38100" h="38100" prst="angle"/>
          </a:sp3d>
        </a:bodyPr>
        <a:lstStyle/>
        <a:p>
          <a:pPr lvl="0" algn="ctr" defTabSz="1289050">
            <a:lnSpc>
              <a:spcPct val="90000"/>
            </a:lnSpc>
            <a:spcBef>
              <a:spcPct val="0"/>
            </a:spcBef>
            <a:spcAft>
              <a:spcPct val="35000"/>
            </a:spcAft>
          </a:pPr>
          <a:r>
            <a:rPr lang="en-US" sz="2900" b="1" kern="1200" cap="none" spc="50" dirty="0" smtClean="0">
              <a:ln w="0"/>
              <a:solidFill>
                <a:srgbClr val="C0000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জোড়ায়</a:t>
          </a:r>
          <a:endParaRPr lang="en-US" sz="2900" b="1" kern="1200" cap="none" spc="50" dirty="0">
            <a:ln w="0"/>
            <a:solidFill>
              <a:srgbClr val="C0000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dsp:txBody>
      <dsp:txXfrm>
        <a:off x="15019" y="1795447"/>
        <a:ext cx="1980733" cy="473104"/>
      </dsp:txXfrm>
    </dsp:sp>
    <dsp:sp modelId="{88A394D5-2B79-4BBE-BF38-68353A80868B}">
      <dsp:nvSpPr>
        <dsp:cNvPr id="0" name=""/>
        <dsp:cNvSpPr/>
      </dsp:nvSpPr>
      <dsp:spPr>
        <a:xfrm>
          <a:off x="2010331" y="1765350"/>
          <a:ext cx="2010171" cy="502542"/>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40" tIns="40640" rIns="40640" bIns="40640" numCol="1" spcCol="1270" anchor="ctr" anchorCtr="0">
          <a:noAutofit/>
          <a:sp3d extrusionH="57150">
            <a:bevelT w="38100" h="38100" prst="angle"/>
          </a:sp3d>
        </a:bodyPr>
        <a:lstStyle/>
        <a:p>
          <a:pPr lvl="0" algn="ctr" defTabSz="1422400">
            <a:lnSpc>
              <a:spcPct val="90000"/>
            </a:lnSpc>
            <a:spcBef>
              <a:spcPct val="0"/>
            </a:spcBef>
            <a:spcAft>
              <a:spcPct val="35000"/>
            </a:spcAft>
          </a:pPr>
          <a:r>
            <a:rPr lang="en-US" sz="3200" b="1" kern="1200" cap="none" spc="50" dirty="0" smtClean="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কাজ </a:t>
          </a:r>
          <a:endParaRPr lang="en-US" sz="3200" b="1" kern="1200" cap="none" spc="50" dirty="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dsp:txBody>
      <dsp:txXfrm>
        <a:off x="2025050" y="1780069"/>
        <a:ext cx="1980733" cy="47310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388868-DF07-4C85-9E2C-28F4FDEDF96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299314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388868-DF07-4C85-9E2C-28F4FDEDF96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279581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388868-DF07-4C85-9E2C-28F4FDEDF96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327096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388868-DF07-4C85-9E2C-28F4FDEDF96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362036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388868-DF07-4C85-9E2C-28F4FDEDF962}"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116771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388868-DF07-4C85-9E2C-28F4FDEDF96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227870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388868-DF07-4C85-9E2C-28F4FDEDF962}"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358822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388868-DF07-4C85-9E2C-28F4FDEDF962}"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290584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88868-DF07-4C85-9E2C-28F4FDEDF962}"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373028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88868-DF07-4C85-9E2C-28F4FDEDF96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182276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88868-DF07-4C85-9E2C-28F4FDEDF962}"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1E586-50CB-4E51-909B-755DF270F02A}" type="slidenum">
              <a:rPr lang="en-US" smtClean="0"/>
              <a:t>‹#›</a:t>
            </a:fld>
            <a:endParaRPr lang="en-US"/>
          </a:p>
        </p:txBody>
      </p:sp>
    </p:spTree>
    <p:extLst>
      <p:ext uri="{BB962C8B-B14F-4D97-AF65-F5344CB8AC3E}">
        <p14:creationId xmlns:p14="http://schemas.microsoft.com/office/powerpoint/2010/main" val="25029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88868-DF07-4C85-9E2C-28F4FDEDF962}" type="datetimeFigureOut">
              <a:rPr lang="en-US" smtClean="0"/>
              <a:t>12/7/2021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1E586-50CB-4E51-909B-755DF270F02A}" type="slidenum">
              <a:rPr lang="en-US" smtClean="0"/>
              <a:t>‹#›</a:t>
            </a:fld>
            <a:endParaRPr lang="en-US"/>
          </a:p>
        </p:txBody>
      </p:sp>
    </p:spTree>
    <p:extLst>
      <p:ext uri="{BB962C8B-B14F-4D97-AF65-F5344CB8AC3E}">
        <p14:creationId xmlns:p14="http://schemas.microsoft.com/office/powerpoint/2010/main" val="4032631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7.wdp"/><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1.png"/><Relationship Id="rId17" Type="http://schemas.microsoft.com/office/2007/relationships/hdphoto" Target="../media/hdphoto9.wdp"/><Relationship Id="rId2" Type="http://schemas.openxmlformats.org/officeDocument/2006/relationships/image" Target="../media/image6.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5.wdp"/><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11.wdp"/><Relationship Id="rId10" Type="http://schemas.openxmlformats.org/officeDocument/2006/relationships/image" Target="../media/image18.jpg"/><Relationship Id="rId4" Type="http://schemas.openxmlformats.org/officeDocument/2006/relationships/image" Target="../media/image15.png"/><Relationship Id="rId9" Type="http://schemas.microsoft.com/office/2007/relationships/hdphoto" Target="../media/hdphoto13.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6" Type="http://schemas.microsoft.com/office/2007/relationships/hdphoto" Target="../media/hdphoto15.wdp"/><Relationship Id="rId5" Type="http://schemas.openxmlformats.org/officeDocument/2006/relationships/image" Target="../media/image21.png"/><Relationship Id="rId4" Type="http://schemas.microsoft.com/office/2007/relationships/hdphoto" Target="../media/hdphoto14.wdp"/></Relationships>
</file>

<file path=ppt/slides/_rels/slide7.xml.rels><?xml version="1.0" encoding="UTF-8" standalone="yes"?>
<Relationships xmlns="http://schemas.openxmlformats.org/package/2006/relationships"><Relationship Id="rId3" Type="http://schemas.microsoft.com/office/2007/relationships/hdphoto" Target="../media/hdphoto16.wdp"/><Relationship Id="rId7" Type="http://schemas.openxmlformats.org/officeDocument/2006/relationships/image" Target="../media/image25.jp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jpg"/><Relationship Id="rId5" Type="http://schemas.microsoft.com/office/2007/relationships/hdphoto" Target="../media/hdphoto17.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microsoft.com/office/2007/relationships/hdphoto" Target="../media/hdphoto18.wdp"/><Relationship Id="rId7" Type="http://schemas.openxmlformats.org/officeDocument/2006/relationships/image" Target="../media/image29.jp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jpg"/><Relationship Id="rId5" Type="http://schemas.microsoft.com/office/2007/relationships/hdphoto" Target="../media/hdphoto19.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diagramLayout" Target="../diagrams/layout1.xml"/><Relationship Id="rId7" Type="http://schemas.openxmlformats.org/officeDocument/2006/relationships/image" Target="../media/image30.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6" y="93783"/>
            <a:ext cx="8956430" cy="6670432"/>
          </a:xfrm>
          <a:prstGeom prst="rect">
            <a:avLst/>
          </a:pr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0" y="-1"/>
            <a:ext cx="9144000" cy="6858000"/>
          </a:xfrm>
          <a:prstGeom prst="rect">
            <a:avLst/>
          </a:prstGeom>
          <a:noFill/>
          <a:ln w="76200">
            <a:solidFill>
              <a:schemeClr val="accent2">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Half Frame 3"/>
          <p:cNvSpPr/>
          <p:nvPr/>
        </p:nvSpPr>
        <p:spPr>
          <a:xfrm>
            <a:off x="128955" y="105505"/>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6200000">
            <a:off x="82062" y="5709138"/>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5400000">
            <a:off x="7983421" y="199294"/>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0800000">
            <a:off x="7936524" y="5767754"/>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805358" y="422031"/>
            <a:ext cx="4970585" cy="369332"/>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r>
              <a:rPr lang="en-US" b="1" spc="51" dirty="0">
                <a:ln w="0"/>
                <a:solidFill>
                  <a:schemeClr val="accent2"/>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আজকের ক্লাসে সবাইকে স্বাগতম </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6912"/>
          <a:stretch/>
        </p:blipFill>
        <p:spPr>
          <a:xfrm>
            <a:off x="1543793" y="1484415"/>
            <a:ext cx="6127668" cy="4476997"/>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2362" r="10010" b="10447"/>
          <a:stretch/>
        </p:blipFill>
        <p:spPr>
          <a:xfrm>
            <a:off x="332510" y="1175656"/>
            <a:ext cx="1021277" cy="4572001"/>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2362" r="10010" b="10447"/>
          <a:stretch/>
        </p:blipFill>
        <p:spPr>
          <a:xfrm>
            <a:off x="7849589" y="1341912"/>
            <a:ext cx="1080655" cy="4358244"/>
          </a:xfrm>
          <a:prstGeom prst="rect">
            <a:avLst/>
          </a:prstGeom>
        </p:spPr>
      </p:pic>
    </p:spTree>
    <p:extLst>
      <p:ext uri="{BB962C8B-B14F-4D97-AF65-F5344CB8AC3E}">
        <p14:creationId xmlns:p14="http://schemas.microsoft.com/office/powerpoint/2010/main" val="403404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plus(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alf Frame 5"/>
          <p:cNvSpPr/>
          <p:nvPr/>
        </p:nvSpPr>
        <p:spPr>
          <a:xfrm>
            <a:off x="128957" y="93784"/>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82062" y="58615"/>
            <a:ext cx="8979876" cy="6717323"/>
          </a:xfrm>
          <a:prstGeom prst="rect">
            <a:avLst/>
          </a:pr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858000"/>
          </a:xfrm>
          <a:prstGeom prst="rect">
            <a:avLst/>
          </a:prstGeom>
          <a:noFill/>
          <a:ln w="76200">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alf Frame 8"/>
          <p:cNvSpPr/>
          <p:nvPr/>
        </p:nvSpPr>
        <p:spPr>
          <a:xfrm rot="16200000">
            <a:off x="58621" y="5720861"/>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8018589" y="152404"/>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0800000">
            <a:off x="7948250" y="5767753"/>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644770" y="504094"/>
            <a:ext cx="7854462" cy="523220"/>
          </a:xfrm>
          <a:prstGeom prst="rect">
            <a:avLst/>
          </a:prstGeom>
          <a:noFill/>
        </p:spPr>
        <p:txBody>
          <a:bodyPr wrap="square" rtlCol="0">
            <a:spAutoFit/>
            <a:scene3d>
              <a:camera prst="orthographicFront"/>
              <a:lightRig rig="threePt" dir="t"/>
            </a:scene3d>
            <a:sp3d extrusionH="57150">
              <a:bevelT w="38100" h="38100" prst="angle"/>
            </a:sp3d>
          </a:bodyPr>
          <a:lstStyle/>
          <a:p>
            <a:pPr marL="457200" indent="-457200">
              <a:buClr>
                <a:srgbClr val="FF0000"/>
              </a:buClr>
              <a:buFont typeface="Wingdings 2" panose="05020102010507070707" pitchFamily="18" charset="2"/>
              <a:buChar char=""/>
            </a:pPr>
            <a:r>
              <a:rPr lang="en-US" sz="2800" b="1" spc="50" dirty="0" smtClean="0">
                <a:ln w="0"/>
                <a:solidFill>
                  <a:srgbClr val="00B05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শস্য বহুমুখীকরণে বিভিন্ন চাষাবাদের গুরুত্ব ব্যাখ্যা করতে পারবে।   </a:t>
            </a:r>
            <a:endParaRPr lang="en-US" sz="2800" b="1" spc="50" dirty="0">
              <a:ln w="0"/>
              <a:solidFill>
                <a:srgbClr val="00B05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p:txBody>
      </p:sp>
      <p:sp>
        <p:nvSpPr>
          <p:cNvPr id="21" name="TextBox 20"/>
          <p:cNvSpPr txBox="1"/>
          <p:nvPr/>
        </p:nvSpPr>
        <p:spPr>
          <a:xfrm>
            <a:off x="1746738" y="3094893"/>
            <a:ext cx="1512277" cy="461665"/>
          </a:xfrm>
          <a:prstGeom prst="rect">
            <a:avLst/>
          </a:prstGeom>
          <a:noFill/>
        </p:spPr>
        <p:txBody>
          <a:bodyPr wrap="square" rtlCol="0">
            <a:spAutoFit/>
          </a:bodyPr>
          <a:lstStyle/>
          <a:p>
            <a:r>
              <a:rPr lang="en-US" sz="2400" b="1" dirty="0" smtClean="0">
                <a:latin typeface="SutonnyOMJ" panose="01010600010101010101" pitchFamily="2" charset="0"/>
                <a:cs typeface="SutonnyOMJ" panose="01010600010101010101" pitchFamily="2" charset="0"/>
              </a:rPr>
              <a:t>ফসল বিন্যাস </a:t>
            </a:r>
            <a:endParaRPr lang="en-US" sz="2400" b="1" dirty="0">
              <a:latin typeface="SutonnyOMJ" panose="01010600010101010101" pitchFamily="2" charset="0"/>
              <a:cs typeface="SutonnyOMJ" panose="01010600010101010101" pitchFamily="2" charset="0"/>
            </a:endParaRPr>
          </a:p>
        </p:txBody>
      </p:sp>
      <p:sp>
        <p:nvSpPr>
          <p:cNvPr id="22" name="TextBox 21"/>
          <p:cNvSpPr txBox="1"/>
          <p:nvPr/>
        </p:nvSpPr>
        <p:spPr>
          <a:xfrm>
            <a:off x="4982306" y="3176953"/>
            <a:ext cx="2098431" cy="461665"/>
          </a:xfrm>
          <a:prstGeom prst="rect">
            <a:avLst/>
          </a:prstGeom>
          <a:noFill/>
        </p:spPr>
        <p:txBody>
          <a:bodyPr wrap="square" rtlCol="0">
            <a:spAutoFit/>
          </a:bodyPr>
          <a:lstStyle/>
          <a:p>
            <a:r>
              <a:rPr lang="en-US" sz="2400" b="1" dirty="0" smtClean="0">
                <a:latin typeface="SutonnyOMJ" panose="01010600010101010101" pitchFamily="2" charset="0"/>
                <a:cs typeface="SutonnyOMJ" panose="01010600010101010101" pitchFamily="2" charset="0"/>
              </a:rPr>
              <a:t>মিশ্র ও সাথি ফসল </a:t>
            </a:r>
            <a:endParaRPr lang="en-US" sz="2400" b="1" dirty="0">
              <a:latin typeface="SutonnyOMJ" panose="01010600010101010101" pitchFamily="2" charset="0"/>
              <a:cs typeface="SutonnyOMJ" panose="01010600010101010101" pitchFamily="2" charset="0"/>
            </a:endParaRPr>
          </a:p>
        </p:txBody>
      </p:sp>
      <p:sp>
        <p:nvSpPr>
          <p:cNvPr id="3" name="TextBox 2"/>
          <p:cNvSpPr txBox="1"/>
          <p:nvPr/>
        </p:nvSpPr>
        <p:spPr>
          <a:xfrm>
            <a:off x="890954" y="3552093"/>
            <a:ext cx="3188677" cy="2862322"/>
          </a:xfrm>
          <a:prstGeom prst="rect">
            <a:avLst/>
          </a:prstGeom>
          <a:noFill/>
        </p:spPr>
        <p:txBody>
          <a:bodyPr wrap="square" rtlCol="0">
            <a:spAutoFit/>
          </a:bodyPr>
          <a:lstStyle/>
          <a:p>
            <a:r>
              <a:rPr lang="en-US" sz="2000" b="1" dirty="0" smtClean="0">
                <a:latin typeface="SutonnyOMJ" panose="01010600010101010101" pitchFamily="2" charset="0"/>
                <a:cs typeface="SutonnyOMJ" panose="01010600010101010101" pitchFamily="2" charset="0"/>
              </a:rPr>
              <a:t>ফসলবিন্যাস হচ্ছে কৃষক সারা বছর পর্যায়ক্রমে তার জমিতে কি কি ফসল </a:t>
            </a:r>
            <a:r>
              <a:rPr lang="en-US" sz="2000" b="1" dirty="0">
                <a:latin typeface="SutonnyOMJ" panose="01010600010101010101" pitchFamily="2" charset="0"/>
                <a:cs typeface="SutonnyOMJ" panose="01010600010101010101" pitchFamily="2" charset="0"/>
              </a:rPr>
              <a:t>ফ</a:t>
            </a:r>
            <a:r>
              <a:rPr lang="en-US" sz="2000" b="1" dirty="0" smtClean="0">
                <a:latin typeface="SutonnyOMJ" panose="01010600010101010101" pitchFamily="2" charset="0"/>
                <a:cs typeface="SutonnyOMJ" panose="01010600010101010101" pitchFamily="2" charset="0"/>
              </a:rPr>
              <a:t>লাবেন তার একটি পরিকল্পণা করা। মাটির গুণাগুণ, পানির প্রাপ্যতা,চাষ পদ্ধতি,শস্যের জাত ইত্যাদি বিবেচনা করে ফসলবিন্যাস করা হয়। ফসল বিন্যাসে একটি শিম জাতীয় ফসল অর্ন্তভুক্ত করলে সারের চাহিদা হ্রাস পায় এবং মাটির উর্বরতা  ও বৃদ্ধি পায়।   </a:t>
            </a:r>
            <a:endParaRPr lang="en-US" sz="2000" b="1" dirty="0">
              <a:latin typeface="SutonnyOMJ" panose="01010600010101010101" pitchFamily="2" charset="0"/>
              <a:cs typeface="SutonnyOMJ" panose="01010600010101010101"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22" y="1222863"/>
            <a:ext cx="1922583" cy="180975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7514" t="60147" b="13313"/>
          <a:stretch/>
        </p:blipFill>
        <p:spPr>
          <a:xfrm>
            <a:off x="2426676" y="1219199"/>
            <a:ext cx="1699847" cy="1805355"/>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944" y="1215537"/>
            <a:ext cx="2628534" cy="184785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607168" y="3669322"/>
            <a:ext cx="2965939" cy="2246769"/>
          </a:xfrm>
          <a:prstGeom prst="rect">
            <a:avLst/>
          </a:prstGeom>
          <a:noFill/>
        </p:spPr>
        <p:txBody>
          <a:bodyPr wrap="square" rtlCol="0">
            <a:spAutoFit/>
          </a:bodyPr>
          <a:lstStyle/>
          <a:p>
            <a:r>
              <a:rPr lang="en-US" sz="2000" b="1" dirty="0" smtClean="0">
                <a:latin typeface="SutonnyOMJ" panose="01010600010101010101" pitchFamily="2" charset="0"/>
                <a:cs typeface="SutonnyOMJ" panose="01010600010101010101" pitchFamily="2" charset="0"/>
              </a:rPr>
              <a:t>একাধিক ফসল যা ভিন্ন সময়ে পাকে, ক্রমবৃদ্ধির ধরণ ভিন্ন এবং মাটির বিভিন্ন স্তর থেকে খাদ্য আহরণ করে এ রুপ ফসলের একত্র চাষকে মিশ্র ও সাথি ফসল চাষ বলা হয়। মিশ্র ও সাথি ফসলে রোগ ,পোকামাকড় এবং আবহাওয়াজনিত ঝুকি হ্রাস পায়। </a:t>
            </a:r>
            <a:endParaRPr lang="en-US" sz="2000" b="1" dirty="0">
              <a:latin typeface="SutonnyOMJ" panose="01010600010101010101" pitchFamily="2" charset="0"/>
              <a:cs typeface="SutonnyOMJ" panose="01010600010101010101" pitchFamily="2"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4790" b="16693"/>
          <a:stretch/>
        </p:blipFill>
        <p:spPr>
          <a:xfrm>
            <a:off x="7429867" y="1254369"/>
            <a:ext cx="1397610" cy="949569"/>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24107" b="12673"/>
          <a:stretch/>
        </p:blipFill>
        <p:spPr>
          <a:xfrm>
            <a:off x="7455877" y="2192217"/>
            <a:ext cx="1383323" cy="996461"/>
          </a:xfrm>
          <a:prstGeom prst="rect">
            <a:avLst/>
          </a:prstGeom>
        </p:spPr>
      </p:pic>
    </p:spTree>
    <p:extLst>
      <p:ext uri="{BB962C8B-B14F-4D97-AF65-F5344CB8AC3E}">
        <p14:creationId xmlns:p14="http://schemas.microsoft.com/office/powerpoint/2010/main" val="40456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gtEl>
                                        <p:attrNameLst>
                                          <p:attrName>ppt_y</p:attrName>
                                        </p:attrNameLst>
                                      </p:cBhvr>
                                      <p:tavLst>
                                        <p:tav tm="0">
                                          <p:val>
                                            <p:strVal val="#ppt_y"/>
                                          </p:val>
                                        </p:tav>
                                        <p:tav tm="100000">
                                          <p:val>
                                            <p:strVal val="#ppt_y"/>
                                          </p:val>
                                        </p:tav>
                                      </p:tavLst>
                                    </p:anim>
                                    <p:anim calcmode="lin" valueType="num">
                                      <p:cBhvr>
                                        <p:cTn id="3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8)">
                                      <p:cBhvr>
                                        <p:cTn id="38" dur="2000"/>
                                        <p:tgtEl>
                                          <p:spTgt spid="14"/>
                                        </p:tgtEl>
                                      </p:cBhvr>
                                    </p:animEffect>
                                  </p:childTnLst>
                                </p:cTn>
                              </p:par>
                              <p:par>
                                <p:cTn id="39" presetID="21" presetClass="entr" presetSubtype="8"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heel(8)">
                                      <p:cBhvr>
                                        <p:cTn id="41" dur="2000"/>
                                        <p:tgtEl>
                                          <p:spTgt spid="4"/>
                                        </p:tgtEl>
                                      </p:cBhvr>
                                    </p:animEffect>
                                  </p:childTnLst>
                                </p:cTn>
                              </p:par>
                              <p:par>
                                <p:cTn id="42" presetID="21" presetClass="entr" presetSubtype="8"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8)">
                                      <p:cBhvr>
                                        <p:cTn id="44" dur="2000"/>
                                        <p:tgtEl>
                                          <p:spTgt spid="15"/>
                                        </p:tgtEl>
                                      </p:cBhvr>
                                    </p:animEffect>
                                  </p:childTnLst>
                                </p:cTn>
                              </p:par>
                              <p:par>
                                <p:cTn id="45" presetID="21"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heel(8)">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82063" y="8206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Half Frame 2"/>
          <p:cNvSpPr/>
          <p:nvPr/>
        </p:nvSpPr>
        <p:spPr>
          <a:xfrm rot="5400000">
            <a:off x="7842740" y="4689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0" y="0"/>
            <a:ext cx="9144000" cy="6858000"/>
          </a:xfrm>
          <a:prstGeom prst="rect">
            <a:avLst/>
          </a:prstGeom>
          <a:noFill/>
          <a:ln w="76200" cmpd="sng">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5" name="Rectangle 4"/>
          <p:cNvSpPr/>
          <p:nvPr/>
        </p:nvSpPr>
        <p:spPr>
          <a:xfrm>
            <a:off x="82062" y="82062"/>
            <a:ext cx="8979876" cy="6693876"/>
          </a:xfrm>
          <a:prstGeom prst="rect">
            <a:avLst/>
          </a:prstGeom>
          <a:noFill/>
          <a:ln w="76200" cmpd="sng">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
        <p:nvSpPr>
          <p:cNvPr id="6" name="Half Frame 5"/>
          <p:cNvSpPr/>
          <p:nvPr/>
        </p:nvSpPr>
        <p:spPr>
          <a:xfrm rot="16200000">
            <a:off x="152405" y="556846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7924799" y="5498126"/>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872" t="33492" r="23333" b="12160"/>
          <a:stretch/>
        </p:blipFill>
        <p:spPr>
          <a:xfrm>
            <a:off x="1066801" y="304799"/>
            <a:ext cx="2778368" cy="2790093"/>
          </a:xfrm>
          <a:prstGeom prst="rect">
            <a:avLst/>
          </a:prstGeom>
          <a:solidFill>
            <a:srgbClr val="FFFFFF">
              <a:shade val="85000"/>
            </a:srgbClr>
          </a:solidFill>
          <a:ln w="19050" cap="sq">
            <a:solidFill>
              <a:schemeClr val="tx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p:cNvSpPr txBox="1"/>
          <p:nvPr/>
        </p:nvSpPr>
        <p:spPr>
          <a:xfrm>
            <a:off x="1547446" y="3048000"/>
            <a:ext cx="1641231" cy="400110"/>
          </a:xfrm>
          <a:prstGeom prst="rect">
            <a:avLst/>
          </a:prstGeom>
          <a:noFill/>
        </p:spPr>
        <p:txBody>
          <a:bodyPr wrap="square" rtlCol="0">
            <a:prstTxWarp prst="textPlain">
              <a:avLst/>
            </a:prstTxWarp>
            <a:spAutoFit/>
          </a:bodyPr>
          <a:lstStyle/>
          <a:p>
            <a:r>
              <a:rPr lang="en-US" sz="1600" dirty="0" smtClean="0">
                <a:ln w="0"/>
                <a:solidFill>
                  <a:srgbClr val="002060"/>
                </a:solidFill>
                <a:effectLst>
                  <a:glow rad="139700">
                    <a:schemeClr val="accent2">
                      <a:satMod val="175000"/>
                      <a:alpha val="40000"/>
                    </a:schemeClr>
                  </a:glow>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শূণ্য চাষ পদ্ধতি </a:t>
            </a:r>
            <a:endParaRPr lang="en-US" sz="1600" dirty="0">
              <a:ln w="0"/>
              <a:solidFill>
                <a:srgbClr val="002060"/>
              </a:solidFill>
              <a:effectLst>
                <a:glow rad="139700">
                  <a:schemeClr val="accent2">
                    <a:satMod val="175000"/>
                    <a:alpha val="40000"/>
                  </a:schemeClr>
                </a:glow>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497" y="351692"/>
            <a:ext cx="2686050" cy="2708031"/>
          </a:xfrm>
          <a:prstGeom prst="rect">
            <a:avLst/>
          </a:prstGeom>
          <a:solidFill>
            <a:srgbClr val="FFFFFF">
              <a:shade val="85000"/>
            </a:srgbClr>
          </a:solidFill>
          <a:ln w="19050" cap="sq">
            <a:solidFill>
              <a:schemeClr val="tx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6" name="TextBox 15"/>
          <p:cNvSpPr txBox="1"/>
          <p:nvPr/>
        </p:nvSpPr>
        <p:spPr>
          <a:xfrm>
            <a:off x="5040923" y="2883876"/>
            <a:ext cx="1559169" cy="523220"/>
          </a:xfrm>
          <a:prstGeom prst="rect">
            <a:avLst/>
          </a:prstGeom>
          <a:noFill/>
        </p:spPr>
        <p:txBody>
          <a:bodyPr wrap="square" rtlCol="0">
            <a:spAutoFit/>
            <a:scene3d>
              <a:camera prst="orthographicFront"/>
              <a:lightRig rig="threePt" dir="t"/>
            </a:scene3d>
            <a:sp3d extrusionH="57150">
              <a:bevelT w="38100" h="38100" prst="angle"/>
            </a:sp3d>
          </a:bodyPr>
          <a:lstStyle/>
          <a:p>
            <a:r>
              <a:rPr lang="en-US" sz="2800" b="1" spc="50" dirty="0" smtClean="0">
                <a:ln w="0"/>
                <a:solidFill>
                  <a:srgbClr val="00B050"/>
                </a:solidFill>
                <a:effectLst>
                  <a:glow rad="228600">
                    <a:schemeClr val="accent2">
                      <a:satMod val="175000"/>
                      <a:alpha val="40000"/>
                    </a:schemeClr>
                  </a:glow>
                  <a:innerShdw blurRad="63500" dist="50800" dir="13500000">
                    <a:srgbClr val="000000">
                      <a:alpha val="50000"/>
                    </a:srgbClr>
                  </a:innerShdw>
                </a:effectLst>
                <a:latin typeface="SutonnyOMJ" panose="01010600010101010101" pitchFamily="2" charset="0"/>
                <a:cs typeface="SutonnyOMJ" panose="01010600010101010101" pitchFamily="2" charset="0"/>
              </a:rPr>
              <a:t>রিলে চাষ </a:t>
            </a:r>
            <a:endParaRPr lang="en-US" sz="2800" b="1" spc="50" dirty="0">
              <a:ln w="0"/>
              <a:solidFill>
                <a:srgbClr val="00B050"/>
              </a:solidFill>
              <a:effectLst>
                <a:glow rad="228600">
                  <a:schemeClr val="accent2">
                    <a:satMod val="175000"/>
                    <a:alpha val="40000"/>
                  </a:schemeClr>
                </a:glow>
                <a:innerShdw blurRad="63500" dist="50800" dir="13500000">
                  <a:srgbClr val="000000">
                    <a:alpha val="50000"/>
                  </a:srgbClr>
                </a:innerShdw>
              </a:effectLst>
              <a:latin typeface="SutonnyOMJ" panose="01010600010101010101" pitchFamily="2" charset="0"/>
              <a:cs typeface="SutonnyOMJ" panose="01010600010101010101" pitchFamily="2" charset="0"/>
            </a:endParaRPr>
          </a:p>
        </p:txBody>
      </p:sp>
      <p:sp>
        <p:nvSpPr>
          <p:cNvPr id="7" name="TextBox 6"/>
          <p:cNvSpPr txBox="1"/>
          <p:nvPr/>
        </p:nvSpPr>
        <p:spPr>
          <a:xfrm>
            <a:off x="949570" y="3693891"/>
            <a:ext cx="3130062" cy="2308324"/>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b="1" dirty="0" smtClean="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শূণ্য চাষ অর্থ হচ্ছে বিনা চাষে ফসল ফলানো। বন্যাকবলিত এলাকায় বন্যার পানি নেমে গেলে মাটিতে রস থাকা অবস্থায় মসুর, ভুট্টা ইত্যাদি লাগালে বিনা চাষে হয়। </a:t>
            </a:r>
            <a:endParaRPr lang="en-US" sz="2400" b="1" dirty="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sp>
        <p:nvSpPr>
          <p:cNvPr id="11" name="TextBox 10"/>
          <p:cNvSpPr txBox="1"/>
          <p:nvPr/>
        </p:nvSpPr>
        <p:spPr>
          <a:xfrm>
            <a:off x="4595447" y="3622431"/>
            <a:ext cx="3212122" cy="267765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smtClean="0">
                <a:ln/>
                <a:latin typeface="SutonnyOMJ" panose="01010600010101010101" pitchFamily="2" charset="0"/>
                <a:cs typeface="SutonnyOMJ" panose="01010600010101010101" pitchFamily="2" charset="0"/>
              </a:rPr>
              <a:t>একটি শস্যে ফুল আসার পর,কিন্তু অন্য শস্য কর্তনের প্রায় এক সপ্তাহ আগে শিম জাতীয় বীজ বপন করাকে রিলে</a:t>
            </a:r>
            <a:r>
              <a:rPr lang="en-US" sz="2400" b="1" dirty="0">
                <a:ln/>
                <a:latin typeface="SutonnyOMJ" panose="01010600010101010101" pitchFamily="2" charset="0"/>
                <a:cs typeface="SutonnyOMJ" panose="01010600010101010101" pitchFamily="2" charset="0"/>
              </a:rPr>
              <a:t> </a:t>
            </a:r>
            <a:r>
              <a:rPr lang="en-US" sz="2400" b="1" dirty="0" smtClean="0">
                <a:ln/>
                <a:latin typeface="SutonnyOMJ" panose="01010600010101010101" pitchFamily="2" charset="0"/>
                <a:cs typeface="SutonnyOMJ" panose="01010600010101010101" pitchFamily="2" charset="0"/>
              </a:rPr>
              <a:t>চাষ বলা হয়। এতে সেচের সীমাবদ্ধতা, শ্রম ঘাটতি এবং সময়ের অভাব দূর করা যায়। </a:t>
            </a:r>
            <a:endParaRPr lang="en-US" sz="2400" b="1" dirty="0">
              <a:ln/>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7004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 calcmode="lin" valueType="num">
                                      <p:cBhvr>
                                        <p:cTn id="4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alf Frame 12"/>
          <p:cNvSpPr/>
          <p:nvPr/>
        </p:nvSpPr>
        <p:spPr>
          <a:xfrm>
            <a:off x="105508" y="93789"/>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2"/>
          <p:cNvSpPr/>
          <p:nvPr/>
        </p:nvSpPr>
        <p:spPr>
          <a:xfrm rot="5400000">
            <a:off x="7877907" y="23451"/>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rot="10800000">
            <a:off x="7913077" y="5509851"/>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64124" y="5580188"/>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0" y="0"/>
            <a:ext cx="9144000" cy="6858000"/>
          </a:xfrm>
          <a:prstGeom prst="rect">
            <a:avLst/>
          </a:prstGeom>
          <a:noFill/>
          <a:ln w="76200" cap="flat" cmpd="sng">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061" y="46889"/>
            <a:ext cx="8991600" cy="6740771"/>
          </a:xfrm>
          <a:custGeom>
            <a:avLst/>
            <a:gdLst>
              <a:gd name="connsiteX0" fmla="*/ 0 w 3083169"/>
              <a:gd name="connsiteY0" fmla="*/ 0 h 1723293"/>
              <a:gd name="connsiteX1" fmla="*/ 3083169 w 3083169"/>
              <a:gd name="connsiteY1" fmla="*/ 0 h 1723293"/>
              <a:gd name="connsiteX2" fmla="*/ 3083169 w 3083169"/>
              <a:gd name="connsiteY2" fmla="*/ 1723293 h 1723293"/>
              <a:gd name="connsiteX3" fmla="*/ 0 w 3083169"/>
              <a:gd name="connsiteY3" fmla="*/ 1723293 h 1723293"/>
              <a:gd name="connsiteX4" fmla="*/ 0 w 3083169"/>
              <a:gd name="connsiteY4" fmla="*/ 0 h 1723293"/>
              <a:gd name="connsiteX0" fmla="*/ 0 w 3763107"/>
              <a:gd name="connsiteY0" fmla="*/ 0 h 1922586"/>
              <a:gd name="connsiteX1" fmla="*/ 3763107 w 3763107"/>
              <a:gd name="connsiteY1" fmla="*/ 199293 h 1922586"/>
              <a:gd name="connsiteX2" fmla="*/ 3763107 w 3763107"/>
              <a:gd name="connsiteY2" fmla="*/ 1922586 h 1922586"/>
              <a:gd name="connsiteX3" fmla="*/ 679938 w 3763107"/>
              <a:gd name="connsiteY3" fmla="*/ 1922586 h 1922586"/>
              <a:gd name="connsiteX4" fmla="*/ 0 w 3763107"/>
              <a:gd name="connsiteY4" fmla="*/ 0 h 1922586"/>
              <a:gd name="connsiteX0" fmla="*/ 0 w 4536830"/>
              <a:gd name="connsiteY0" fmla="*/ 0 h 2414955"/>
              <a:gd name="connsiteX1" fmla="*/ 4536830 w 4536830"/>
              <a:gd name="connsiteY1" fmla="*/ 691662 h 2414955"/>
              <a:gd name="connsiteX2" fmla="*/ 4536830 w 4536830"/>
              <a:gd name="connsiteY2" fmla="*/ 2414955 h 2414955"/>
              <a:gd name="connsiteX3" fmla="*/ 1453661 w 4536830"/>
              <a:gd name="connsiteY3" fmla="*/ 2414955 h 2414955"/>
              <a:gd name="connsiteX4" fmla="*/ 0 w 4536830"/>
              <a:gd name="connsiteY4" fmla="*/ 0 h 2414955"/>
              <a:gd name="connsiteX0" fmla="*/ 82062 w 4618892"/>
              <a:gd name="connsiteY0" fmla="*/ 0 h 6705601"/>
              <a:gd name="connsiteX1" fmla="*/ 4618892 w 4618892"/>
              <a:gd name="connsiteY1" fmla="*/ 691662 h 6705601"/>
              <a:gd name="connsiteX2" fmla="*/ 4618892 w 4618892"/>
              <a:gd name="connsiteY2" fmla="*/ 2414955 h 6705601"/>
              <a:gd name="connsiteX3" fmla="*/ 0 w 4618892"/>
              <a:gd name="connsiteY3" fmla="*/ 6705601 h 6705601"/>
              <a:gd name="connsiteX4" fmla="*/ 82062 w 4618892"/>
              <a:gd name="connsiteY4" fmla="*/ 0 h 6705601"/>
              <a:gd name="connsiteX0" fmla="*/ 35170 w 4618892"/>
              <a:gd name="connsiteY0" fmla="*/ 0 h 6740771"/>
              <a:gd name="connsiteX1" fmla="*/ 4618892 w 4618892"/>
              <a:gd name="connsiteY1" fmla="*/ 726832 h 6740771"/>
              <a:gd name="connsiteX2" fmla="*/ 4618892 w 4618892"/>
              <a:gd name="connsiteY2" fmla="*/ 2450125 h 6740771"/>
              <a:gd name="connsiteX3" fmla="*/ 0 w 4618892"/>
              <a:gd name="connsiteY3" fmla="*/ 6740771 h 6740771"/>
              <a:gd name="connsiteX4" fmla="*/ 35170 w 4618892"/>
              <a:gd name="connsiteY4" fmla="*/ 0 h 6740771"/>
              <a:gd name="connsiteX0" fmla="*/ 35170 w 9061939"/>
              <a:gd name="connsiteY0" fmla="*/ 11722 h 6752493"/>
              <a:gd name="connsiteX1" fmla="*/ 9061939 w 9061939"/>
              <a:gd name="connsiteY1" fmla="*/ 0 h 6752493"/>
              <a:gd name="connsiteX2" fmla="*/ 4618892 w 9061939"/>
              <a:gd name="connsiteY2" fmla="*/ 2461847 h 6752493"/>
              <a:gd name="connsiteX3" fmla="*/ 0 w 9061939"/>
              <a:gd name="connsiteY3" fmla="*/ 6752493 h 6752493"/>
              <a:gd name="connsiteX4" fmla="*/ 35170 w 9061939"/>
              <a:gd name="connsiteY4" fmla="*/ 11722 h 6752493"/>
              <a:gd name="connsiteX0" fmla="*/ 35170 w 9061939"/>
              <a:gd name="connsiteY0" fmla="*/ 11722 h 6752493"/>
              <a:gd name="connsiteX1" fmla="*/ 9061939 w 9061939"/>
              <a:gd name="connsiteY1" fmla="*/ 0 h 6752493"/>
              <a:gd name="connsiteX2" fmla="*/ 9026769 w 9061939"/>
              <a:gd name="connsiteY2" fmla="*/ 6717324 h 6752493"/>
              <a:gd name="connsiteX3" fmla="*/ 0 w 9061939"/>
              <a:gd name="connsiteY3" fmla="*/ 6752493 h 6752493"/>
              <a:gd name="connsiteX4" fmla="*/ 35170 w 9061939"/>
              <a:gd name="connsiteY4" fmla="*/ 11722 h 6752493"/>
              <a:gd name="connsiteX0" fmla="*/ 35170 w 9061939"/>
              <a:gd name="connsiteY0" fmla="*/ 11722 h 6752493"/>
              <a:gd name="connsiteX1" fmla="*/ 9061939 w 9061939"/>
              <a:gd name="connsiteY1" fmla="*/ 0 h 6752493"/>
              <a:gd name="connsiteX2" fmla="*/ 9038492 w 9061939"/>
              <a:gd name="connsiteY2" fmla="*/ 6670432 h 6752493"/>
              <a:gd name="connsiteX3" fmla="*/ 0 w 9061939"/>
              <a:gd name="connsiteY3" fmla="*/ 6752493 h 6752493"/>
              <a:gd name="connsiteX4" fmla="*/ 35170 w 9061939"/>
              <a:gd name="connsiteY4" fmla="*/ 11722 h 6752493"/>
              <a:gd name="connsiteX0" fmla="*/ 1 w 9026770"/>
              <a:gd name="connsiteY0" fmla="*/ 11722 h 6729047"/>
              <a:gd name="connsiteX1" fmla="*/ 9026770 w 9026770"/>
              <a:gd name="connsiteY1" fmla="*/ 0 h 6729047"/>
              <a:gd name="connsiteX2" fmla="*/ 9003323 w 9026770"/>
              <a:gd name="connsiteY2" fmla="*/ 6670432 h 6729047"/>
              <a:gd name="connsiteX3" fmla="*/ 0 w 9026770"/>
              <a:gd name="connsiteY3" fmla="*/ 6729047 h 6729047"/>
              <a:gd name="connsiteX4" fmla="*/ 1 w 9026770"/>
              <a:gd name="connsiteY4" fmla="*/ 11722 h 6729047"/>
              <a:gd name="connsiteX0" fmla="*/ 1 w 9026770"/>
              <a:gd name="connsiteY0" fmla="*/ 11722 h 6729048"/>
              <a:gd name="connsiteX1" fmla="*/ 9026770 w 9026770"/>
              <a:gd name="connsiteY1" fmla="*/ 0 h 6729048"/>
              <a:gd name="connsiteX2" fmla="*/ 8979877 w 9026770"/>
              <a:gd name="connsiteY2" fmla="*/ 6729048 h 6729048"/>
              <a:gd name="connsiteX3" fmla="*/ 0 w 9026770"/>
              <a:gd name="connsiteY3" fmla="*/ 6729047 h 6729048"/>
              <a:gd name="connsiteX4" fmla="*/ 1 w 9026770"/>
              <a:gd name="connsiteY4" fmla="*/ 11722 h 6729048"/>
              <a:gd name="connsiteX0" fmla="*/ 1 w 8991600"/>
              <a:gd name="connsiteY0" fmla="*/ 23445 h 6740771"/>
              <a:gd name="connsiteX1" fmla="*/ 8991600 w 8991600"/>
              <a:gd name="connsiteY1" fmla="*/ 0 h 6740771"/>
              <a:gd name="connsiteX2" fmla="*/ 8979877 w 8991600"/>
              <a:gd name="connsiteY2" fmla="*/ 6740771 h 6740771"/>
              <a:gd name="connsiteX3" fmla="*/ 0 w 8991600"/>
              <a:gd name="connsiteY3" fmla="*/ 6740770 h 6740771"/>
              <a:gd name="connsiteX4" fmla="*/ 1 w 8991600"/>
              <a:gd name="connsiteY4" fmla="*/ 23445 h 674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1600" h="6740771">
                <a:moveTo>
                  <a:pt x="1" y="23445"/>
                </a:moveTo>
                <a:lnTo>
                  <a:pt x="8991600" y="0"/>
                </a:lnTo>
                <a:cubicBezTo>
                  <a:pt x="8983784" y="2223477"/>
                  <a:pt x="8987693" y="4517294"/>
                  <a:pt x="8979877" y="6740771"/>
                </a:cubicBezTo>
                <a:lnTo>
                  <a:pt x="0" y="6740770"/>
                </a:lnTo>
                <a:cubicBezTo>
                  <a:pt x="0" y="4501662"/>
                  <a:pt x="1" y="2262553"/>
                  <a:pt x="1" y="23445"/>
                </a:cubicBezTo>
                <a:close/>
              </a:path>
            </a:pathLst>
          </a:custGeom>
          <a:noFill/>
          <a:ln w="76200" cap="flat" cmpd="sng">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88829" y="433753"/>
            <a:ext cx="5603631" cy="369332"/>
          </a:xfrm>
          <a:prstGeom prst="rect">
            <a:avLst/>
          </a:prstGeom>
          <a:noFill/>
        </p:spPr>
        <p:txBody>
          <a:bodyPr wrap="square" rtlCol="0">
            <a:prstTxWarp prst="textPlain">
              <a:avLst/>
            </a:prstTxWarp>
            <a:spAutoFit/>
          </a:bodyPr>
          <a:lstStyle/>
          <a:p>
            <a:pPr marL="285750" indent="-285750">
              <a:buClr>
                <a:srgbClr val="FF0000"/>
              </a:buClr>
              <a:buFont typeface="Wingdings 2" panose="05020102010507070707" pitchFamily="18" charset="2"/>
              <a:buChar char="õ"/>
            </a:pPr>
            <a:r>
              <a:rPr lang="en-US" b="1" dirty="0" smtClean="0">
                <a:latin typeface="SutonnyOMJ" panose="01010600010101010101" pitchFamily="2" charset="0"/>
                <a:cs typeface="SutonnyOMJ" panose="01010600010101010101" pitchFamily="2" charset="0"/>
              </a:rPr>
              <a:t>মাঠ ফসলের </a:t>
            </a:r>
            <a:r>
              <a:rPr lang="en-US" b="1" dirty="0" smtClean="0">
                <a:solidFill>
                  <a:srgbClr val="00B050"/>
                </a:solidFill>
                <a:latin typeface="SutonnyOMJ" panose="01010600010101010101" pitchFamily="2" charset="0"/>
                <a:cs typeface="SutonnyOMJ" panose="01010600010101010101" pitchFamily="2" charset="0"/>
              </a:rPr>
              <a:t>বহুমুখীকরণের</a:t>
            </a:r>
            <a:r>
              <a:rPr lang="en-US" b="1" dirty="0" smtClean="0">
                <a:latin typeface="SutonnyOMJ" panose="01010600010101010101" pitchFamily="2" charset="0"/>
                <a:cs typeface="SutonnyOMJ" panose="01010600010101010101" pitchFamily="2" charset="0"/>
              </a:rPr>
              <a:t> ব্যবহার সম্পর্কে জানব- </a:t>
            </a:r>
            <a:endParaRPr lang="en-US" b="1" dirty="0">
              <a:latin typeface="SutonnyOMJ" panose="01010600010101010101" pitchFamily="2" charset="0"/>
              <a:cs typeface="SutonnyOMJ" panose="01010600010101010101"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94" t="-4337" r="-2856" b="48386"/>
          <a:stretch/>
        </p:blipFill>
        <p:spPr>
          <a:xfrm>
            <a:off x="914399" y="1137137"/>
            <a:ext cx="1828799" cy="2356340"/>
          </a:xfrm>
          <a:prstGeom prst="rect">
            <a:avLst/>
          </a:prstGeom>
        </p:spPr>
      </p:pic>
      <p:sp>
        <p:nvSpPr>
          <p:cNvPr id="10" name="TextBox 9"/>
          <p:cNvSpPr txBox="1"/>
          <p:nvPr/>
        </p:nvSpPr>
        <p:spPr>
          <a:xfrm>
            <a:off x="1418492" y="4478216"/>
            <a:ext cx="6307015" cy="1631216"/>
          </a:xfrm>
          <a:prstGeom prst="rect">
            <a:avLst/>
          </a:prstGeom>
          <a:noFill/>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r>
              <a:rPr lang="en-US" sz="2000" b="1" dirty="0" smtClean="0">
                <a:ln/>
                <a:latin typeface="SutonnyOMJ" panose="01010600010101010101" pitchFamily="2" charset="0"/>
                <a:cs typeface="SutonnyOMJ" panose="01010600010101010101" pitchFamily="2" charset="0"/>
              </a:rPr>
              <a:t>আলুর সাথে রিলে ফসল হিসাবে পটলের চাষ বেশ জনপ্রিয়। অক্টোবর-নভেম্বর মাসে ৫৫ সে মি দূরত্ব সারি করে আলু লাগানো হয়। প্রতি তৃতীয় সারি ফাঁকা রেখে সে সারিতে, ডিসেম্বরে পটলের ডগা রোপণ করা হয়।জানুয়ারি- ফেব্রুয়ারি মাসের মধ্যে আলু উত্তোলন</a:t>
            </a:r>
            <a:r>
              <a:rPr lang="en-US" sz="2000" b="1" dirty="0">
                <a:ln/>
                <a:latin typeface="SutonnyOMJ" panose="01010600010101010101" pitchFamily="2" charset="0"/>
                <a:cs typeface="SutonnyOMJ" panose="01010600010101010101" pitchFamily="2" charset="0"/>
              </a:rPr>
              <a:t> </a:t>
            </a:r>
            <a:r>
              <a:rPr lang="en-US" sz="2000" b="1" dirty="0" smtClean="0">
                <a:ln/>
                <a:latin typeface="SutonnyOMJ" panose="01010600010101010101" pitchFamily="2" charset="0"/>
                <a:cs typeface="SutonnyOMJ" panose="01010600010101010101" pitchFamily="2" charset="0"/>
              </a:rPr>
              <a:t>শেষ হয়</a:t>
            </a:r>
            <a:r>
              <a:rPr lang="en-US" sz="2000" b="1" dirty="0">
                <a:ln/>
                <a:latin typeface="SutonnyOMJ" panose="01010600010101010101" pitchFamily="2" charset="0"/>
                <a:cs typeface="SutonnyOMJ" panose="01010600010101010101" pitchFamily="2" charset="0"/>
              </a:rPr>
              <a:t> </a:t>
            </a:r>
            <a:r>
              <a:rPr lang="en-US" sz="2000" b="1" dirty="0" smtClean="0">
                <a:ln/>
                <a:latin typeface="SutonnyOMJ" panose="01010600010101010101" pitchFamily="2" charset="0"/>
                <a:cs typeface="SutonnyOMJ" panose="01010600010101010101" pitchFamily="2" charset="0"/>
              </a:rPr>
              <a:t>এবং মার্চ মাস থেকে পটল ধরতে থাকে। আর নভেম্বর মাস পর্যন্ত সংগ্রহ করা হয়। </a:t>
            </a:r>
            <a:endParaRPr lang="en-US" sz="2000" b="1" dirty="0">
              <a:ln/>
              <a:latin typeface="SutonnyOMJ" panose="01010600010101010101" pitchFamily="2" charset="0"/>
              <a:cs typeface="SutonnyOMJ" panose="01010600010101010101"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403" y="1280746"/>
            <a:ext cx="2857500" cy="2201008"/>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66214"/>
          <a:stretch/>
        </p:blipFill>
        <p:spPr>
          <a:xfrm>
            <a:off x="2508738" y="1326540"/>
            <a:ext cx="1555503" cy="2166937"/>
          </a:xfrm>
          <a:prstGeom prst="rect">
            <a:avLst/>
          </a:prstGeom>
          <a:ln w="6350">
            <a:solidFill>
              <a:srgbClr val="00B050"/>
            </a:solidFill>
          </a:ln>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0000" t="51031"/>
          <a:stretch/>
        </p:blipFill>
        <p:spPr>
          <a:xfrm>
            <a:off x="926123" y="2649416"/>
            <a:ext cx="1559169" cy="834903"/>
          </a:xfrm>
          <a:prstGeom prst="rect">
            <a:avLst/>
          </a:prstGeom>
          <a:ln w="19050">
            <a:solidFill>
              <a:schemeClr val="tx1"/>
            </a:solidFill>
          </a:ln>
        </p:spPr>
      </p:pic>
      <p:sp>
        <p:nvSpPr>
          <p:cNvPr id="14" name="TextBox 13"/>
          <p:cNvSpPr txBox="1"/>
          <p:nvPr/>
        </p:nvSpPr>
        <p:spPr>
          <a:xfrm>
            <a:off x="1711569" y="3704493"/>
            <a:ext cx="5228493" cy="369332"/>
          </a:xfrm>
          <a:prstGeom prst="rect">
            <a:avLst/>
          </a:prstGeom>
          <a:noFill/>
        </p:spPr>
        <p:txBody>
          <a:bodyPr wrap="square" rtlCol="0">
            <a:prstTxWarp prst="textPlain">
              <a:avLst/>
            </a:prstTxWarp>
            <a:spAutoFit/>
          </a:bodyPr>
          <a:lstStyle/>
          <a:p>
            <a:r>
              <a:rPr lang="en-US" dirty="0" smtClean="0">
                <a:ln w="0"/>
                <a:effectLst>
                  <a:glow rad="139700">
                    <a:schemeClr val="accent2">
                      <a:satMod val="175000"/>
                      <a:alpha val="40000"/>
                    </a:schemeClr>
                  </a:glow>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আলুর সাথে রিলে ফসল হিসাবে পটলের চাষ। </a:t>
            </a:r>
            <a:endParaRPr lang="en-US" dirty="0">
              <a:ln w="0"/>
              <a:effectLst>
                <a:glow rad="139700">
                  <a:schemeClr val="accent2">
                    <a:satMod val="175000"/>
                    <a:alpha val="40000"/>
                  </a:schemeClr>
                </a:glow>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14784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8)">
                                      <p:cBhvr>
                                        <p:cTn id="13" dur="2000"/>
                                        <p:tgtEl>
                                          <p:spTgt spid="9"/>
                                        </p:tgtEl>
                                      </p:cBhvr>
                                    </p:animEffect>
                                  </p:childTnLst>
                                </p:cTn>
                              </p:par>
                              <p:par>
                                <p:cTn id="14" presetID="21"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8)">
                                      <p:cBhvr>
                                        <p:cTn id="16" dur="2000"/>
                                        <p:tgtEl>
                                          <p:spTgt spid="7"/>
                                        </p:tgtEl>
                                      </p:cBhvr>
                                    </p:animEffect>
                                  </p:childTnLst>
                                </p:cTn>
                              </p:par>
                              <p:par>
                                <p:cTn id="17" presetID="21"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8)">
                                      <p:cBhvr>
                                        <p:cTn id="19" dur="2000"/>
                                        <p:tgtEl>
                                          <p:spTgt spid="12"/>
                                        </p:tgtEl>
                                      </p:cBhvr>
                                    </p:animEffect>
                                  </p:childTnLst>
                                </p:cTn>
                              </p:par>
                              <p:par>
                                <p:cTn id="20" presetID="21"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8)">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800" decel="100000"/>
                                        <p:tgtEl>
                                          <p:spTgt spid="10"/>
                                        </p:tgtEl>
                                      </p:cBhvr>
                                    </p:animEffect>
                                    <p:anim calcmode="lin" valueType="num">
                                      <p:cBhvr>
                                        <p:cTn id="36" dur="800" decel="100000" fill="hold"/>
                                        <p:tgtEl>
                                          <p:spTgt spid="10"/>
                                        </p:tgtEl>
                                        <p:attrNameLst>
                                          <p:attrName>style.rotation</p:attrName>
                                        </p:attrNameLst>
                                      </p:cBhvr>
                                      <p:tavLst>
                                        <p:tav tm="0">
                                          <p:val>
                                            <p:fltVal val="-90"/>
                                          </p:val>
                                        </p:tav>
                                        <p:tav tm="100000">
                                          <p:val>
                                            <p:fltVal val="0"/>
                                          </p:val>
                                        </p:tav>
                                      </p:tavLst>
                                    </p:anim>
                                    <p:anim calcmode="lin" valueType="num">
                                      <p:cBhvr>
                                        <p:cTn id="37" dur="800" decel="100000" fill="hold"/>
                                        <p:tgtEl>
                                          <p:spTgt spid="10"/>
                                        </p:tgtEl>
                                        <p:attrNameLst>
                                          <p:attrName>ppt_x</p:attrName>
                                        </p:attrNameLst>
                                      </p:cBhvr>
                                      <p:tavLst>
                                        <p:tav tm="0">
                                          <p:val>
                                            <p:strVal val="#ppt_x+0.4"/>
                                          </p:val>
                                        </p:tav>
                                        <p:tav tm="100000">
                                          <p:val>
                                            <p:strVal val="#ppt_x-0.05"/>
                                          </p:val>
                                        </p:tav>
                                      </p:tavLst>
                                    </p:anim>
                                    <p:anim calcmode="lin" valueType="num">
                                      <p:cBhvr>
                                        <p:cTn id="38" dur="800" decel="100000" fill="hold"/>
                                        <p:tgtEl>
                                          <p:spTgt spid="10"/>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0" y="93790"/>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rot="10800000">
            <a:off x="7913078" y="548640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7866187" y="29308"/>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6200000">
            <a:off x="199295" y="5545020"/>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0" y="0"/>
            <a:ext cx="9144000" cy="6858000"/>
          </a:xfrm>
          <a:prstGeom prst="rect">
            <a:avLst/>
          </a:prstGeom>
          <a:noFill/>
          <a:ln w="76200">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890" y="70337"/>
            <a:ext cx="9015047" cy="6705602"/>
          </a:xfrm>
          <a:custGeom>
            <a:avLst/>
            <a:gdLst>
              <a:gd name="connsiteX0" fmla="*/ 0 w 2426677"/>
              <a:gd name="connsiteY0" fmla="*/ 0 h 1500554"/>
              <a:gd name="connsiteX1" fmla="*/ 2426677 w 2426677"/>
              <a:gd name="connsiteY1" fmla="*/ 0 h 1500554"/>
              <a:gd name="connsiteX2" fmla="*/ 2426677 w 2426677"/>
              <a:gd name="connsiteY2" fmla="*/ 1500554 h 1500554"/>
              <a:gd name="connsiteX3" fmla="*/ 0 w 2426677"/>
              <a:gd name="connsiteY3" fmla="*/ 1500554 h 1500554"/>
              <a:gd name="connsiteX4" fmla="*/ 0 w 2426677"/>
              <a:gd name="connsiteY4" fmla="*/ 0 h 1500554"/>
              <a:gd name="connsiteX0" fmla="*/ 0 w 2438401"/>
              <a:gd name="connsiteY0" fmla="*/ 0 h 1500554"/>
              <a:gd name="connsiteX1" fmla="*/ 2438401 w 2438401"/>
              <a:gd name="connsiteY1" fmla="*/ 0 h 1500554"/>
              <a:gd name="connsiteX2" fmla="*/ 2438401 w 2438401"/>
              <a:gd name="connsiteY2" fmla="*/ 1500554 h 1500554"/>
              <a:gd name="connsiteX3" fmla="*/ 11724 w 2438401"/>
              <a:gd name="connsiteY3" fmla="*/ 1500554 h 1500554"/>
              <a:gd name="connsiteX4" fmla="*/ 0 w 2438401"/>
              <a:gd name="connsiteY4" fmla="*/ 0 h 1500554"/>
              <a:gd name="connsiteX0" fmla="*/ 0 w 3059725"/>
              <a:gd name="connsiteY0" fmla="*/ 0 h 1840524"/>
              <a:gd name="connsiteX1" fmla="*/ 3059725 w 3059725"/>
              <a:gd name="connsiteY1" fmla="*/ 339970 h 1840524"/>
              <a:gd name="connsiteX2" fmla="*/ 3059725 w 3059725"/>
              <a:gd name="connsiteY2" fmla="*/ 1840524 h 1840524"/>
              <a:gd name="connsiteX3" fmla="*/ 633048 w 3059725"/>
              <a:gd name="connsiteY3" fmla="*/ 1840524 h 1840524"/>
              <a:gd name="connsiteX4" fmla="*/ 0 w 3059725"/>
              <a:gd name="connsiteY4" fmla="*/ 0 h 1840524"/>
              <a:gd name="connsiteX0" fmla="*/ 0 w 3059725"/>
              <a:gd name="connsiteY0" fmla="*/ 0 h 6775940"/>
              <a:gd name="connsiteX1" fmla="*/ 3059725 w 3059725"/>
              <a:gd name="connsiteY1" fmla="*/ 339970 h 6775940"/>
              <a:gd name="connsiteX2" fmla="*/ 3059725 w 3059725"/>
              <a:gd name="connsiteY2" fmla="*/ 1840524 h 6775940"/>
              <a:gd name="connsiteX3" fmla="*/ 23448 w 3059725"/>
              <a:gd name="connsiteY3" fmla="*/ 6775940 h 6775940"/>
              <a:gd name="connsiteX4" fmla="*/ 0 w 3059725"/>
              <a:gd name="connsiteY4" fmla="*/ 0 h 6775940"/>
              <a:gd name="connsiteX0" fmla="*/ 0 w 9061941"/>
              <a:gd name="connsiteY0" fmla="*/ 0 h 6775940"/>
              <a:gd name="connsiteX1" fmla="*/ 3059725 w 9061941"/>
              <a:gd name="connsiteY1" fmla="*/ 339970 h 6775940"/>
              <a:gd name="connsiteX2" fmla="*/ 9061941 w 9061941"/>
              <a:gd name="connsiteY2" fmla="*/ 6693878 h 6775940"/>
              <a:gd name="connsiteX3" fmla="*/ 23448 w 9061941"/>
              <a:gd name="connsiteY3" fmla="*/ 6775940 h 6775940"/>
              <a:gd name="connsiteX4" fmla="*/ 0 w 9061941"/>
              <a:gd name="connsiteY4" fmla="*/ 0 h 6775940"/>
              <a:gd name="connsiteX0" fmla="*/ 0 w 9061941"/>
              <a:gd name="connsiteY0" fmla="*/ 0 h 6775940"/>
              <a:gd name="connsiteX1" fmla="*/ 9050218 w 9061941"/>
              <a:gd name="connsiteY1" fmla="*/ 0 h 6775940"/>
              <a:gd name="connsiteX2" fmla="*/ 9061941 w 9061941"/>
              <a:gd name="connsiteY2" fmla="*/ 6693878 h 6775940"/>
              <a:gd name="connsiteX3" fmla="*/ 23448 w 9061941"/>
              <a:gd name="connsiteY3" fmla="*/ 6775940 h 6775940"/>
              <a:gd name="connsiteX4" fmla="*/ 0 w 9061941"/>
              <a:gd name="connsiteY4" fmla="*/ 0 h 6775940"/>
              <a:gd name="connsiteX0" fmla="*/ 0 w 9061941"/>
              <a:gd name="connsiteY0" fmla="*/ 0 h 6740771"/>
              <a:gd name="connsiteX1" fmla="*/ 9050218 w 9061941"/>
              <a:gd name="connsiteY1" fmla="*/ 0 h 6740771"/>
              <a:gd name="connsiteX2" fmla="*/ 9061941 w 9061941"/>
              <a:gd name="connsiteY2" fmla="*/ 6693878 h 6740771"/>
              <a:gd name="connsiteX3" fmla="*/ 58617 w 9061941"/>
              <a:gd name="connsiteY3" fmla="*/ 6740771 h 6740771"/>
              <a:gd name="connsiteX4" fmla="*/ 0 w 9061941"/>
              <a:gd name="connsiteY4" fmla="*/ 0 h 6740771"/>
              <a:gd name="connsiteX0" fmla="*/ 0 w 9061941"/>
              <a:gd name="connsiteY0" fmla="*/ 0 h 6764217"/>
              <a:gd name="connsiteX1" fmla="*/ 9050218 w 9061941"/>
              <a:gd name="connsiteY1" fmla="*/ 0 h 6764217"/>
              <a:gd name="connsiteX2" fmla="*/ 9061941 w 9061941"/>
              <a:gd name="connsiteY2" fmla="*/ 6693878 h 6764217"/>
              <a:gd name="connsiteX3" fmla="*/ 23447 w 9061941"/>
              <a:gd name="connsiteY3" fmla="*/ 6764217 h 6764217"/>
              <a:gd name="connsiteX4" fmla="*/ 0 w 9061941"/>
              <a:gd name="connsiteY4" fmla="*/ 0 h 6764217"/>
              <a:gd name="connsiteX0" fmla="*/ 0 w 9061941"/>
              <a:gd name="connsiteY0" fmla="*/ 0 h 6740771"/>
              <a:gd name="connsiteX1" fmla="*/ 9050218 w 9061941"/>
              <a:gd name="connsiteY1" fmla="*/ 0 h 6740771"/>
              <a:gd name="connsiteX2" fmla="*/ 9061941 w 9061941"/>
              <a:gd name="connsiteY2" fmla="*/ 6693878 h 6740771"/>
              <a:gd name="connsiteX3" fmla="*/ 58617 w 9061941"/>
              <a:gd name="connsiteY3" fmla="*/ 6740771 h 6740771"/>
              <a:gd name="connsiteX4" fmla="*/ 0 w 9061941"/>
              <a:gd name="connsiteY4" fmla="*/ 0 h 6740771"/>
              <a:gd name="connsiteX0" fmla="*/ 0 w 9061941"/>
              <a:gd name="connsiteY0" fmla="*/ 0 h 6705602"/>
              <a:gd name="connsiteX1" fmla="*/ 9050218 w 9061941"/>
              <a:gd name="connsiteY1" fmla="*/ 0 h 6705602"/>
              <a:gd name="connsiteX2" fmla="*/ 9061941 w 9061941"/>
              <a:gd name="connsiteY2" fmla="*/ 6693878 h 6705602"/>
              <a:gd name="connsiteX3" fmla="*/ 46894 w 9061941"/>
              <a:gd name="connsiteY3" fmla="*/ 6705602 h 6705602"/>
              <a:gd name="connsiteX4" fmla="*/ 0 w 9061941"/>
              <a:gd name="connsiteY4" fmla="*/ 0 h 6705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1941" h="6705602">
                <a:moveTo>
                  <a:pt x="0" y="0"/>
                </a:moveTo>
                <a:lnTo>
                  <a:pt x="9050218" y="0"/>
                </a:lnTo>
                <a:cubicBezTo>
                  <a:pt x="9054126" y="2231293"/>
                  <a:pt x="9058033" y="4462585"/>
                  <a:pt x="9061941" y="6693878"/>
                </a:cubicBezTo>
                <a:lnTo>
                  <a:pt x="46894" y="6705602"/>
                </a:lnTo>
                <a:cubicBezTo>
                  <a:pt x="39078" y="4450863"/>
                  <a:pt x="7816" y="2254739"/>
                  <a:pt x="0" y="0"/>
                </a:cubicBezTo>
                <a:close/>
              </a:path>
            </a:pathLst>
          </a:cu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96" y="636343"/>
            <a:ext cx="3527912" cy="194273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634" y="623154"/>
            <a:ext cx="3537074" cy="1967646"/>
          </a:xfrm>
          <a:prstGeom prst="rect">
            <a:avLst/>
          </a:prstGeom>
        </p:spPr>
      </p:pic>
      <p:sp>
        <p:nvSpPr>
          <p:cNvPr id="11" name="TextBox 10"/>
          <p:cNvSpPr txBox="1"/>
          <p:nvPr/>
        </p:nvSpPr>
        <p:spPr>
          <a:xfrm>
            <a:off x="1641231" y="2919046"/>
            <a:ext cx="5990493" cy="400110"/>
          </a:xfrm>
          <a:prstGeom prst="rect">
            <a:avLst/>
          </a:prstGeom>
          <a:noFill/>
        </p:spPr>
        <p:txBody>
          <a:bodyPr wrap="square" rtlCol="0">
            <a:prstTxWarp prst="textPlain">
              <a:avLst/>
            </a:prstTxWarp>
            <a:spAutoFit/>
          </a:bodyPr>
          <a:lstStyle/>
          <a:p>
            <a:r>
              <a:rPr lang="en-US" sz="2000" b="1" spc="50" dirty="0" smtClean="0">
                <a:ln w="0"/>
                <a:solidFill>
                  <a:srgbClr val="00B05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আলুর সাথে রিলে ফসল হিসাবে </a:t>
            </a:r>
            <a:r>
              <a:rPr lang="en-US" sz="2000" b="1" spc="50" dirty="0" smtClean="0">
                <a:ln w="0"/>
                <a:solidFill>
                  <a:srgbClr val="FF000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করলার</a:t>
            </a:r>
            <a:r>
              <a:rPr lang="en-US" sz="2000" b="1" spc="50" dirty="0" smtClean="0">
                <a:ln w="0"/>
                <a:solidFill>
                  <a:srgbClr val="00B05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 চাষ। </a:t>
            </a:r>
            <a:endParaRPr lang="en-US" sz="2000" b="1" spc="50" dirty="0">
              <a:ln w="0"/>
              <a:solidFill>
                <a:srgbClr val="00B05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p:txBody>
      </p:sp>
      <p:sp>
        <p:nvSpPr>
          <p:cNvPr id="12" name="TextBox 11"/>
          <p:cNvSpPr txBox="1"/>
          <p:nvPr/>
        </p:nvSpPr>
        <p:spPr>
          <a:xfrm>
            <a:off x="1582615" y="3985847"/>
            <a:ext cx="6013939" cy="1631216"/>
          </a:xfrm>
          <a:prstGeom prst="rect">
            <a:avLst/>
          </a:prstGeom>
          <a:noFill/>
        </p:spPr>
        <p:txBody>
          <a:bodyPr wrap="square" rtlCol="0">
            <a:prstTxWarp prst="textPlain">
              <a:avLst/>
            </a:prstTxWarp>
            <a:spAutoFit/>
          </a:bodyPr>
          <a:lstStyle/>
          <a:p>
            <a:r>
              <a:rPr lang="en-US" sz="2000" dirty="0" smtClean="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কৃষক অক্টোবর- নভেম্বর মাসে সারিতে আলু বীজ লাগান। দুই সারির মাঝখানে নালা তৈরি হয়। অন্যদিকে পলিব্যাগে করলার চারা গজানো হয়, এরপর জানুয়ারি মাসে দুই সারির মাঝের নালায় করলার চারা রোপন করা হয়। ফেব্রুয়ারির মাঝামাঝি সময়ে সমস্ত আলু উত্তোলন করা হয়।পরে মার্চ থেকে করলা ধরতে থাকে, সেপ্টেম্বর-অক্টোবর পর্যন্ত করলা তোলা হয়। </a:t>
            </a:r>
            <a:endParaRPr lang="en-US" sz="2000" dirty="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12806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
                                        <p:tgtEl>
                                          <p:spTgt spid="11"/>
                                        </p:tgtEl>
                                      </p:cBhvr>
                                    </p:animEffect>
                                    <p:anim calcmode="lin" valueType="num">
                                      <p:cBhvr>
                                        <p:cTn id="16" dur="400" fill="hold"/>
                                        <p:tgtEl>
                                          <p:spTgt spid="11"/>
                                        </p:tgtEl>
                                        <p:attrNameLst>
                                          <p:attrName>ppt_x</p:attrName>
                                        </p:attrNameLst>
                                      </p:cBhvr>
                                      <p:tavLst>
                                        <p:tav tm="0">
                                          <p:val>
                                            <p:strVal val="#ppt_x"/>
                                          </p:val>
                                        </p:tav>
                                        <p:tav tm="100000">
                                          <p:val>
                                            <p:strVal val="#ppt_x"/>
                                          </p:val>
                                        </p:tav>
                                      </p:tavLst>
                                    </p:anim>
                                    <p:anim calcmode="lin" valueType="num">
                                      <p:cBhvr>
                                        <p:cTn id="17" dur="400" fill="hold"/>
                                        <p:tgtEl>
                                          <p:spTgt spid="11"/>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93785" y="11723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0" y="0"/>
            <a:ext cx="9144000" cy="6858000"/>
          </a:xfrm>
          <a:prstGeom prst="rect">
            <a:avLst/>
          </a:prstGeom>
          <a:noFill/>
          <a:ln w="76200">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098" y="70335"/>
            <a:ext cx="9055011" cy="6717325"/>
          </a:xfrm>
          <a:custGeom>
            <a:avLst/>
            <a:gdLst>
              <a:gd name="connsiteX0" fmla="*/ 0 w 2813538"/>
              <a:gd name="connsiteY0" fmla="*/ 0 h 1312985"/>
              <a:gd name="connsiteX1" fmla="*/ 2813538 w 2813538"/>
              <a:gd name="connsiteY1" fmla="*/ 0 h 1312985"/>
              <a:gd name="connsiteX2" fmla="*/ 2813538 w 2813538"/>
              <a:gd name="connsiteY2" fmla="*/ 1312985 h 1312985"/>
              <a:gd name="connsiteX3" fmla="*/ 0 w 2813538"/>
              <a:gd name="connsiteY3" fmla="*/ 1312985 h 1312985"/>
              <a:gd name="connsiteX4" fmla="*/ 0 w 2813538"/>
              <a:gd name="connsiteY4" fmla="*/ 0 h 1312985"/>
              <a:gd name="connsiteX0" fmla="*/ 0 w 4595446"/>
              <a:gd name="connsiteY0" fmla="*/ 0 h 2309446"/>
              <a:gd name="connsiteX1" fmla="*/ 4595446 w 4595446"/>
              <a:gd name="connsiteY1" fmla="*/ 996461 h 2309446"/>
              <a:gd name="connsiteX2" fmla="*/ 4595446 w 4595446"/>
              <a:gd name="connsiteY2" fmla="*/ 2309446 h 2309446"/>
              <a:gd name="connsiteX3" fmla="*/ 1781908 w 4595446"/>
              <a:gd name="connsiteY3" fmla="*/ 2309446 h 2309446"/>
              <a:gd name="connsiteX4" fmla="*/ 0 w 4595446"/>
              <a:gd name="connsiteY4" fmla="*/ 0 h 2309446"/>
              <a:gd name="connsiteX0" fmla="*/ 0 w 4595446"/>
              <a:gd name="connsiteY0" fmla="*/ 0 h 6775939"/>
              <a:gd name="connsiteX1" fmla="*/ 4595446 w 4595446"/>
              <a:gd name="connsiteY1" fmla="*/ 996461 h 6775939"/>
              <a:gd name="connsiteX2" fmla="*/ 4595446 w 4595446"/>
              <a:gd name="connsiteY2" fmla="*/ 2309446 h 6775939"/>
              <a:gd name="connsiteX3" fmla="*/ 35170 w 4595446"/>
              <a:gd name="connsiteY3" fmla="*/ 6775939 h 6775939"/>
              <a:gd name="connsiteX4" fmla="*/ 0 w 4595446"/>
              <a:gd name="connsiteY4" fmla="*/ 0 h 6775939"/>
              <a:gd name="connsiteX0" fmla="*/ 0 w 9038493"/>
              <a:gd name="connsiteY0" fmla="*/ 0 h 6775939"/>
              <a:gd name="connsiteX1" fmla="*/ 4595446 w 9038493"/>
              <a:gd name="connsiteY1" fmla="*/ 996461 h 6775939"/>
              <a:gd name="connsiteX2" fmla="*/ 9038493 w 9038493"/>
              <a:gd name="connsiteY2" fmla="*/ 6682153 h 6775939"/>
              <a:gd name="connsiteX3" fmla="*/ 35170 w 9038493"/>
              <a:gd name="connsiteY3" fmla="*/ 6775939 h 6775939"/>
              <a:gd name="connsiteX4" fmla="*/ 0 w 9038493"/>
              <a:gd name="connsiteY4" fmla="*/ 0 h 6775939"/>
              <a:gd name="connsiteX0" fmla="*/ 0 w 9038493"/>
              <a:gd name="connsiteY0" fmla="*/ 0 h 6717324"/>
              <a:gd name="connsiteX1" fmla="*/ 4595446 w 9038493"/>
              <a:gd name="connsiteY1" fmla="*/ 996461 h 6717324"/>
              <a:gd name="connsiteX2" fmla="*/ 9038493 w 9038493"/>
              <a:gd name="connsiteY2" fmla="*/ 6682153 h 6717324"/>
              <a:gd name="connsiteX3" fmla="*/ 58616 w 9038493"/>
              <a:gd name="connsiteY3" fmla="*/ 6717324 h 6717324"/>
              <a:gd name="connsiteX4" fmla="*/ 0 w 9038493"/>
              <a:gd name="connsiteY4" fmla="*/ 0 h 6717324"/>
              <a:gd name="connsiteX0" fmla="*/ 0 w 9038493"/>
              <a:gd name="connsiteY0" fmla="*/ 0 h 6717324"/>
              <a:gd name="connsiteX1" fmla="*/ 4595446 w 9038493"/>
              <a:gd name="connsiteY1" fmla="*/ 996461 h 6717324"/>
              <a:gd name="connsiteX2" fmla="*/ 9038493 w 9038493"/>
              <a:gd name="connsiteY2" fmla="*/ 6682153 h 6717324"/>
              <a:gd name="connsiteX3" fmla="*/ 58616 w 9038493"/>
              <a:gd name="connsiteY3" fmla="*/ 6717324 h 6717324"/>
              <a:gd name="connsiteX4" fmla="*/ 0 w 9038493"/>
              <a:gd name="connsiteY4" fmla="*/ 0 h 6717324"/>
              <a:gd name="connsiteX0" fmla="*/ 16518 w 9055011"/>
              <a:gd name="connsiteY0" fmla="*/ 0 h 6705601"/>
              <a:gd name="connsiteX1" fmla="*/ 4611964 w 9055011"/>
              <a:gd name="connsiteY1" fmla="*/ 996461 h 6705601"/>
              <a:gd name="connsiteX2" fmla="*/ 9055011 w 9055011"/>
              <a:gd name="connsiteY2" fmla="*/ 6682153 h 6705601"/>
              <a:gd name="connsiteX3" fmla="*/ 28242 w 9055011"/>
              <a:gd name="connsiteY3" fmla="*/ 6705601 h 6705601"/>
              <a:gd name="connsiteX4" fmla="*/ 16518 w 9055011"/>
              <a:gd name="connsiteY4" fmla="*/ 0 h 6705601"/>
              <a:gd name="connsiteX0" fmla="*/ 16518 w 9055011"/>
              <a:gd name="connsiteY0" fmla="*/ 11724 h 6717325"/>
              <a:gd name="connsiteX1" fmla="*/ 9055010 w 9055011"/>
              <a:gd name="connsiteY1" fmla="*/ 0 h 6717325"/>
              <a:gd name="connsiteX2" fmla="*/ 9055011 w 9055011"/>
              <a:gd name="connsiteY2" fmla="*/ 6693877 h 6717325"/>
              <a:gd name="connsiteX3" fmla="*/ 28242 w 9055011"/>
              <a:gd name="connsiteY3" fmla="*/ 6717325 h 6717325"/>
              <a:gd name="connsiteX4" fmla="*/ 16518 w 9055011"/>
              <a:gd name="connsiteY4" fmla="*/ 11724 h 671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5011" h="6717325">
                <a:moveTo>
                  <a:pt x="16518" y="11724"/>
                </a:moveTo>
                <a:lnTo>
                  <a:pt x="9055010" y="0"/>
                </a:lnTo>
                <a:cubicBezTo>
                  <a:pt x="9055010" y="2231292"/>
                  <a:pt x="9055011" y="4462585"/>
                  <a:pt x="9055011" y="6693877"/>
                </a:cubicBezTo>
                <a:lnTo>
                  <a:pt x="28242" y="6717325"/>
                </a:lnTo>
                <a:cubicBezTo>
                  <a:pt x="-38190" y="4513386"/>
                  <a:pt x="36057" y="2250832"/>
                  <a:pt x="16518" y="11724"/>
                </a:cubicBezTo>
                <a:close/>
              </a:path>
            </a:pathLst>
          </a:cu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alf Frame 6"/>
          <p:cNvSpPr/>
          <p:nvPr/>
        </p:nvSpPr>
        <p:spPr>
          <a:xfrm rot="16200000">
            <a:off x="164125" y="556846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0800000">
            <a:off x="7936524" y="549812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7877908" y="4689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469" y="1119164"/>
            <a:ext cx="1938571" cy="1766541"/>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1133" r="80699"/>
          <a:stretch/>
        </p:blipFill>
        <p:spPr>
          <a:xfrm>
            <a:off x="502875" y="4631377"/>
            <a:ext cx="726830" cy="164046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883" y="1401288"/>
            <a:ext cx="2751726" cy="1833825"/>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5402361" y="3870291"/>
            <a:ext cx="3527886" cy="646331"/>
          </a:xfrm>
          <a:prstGeom prst="rect">
            <a:avLst/>
          </a:prstGeom>
          <a:noFill/>
        </p:spPr>
        <p:txBody>
          <a:bodyPr wrap="square" rtlCol="0">
            <a:prstTxWarp prst="textPlain">
              <a:avLst/>
            </a:prstTxWarp>
            <a:spAutoFit/>
          </a:bodyPr>
          <a:lstStyle/>
          <a:p>
            <a:r>
              <a:rPr lang="en-US" sz="2400" dirty="0" smtClean="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en-US" dirty="0" smtClean="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চিত্রের সাথে মিল রেখে মাঠফসলের বহুমুখীকরণের ব্যবহার সংক্ষেপে লিখবে। </a:t>
            </a:r>
            <a:endParaRPr lang="en-US" dirty="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sp>
        <p:nvSpPr>
          <p:cNvPr id="16" name="TextBox 15"/>
          <p:cNvSpPr txBox="1"/>
          <p:nvPr/>
        </p:nvSpPr>
        <p:spPr>
          <a:xfrm>
            <a:off x="3688811" y="5495077"/>
            <a:ext cx="1817077" cy="400110"/>
          </a:xfrm>
          <a:prstGeom prst="rect">
            <a:avLst/>
          </a:prstGeom>
          <a:noFill/>
        </p:spPr>
        <p:txBody>
          <a:bodyPr wrap="square" rtlCol="0">
            <a:spAutoFit/>
          </a:bodyPr>
          <a:lstStyle/>
          <a:p>
            <a:r>
              <a:rPr lang="en-US" sz="2000" b="1" spc="50" dirty="0" smtClean="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সময় ৫ মিনিট </a:t>
            </a:r>
            <a:endParaRPr lang="en-US" sz="2000" b="1" spc="50" dirty="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11133" r="80699"/>
          <a:stretch/>
        </p:blipFill>
        <p:spPr>
          <a:xfrm>
            <a:off x="7914447" y="4536374"/>
            <a:ext cx="726830" cy="1760744"/>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0494" t="13080" r="24649" b="11967"/>
          <a:stretch/>
        </p:blipFill>
        <p:spPr>
          <a:xfrm>
            <a:off x="415636" y="1460666"/>
            <a:ext cx="2755074" cy="1840676"/>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rot="10800000" flipH="1" flipV="1">
            <a:off x="3206339" y="211972"/>
            <a:ext cx="2185060" cy="738053"/>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ctr"/>
            <a:r>
              <a:rPr lang="en-US" sz="1400" dirty="0" smtClean="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দলীয় কাজ </a:t>
            </a:r>
            <a:endParaRPr lang="en-US" sz="14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sp>
        <p:nvSpPr>
          <p:cNvPr id="18" name="TextBox 17"/>
          <p:cNvSpPr txBox="1"/>
          <p:nvPr/>
        </p:nvSpPr>
        <p:spPr>
          <a:xfrm>
            <a:off x="344383" y="3918857"/>
            <a:ext cx="3230089" cy="707886"/>
          </a:xfrm>
          <a:prstGeom prst="rect">
            <a:avLst/>
          </a:prstGeom>
          <a:noFill/>
        </p:spPr>
        <p:txBody>
          <a:bodyPr wrap="square" rtlCol="0">
            <a:spAutoFit/>
          </a:bodyPr>
          <a:lstStyle/>
          <a:p>
            <a:r>
              <a:rPr lang="en-US" sz="2000" b="1" spc="50" dirty="0" smtClean="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চিত্রের সাথে মিল রেখে</a:t>
            </a:r>
            <a:r>
              <a:rPr lang="en-US" sz="2000" b="1" spc="50" dirty="0" smtClean="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rPr>
              <a:t> </a:t>
            </a:r>
            <a:r>
              <a:rPr lang="en-US" sz="2000" b="1" spc="50" dirty="0" smtClean="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চাষ </a:t>
            </a:r>
            <a:r>
              <a:rPr lang="en-US" sz="2000" b="1" spc="50" dirty="0" smtClean="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পদ্ধতিটি </a:t>
            </a:r>
            <a:r>
              <a:rPr lang="en-US" sz="2000" b="1" spc="50" dirty="0" smtClean="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সংক্ষেপে বর্ণনা করবে । </a:t>
            </a:r>
            <a:r>
              <a:rPr lang="en-US" sz="2000" b="1" spc="50" dirty="0" smtClean="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rPr>
              <a:t>  </a:t>
            </a:r>
            <a:endParaRPr lang="en-US" sz="2000" b="1" spc="50" dirty="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p:txBody>
      </p:sp>
      <p:sp>
        <p:nvSpPr>
          <p:cNvPr id="6" name="TextBox 5"/>
          <p:cNvSpPr txBox="1"/>
          <p:nvPr/>
        </p:nvSpPr>
        <p:spPr>
          <a:xfrm>
            <a:off x="1187532" y="3515096"/>
            <a:ext cx="866899"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dirty="0" smtClean="0">
                <a:ln/>
                <a:latin typeface="SutonnyOMJ" panose="01010600010101010101" pitchFamily="2" charset="0"/>
                <a:cs typeface="SutonnyOMJ" panose="01010600010101010101" pitchFamily="2" charset="0"/>
              </a:rPr>
              <a:t>ক</a:t>
            </a:r>
            <a:r>
              <a:rPr lang="en-US" sz="2400" b="1" dirty="0" smtClean="0">
                <a:ln/>
                <a:latin typeface="SutonnyOMJ" panose="01010600010101010101" pitchFamily="2" charset="0"/>
                <a:cs typeface="SutonnyOMJ" panose="01010600010101010101" pitchFamily="2" charset="0"/>
              </a:rPr>
              <a:t>-</a:t>
            </a:r>
            <a:r>
              <a:rPr lang="en-US" sz="2400" b="1" dirty="0" err="1" smtClean="0">
                <a:ln/>
                <a:latin typeface="SutonnyOMJ" panose="01010600010101010101" pitchFamily="2" charset="0"/>
                <a:cs typeface="SutonnyOMJ" panose="01010600010101010101" pitchFamily="2" charset="0"/>
              </a:rPr>
              <a:t>দল</a:t>
            </a:r>
            <a:r>
              <a:rPr lang="en-US" sz="2400" b="1" dirty="0" smtClean="0">
                <a:ln/>
                <a:latin typeface="SutonnyOMJ" panose="01010600010101010101" pitchFamily="2" charset="0"/>
                <a:cs typeface="SutonnyOMJ" panose="01010600010101010101" pitchFamily="2" charset="0"/>
              </a:rPr>
              <a:t> </a:t>
            </a:r>
            <a:endParaRPr lang="en-US" sz="2400" b="1" dirty="0">
              <a:ln/>
              <a:latin typeface="SutonnyOMJ" panose="01010600010101010101" pitchFamily="2" charset="0"/>
              <a:cs typeface="SutonnyOMJ" panose="01010600010101010101" pitchFamily="2" charset="0"/>
            </a:endParaRPr>
          </a:p>
        </p:txBody>
      </p:sp>
      <p:sp>
        <p:nvSpPr>
          <p:cNvPr id="12" name="TextBox 11"/>
          <p:cNvSpPr txBox="1"/>
          <p:nvPr/>
        </p:nvSpPr>
        <p:spPr>
          <a:xfrm>
            <a:off x="6721434" y="3443844"/>
            <a:ext cx="950026"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smtClean="0">
                <a:ln/>
                <a:latin typeface="SutonnyOMJ" panose="01010600010101010101" pitchFamily="2" charset="0"/>
                <a:cs typeface="SutonnyOMJ" panose="01010600010101010101" pitchFamily="2" charset="0"/>
              </a:rPr>
              <a:t>খ- দল</a:t>
            </a:r>
            <a:endParaRPr lang="en-US" sz="2400" b="1" dirty="0">
              <a:ln/>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419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1" grpId="0" animBg="1"/>
      <p:bldP spid="18" grpId="0"/>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05509" y="105512"/>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2"/>
          <p:cNvSpPr/>
          <p:nvPr/>
        </p:nvSpPr>
        <p:spPr>
          <a:xfrm rot="5400000">
            <a:off x="7965831" y="58618"/>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rot="10800000">
            <a:off x="7936524" y="5498126"/>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6200000">
            <a:off x="152403" y="556846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0" y="0"/>
            <a:ext cx="9144000" cy="6858000"/>
          </a:xfrm>
          <a:prstGeom prst="rect">
            <a:avLst/>
          </a:prstGeom>
          <a:noFill/>
          <a:ln w="76200">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853" y="82059"/>
            <a:ext cx="9039531" cy="6705600"/>
          </a:xfrm>
          <a:custGeom>
            <a:avLst/>
            <a:gdLst>
              <a:gd name="connsiteX0" fmla="*/ 0 w 2649415"/>
              <a:gd name="connsiteY0" fmla="*/ 0 h 1512277"/>
              <a:gd name="connsiteX1" fmla="*/ 2649415 w 2649415"/>
              <a:gd name="connsiteY1" fmla="*/ 0 h 1512277"/>
              <a:gd name="connsiteX2" fmla="*/ 2649415 w 2649415"/>
              <a:gd name="connsiteY2" fmla="*/ 1512277 h 1512277"/>
              <a:gd name="connsiteX3" fmla="*/ 0 w 2649415"/>
              <a:gd name="connsiteY3" fmla="*/ 1512277 h 1512277"/>
              <a:gd name="connsiteX4" fmla="*/ 0 w 2649415"/>
              <a:gd name="connsiteY4" fmla="*/ 0 h 1512277"/>
              <a:gd name="connsiteX0" fmla="*/ 0 w 3001108"/>
              <a:gd name="connsiteY0" fmla="*/ 0 h 1699847"/>
              <a:gd name="connsiteX1" fmla="*/ 3001108 w 3001108"/>
              <a:gd name="connsiteY1" fmla="*/ 187570 h 1699847"/>
              <a:gd name="connsiteX2" fmla="*/ 3001108 w 3001108"/>
              <a:gd name="connsiteY2" fmla="*/ 1699847 h 1699847"/>
              <a:gd name="connsiteX3" fmla="*/ 351693 w 3001108"/>
              <a:gd name="connsiteY3" fmla="*/ 1699847 h 1699847"/>
              <a:gd name="connsiteX4" fmla="*/ 0 w 3001108"/>
              <a:gd name="connsiteY4" fmla="*/ 0 h 1699847"/>
              <a:gd name="connsiteX0" fmla="*/ 0 w 3001108"/>
              <a:gd name="connsiteY0" fmla="*/ 0 h 6764217"/>
              <a:gd name="connsiteX1" fmla="*/ 3001108 w 3001108"/>
              <a:gd name="connsiteY1" fmla="*/ 187570 h 6764217"/>
              <a:gd name="connsiteX2" fmla="*/ 3001108 w 3001108"/>
              <a:gd name="connsiteY2" fmla="*/ 1699847 h 6764217"/>
              <a:gd name="connsiteX3" fmla="*/ 23447 w 3001108"/>
              <a:gd name="connsiteY3" fmla="*/ 6764217 h 6764217"/>
              <a:gd name="connsiteX4" fmla="*/ 0 w 3001108"/>
              <a:gd name="connsiteY4" fmla="*/ 0 h 6764217"/>
              <a:gd name="connsiteX0" fmla="*/ 24486 w 2978701"/>
              <a:gd name="connsiteY0" fmla="*/ 0 h 6764217"/>
              <a:gd name="connsiteX1" fmla="*/ 2978701 w 2978701"/>
              <a:gd name="connsiteY1" fmla="*/ 187570 h 6764217"/>
              <a:gd name="connsiteX2" fmla="*/ 2978701 w 2978701"/>
              <a:gd name="connsiteY2" fmla="*/ 1699847 h 6764217"/>
              <a:gd name="connsiteX3" fmla="*/ 1040 w 2978701"/>
              <a:gd name="connsiteY3" fmla="*/ 6764217 h 6764217"/>
              <a:gd name="connsiteX4" fmla="*/ 24486 w 2978701"/>
              <a:gd name="connsiteY4" fmla="*/ 0 h 6764217"/>
              <a:gd name="connsiteX0" fmla="*/ 0 w 2954215"/>
              <a:gd name="connsiteY0" fmla="*/ 0 h 6729048"/>
              <a:gd name="connsiteX1" fmla="*/ 2954215 w 2954215"/>
              <a:gd name="connsiteY1" fmla="*/ 187570 h 6729048"/>
              <a:gd name="connsiteX2" fmla="*/ 2954215 w 2954215"/>
              <a:gd name="connsiteY2" fmla="*/ 1699847 h 6729048"/>
              <a:gd name="connsiteX3" fmla="*/ 23447 w 2954215"/>
              <a:gd name="connsiteY3" fmla="*/ 6729048 h 6729048"/>
              <a:gd name="connsiteX4" fmla="*/ 0 w 2954215"/>
              <a:gd name="connsiteY4" fmla="*/ 0 h 6729048"/>
              <a:gd name="connsiteX0" fmla="*/ 70841 w 3025056"/>
              <a:gd name="connsiteY0" fmla="*/ 0 h 6729048"/>
              <a:gd name="connsiteX1" fmla="*/ 3025056 w 3025056"/>
              <a:gd name="connsiteY1" fmla="*/ 187570 h 6729048"/>
              <a:gd name="connsiteX2" fmla="*/ 3025056 w 3025056"/>
              <a:gd name="connsiteY2" fmla="*/ 1699847 h 6729048"/>
              <a:gd name="connsiteX3" fmla="*/ 503 w 3025056"/>
              <a:gd name="connsiteY3" fmla="*/ 6729048 h 6729048"/>
              <a:gd name="connsiteX4" fmla="*/ 70841 w 3025056"/>
              <a:gd name="connsiteY4" fmla="*/ 0 h 6729048"/>
              <a:gd name="connsiteX0" fmla="*/ 0 w 2954215"/>
              <a:gd name="connsiteY0" fmla="*/ 0 h 6717325"/>
              <a:gd name="connsiteX1" fmla="*/ 2954215 w 2954215"/>
              <a:gd name="connsiteY1" fmla="*/ 187570 h 6717325"/>
              <a:gd name="connsiteX2" fmla="*/ 2954215 w 2954215"/>
              <a:gd name="connsiteY2" fmla="*/ 1699847 h 6717325"/>
              <a:gd name="connsiteX3" fmla="*/ 11724 w 2954215"/>
              <a:gd name="connsiteY3" fmla="*/ 6717325 h 6717325"/>
              <a:gd name="connsiteX4" fmla="*/ 0 w 2954215"/>
              <a:gd name="connsiteY4" fmla="*/ 0 h 6717325"/>
              <a:gd name="connsiteX0" fmla="*/ 0 w 6494584"/>
              <a:gd name="connsiteY0" fmla="*/ 0 h 6717325"/>
              <a:gd name="connsiteX1" fmla="*/ 2954215 w 6494584"/>
              <a:gd name="connsiteY1" fmla="*/ 187570 h 6717325"/>
              <a:gd name="connsiteX2" fmla="*/ 6494584 w 6494584"/>
              <a:gd name="connsiteY2" fmla="*/ 4958862 h 6717325"/>
              <a:gd name="connsiteX3" fmla="*/ 11724 w 6494584"/>
              <a:gd name="connsiteY3" fmla="*/ 6717325 h 6717325"/>
              <a:gd name="connsiteX4" fmla="*/ 0 w 6494584"/>
              <a:gd name="connsiteY4" fmla="*/ 0 h 6717325"/>
              <a:gd name="connsiteX0" fmla="*/ 0 w 8991600"/>
              <a:gd name="connsiteY0" fmla="*/ 0 h 6717325"/>
              <a:gd name="connsiteX1" fmla="*/ 2954215 w 8991600"/>
              <a:gd name="connsiteY1" fmla="*/ 187570 h 6717325"/>
              <a:gd name="connsiteX2" fmla="*/ 8991600 w 8991600"/>
              <a:gd name="connsiteY2" fmla="*/ 6623539 h 6717325"/>
              <a:gd name="connsiteX3" fmla="*/ 11724 w 8991600"/>
              <a:gd name="connsiteY3" fmla="*/ 6717325 h 6717325"/>
              <a:gd name="connsiteX4" fmla="*/ 0 w 8991600"/>
              <a:gd name="connsiteY4" fmla="*/ 0 h 6717325"/>
              <a:gd name="connsiteX0" fmla="*/ 0 w 8991600"/>
              <a:gd name="connsiteY0" fmla="*/ 0 h 6717325"/>
              <a:gd name="connsiteX1" fmla="*/ 2954215 w 8991600"/>
              <a:gd name="connsiteY1" fmla="*/ 187570 h 6717325"/>
              <a:gd name="connsiteX2" fmla="*/ 8991600 w 8991600"/>
              <a:gd name="connsiteY2" fmla="*/ 6705600 h 6717325"/>
              <a:gd name="connsiteX3" fmla="*/ 11724 w 8991600"/>
              <a:gd name="connsiteY3" fmla="*/ 6717325 h 6717325"/>
              <a:gd name="connsiteX4" fmla="*/ 0 w 8991600"/>
              <a:gd name="connsiteY4" fmla="*/ 0 h 6717325"/>
              <a:gd name="connsiteX0" fmla="*/ 0 w 8991600"/>
              <a:gd name="connsiteY0" fmla="*/ 0 h 6717325"/>
              <a:gd name="connsiteX1" fmla="*/ 8979877 w 8991600"/>
              <a:gd name="connsiteY1" fmla="*/ 1 h 6717325"/>
              <a:gd name="connsiteX2" fmla="*/ 8991600 w 8991600"/>
              <a:gd name="connsiteY2" fmla="*/ 6705600 h 6717325"/>
              <a:gd name="connsiteX3" fmla="*/ 11724 w 8991600"/>
              <a:gd name="connsiteY3" fmla="*/ 6717325 h 6717325"/>
              <a:gd name="connsiteX4" fmla="*/ 0 w 8991600"/>
              <a:gd name="connsiteY4" fmla="*/ 0 h 6717325"/>
              <a:gd name="connsiteX0" fmla="*/ 47569 w 9039169"/>
              <a:gd name="connsiteY0" fmla="*/ 0 h 6705600"/>
              <a:gd name="connsiteX1" fmla="*/ 9027446 w 9039169"/>
              <a:gd name="connsiteY1" fmla="*/ 1 h 6705600"/>
              <a:gd name="connsiteX2" fmla="*/ 9039169 w 9039169"/>
              <a:gd name="connsiteY2" fmla="*/ 6705600 h 6705600"/>
              <a:gd name="connsiteX3" fmla="*/ 677 w 9039169"/>
              <a:gd name="connsiteY3" fmla="*/ 6693879 h 6705600"/>
              <a:gd name="connsiteX4" fmla="*/ 47569 w 9039169"/>
              <a:gd name="connsiteY4" fmla="*/ 0 h 6705600"/>
              <a:gd name="connsiteX0" fmla="*/ 47569 w 9039169"/>
              <a:gd name="connsiteY0" fmla="*/ 0 h 6705600"/>
              <a:gd name="connsiteX1" fmla="*/ 9027446 w 9039169"/>
              <a:gd name="connsiteY1" fmla="*/ 1 h 6705600"/>
              <a:gd name="connsiteX2" fmla="*/ 9039169 w 9039169"/>
              <a:gd name="connsiteY2" fmla="*/ 6705600 h 6705600"/>
              <a:gd name="connsiteX3" fmla="*/ 677 w 9039169"/>
              <a:gd name="connsiteY3" fmla="*/ 6693879 h 6705600"/>
              <a:gd name="connsiteX4" fmla="*/ 47569 w 9039169"/>
              <a:gd name="connsiteY4" fmla="*/ 0 h 6705600"/>
              <a:gd name="connsiteX0" fmla="*/ 24484 w 9039531"/>
              <a:gd name="connsiteY0" fmla="*/ 0 h 6705600"/>
              <a:gd name="connsiteX1" fmla="*/ 9027808 w 9039531"/>
              <a:gd name="connsiteY1" fmla="*/ 1 h 6705600"/>
              <a:gd name="connsiteX2" fmla="*/ 9039531 w 9039531"/>
              <a:gd name="connsiteY2" fmla="*/ 6705600 h 6705600"/>
              <a:gd name="connsiteX3" fmla="*/ 1039 w 9039531"/>
              <a:gd name="connsiteY3" fmla="*/ 6693879 h 6705600"/>
              <a:gd name="connsiteX4" fmla="*/ 24484 w 9039531"/>
              <a:gd name="connsiteY4" fmla="*/ 0 h 670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9531" h="6705600">
                <a:moveTo>
                  <a:pt x="24484" y="0"/>
                </a:moveTo>
                <a:lnTo>
                  <a:pt x="9027808" y="1"/>
                </a:lnTo>
                <a:cubicBezTo>
                  <a:pt x="9031716" y="2235201"/>
                  <a:pt x="9035623" y="4470400"/>
                  <a:pt x="9039531" y="6705600"/>
                </a:cubicBezTo>
                <a:lnTo>
                  <a:pt x="1039" y="6693879"/>
                </a:lnTo>
                <a:cubicBezTo>
                  <a:pt x="-6777" y="4439140"/>
                  <a:pt x="32300" y="2254739"/>
                  <a:pt x="24484" y="0"/>
                </a:cubicBezTo>
                <a:close/>
              </a:path>
            </a:pathLst>
          </a:cu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83170" y="351692"/>
            <a:ext cx="2004646" cy="307777"/>
          </a:xfrm>
          <a:prstGeom prst="rect">
            <a:avLst/>
          </a:prstGeom>
          <a:noFill/>
        </p:spPr>
        <p:txBody>
          <a:bodyPr wrap="square" rtlCol="0">
            <a:prstTxWarp prst="textPlain">
              <a:avLst/>
            </a:prstTxWarp>
            <a:spAutoFit/>
          </a:bodyPr>
          <a:lstStyle/>
          <a:p>
            <a:r>
              <a:rPr lang="en-US" sz="1400" dirty="0" smtClean="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মূল্যায়ণ </a:t>
            </a:r>
            <a:endParaRPr lang="en-US" sz="1400" dirty="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sp>
        <p:nvSpPr>
          <p:cNvPr id="6" name="TextBox 5"/>
          <p:cNvSpPr txBox="1">
            <a:spLocks/>
          </p:cNvSpPr>
          <p:nvPr/>
        </p:nvSpPr>
        <p:spPr>
          <a:xfrm>
            <a:off x="1359877" y="997633"/>
            <a:ext cx="5852160" cy="95410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buSzPct val="106000"/>
            </a:pPr>
            <a:r>
              <a:rPr lang="en-US" sz="2800" b="1" dirty="0" smtClean="0">
                <a:ln/>
                <a:solidFill>
                  <a:srgbClr val="002060"/>
                </a:solidFill>
                <a:latin typeface="SutonnyOMJ" panose="01010600010101010101" pitchFamily="2" charset="0"/>
                <a:cs typeface="SutonnyOMJ" panose="01010600010101010101" pitchFamily="2" charset="0"/>
              </a:rPr>
              <a:t>ফসল বিন্যাস, মিশ্র ও সাথি ফসলের চাষ বলতে এক কথায় কী বুঝায়?  </a:t>
            </a:r>
            <a:endParaRPr lang="en-US" b="1" dirty="0">
              <a:ln/>
              <a:solidFill>
                <a:srgbClr val="002060"/>
              </a:solidFill>
              <a:latin typeface="SutonnyOMJ" panose="01010600010101010101" pitchFamily="2" charset="0"/>
              <a:cs typeface="SutonnyOMJ" panose="01010600010101010101" pitchFamily="2" charset="0"/>
            </a:endParaRPr>
          </a:p>
        </p:txBody>
      </p:sp>
      <p:cxnSp>
        <p:nvCxnSpPr>
          <p:cNvPr id="12" name="Straight Connector 11"/>
          <p:cNvCxnSpPr/>
          <p:nvPr/>
        </p:nvCxnSpPr>
        <p:spPr>
          <a:xfrm flipV="1">
            <a:off x="2965939" y="808892"/>
            <a:ext cx="2391508" cy="11723"/>
          </a:xfrm>
          <a:prstGeom prst="line">
            <a:avLst/>
          </a:prstGeom>
          <a:ln w="28575">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62801" y="1008185"/>
            <a:ext cx="1348153" cy="830997"/>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smtClean="0">
                <a:ln/>
                <a:solidFill>
                  <a:schemeClr val="bg1"/>
                </a:solidFill>
                <a:latin typeface="SutonnyOMJ" panose="01010600010101010101" pitchFamily="2" charset="0"/>
                <a:cs typeface="SutonnyOMJ" panose="01010600010101010101" pitchFamily="2" charset="0"/>
              </a:rPr>
              <a:t>শস্য বহুমুখীকরণ </a:t>
            </a:r>
            <a:endParaRPr lang="en-US" sz="2400" b="1" dirty="0">
              <a:ln/>
              <a:solidFill>
                <a:schemeClr val="bg1"/>
              </a:solidFill>
              <a:latin typeface="SutonnyOMJ" panose="01010600010101010101" pitchFamily="2" charset="0"/>
              <a:cs typeface="SutonnyOMJ" panose="01010600010101010101" pitchFamily="2" charset="0"/>
            </a:endParaRPr>
          </a:p>
        </p:txBody>
      </p:sp>
      <p:pic>
        <p:nvPicPr>
          <p:cNvPr id="13" name="Picture 12" descr="png-clipart-hand-index-finger-fingers-text-photography-thumbnail.png"/>
          <p:cNvPicPr>
            <a:picLocks noChangeAspect="1"/>
          </p:cNvPicPr>
          <p:nvPr/>
        </p:nvPicPr>
        <p:blipFill>
          <a:blip r:embed="rId2" cstate="print"/>
          <a:srcRect l="10919" t="29311" r="8621" b="27011"/>
          <a:stretch>
            <a:fillRect/>
          </a:stretch>
        </p:blipFill>
        <p:spPr>
          <a:xfrm>
            <a:off x="411078" y="1104900"/>
            <a:ext cx="855015" cy="489438"/>
          </a:xfrm>
          <a:prstGeom prst="rect">
            <a:avLst/>
          </a:prstGeom>
        </p:spPr>
      </p:pic>
      <p:pic>
        <p:nvPicPr>
          <p:cNvPr id="14" name="Picture 13" descr="png-clipart-hand-index-finger-fingers-text-photography-thumbnail.png"/>
          <p:cNvPicPr>
            <a:picLocks noChangeAspect="1"/>
          </p:cNvPicPr>
          <p:nvPr/>
        </p:nvPicPr>
        <p:blipFill>
          <a:blip r:embed="rId2" cstate="print"/>
          <a:srcRect l="10919" t="29311" r="8621" b="27011"/>
          <a:stretch>
            <a:fillRect/>
          </a:stretch>
        </p:blipFill>
        <p:spPr>
          <a:xfrm>
            <a:off x="329016" y="2019299"/>
            <a:ext cx="855015" cy="489438"/>
          </a:xfrm>
          <a:prstGeom prst="rect">
            <a:avLst/>
          </a:prstGeom>
        </p:spPr>
      </p:pic>
      <p:pic>
        <p:nvPicPr>
          <p:cNvPr id="15" name="Picture 14" descr="png-clipart-hand-index-finger-fingers-text-photography-thumbnail.png"/>
          <p:cNvPicPr>
            <a:picLocks noChangeAspect="1"/>
          </p:cNvPicPr>
          <p:nvPr/>
        </p:nvPicPr>
        <p:blipFill>
          <a:blip r:embed="rId2" cstate="print"/>
          <a:srcRect l="10919" t="29311" r="8621" b="27011"/>
          <a:stretch>
            <a:fillRect/>
          </a:stretch>
        </p:blipFill>
        <p:spPr>
          <a:xfrm>
            <a:off x="293846" y="2910253"/>
            <a:ext cx="855015" cy="489438"/>
          </a:xfrm>
          <a:prstGeom prst="rect">
            <a:avLst/>
          </a:prstGeom>
        </p:spPr>
      </p:pic>
      <p:pic>
        <p:nvPicPr>
          <p:cNvPr id="16" name="Picture 15" descr="png-clipart-hand-index-finger-fingers-text-photography-thumbnail.png"/>
          <p:cNvPicPr>
            <a:picLocks noChangeAspect="1"/>
          </p:cNvPicPr>
          <p:nvPr/>
        </p:nvPicPr>
        <p:blipFill>
          <a:blip r:embed="rId2" cstate="print"/>
          <a:srcRect l="10919" t="29311" r="8621" b="27011"/>
          <a:stretch>
            <a:fillRect/>
          </a:stretch>
        </p:blipFill>
        <p:spPr>
          <a:xfrm>
            <a:off x="293845" y="3730869"/>
            <a:ext cx="855015" cy="489438"/>
          </a:xfrm>
          <a:prstGeom prst="rect">
            <a:avLst/>
          </a:prstGeom>
        </p:spPr>
      </p:pic>
      <p:pic>
        <p:nvPicPr>
          <p:cNvPr id="17" name="Picture 16" descr="png-clipart-hand-index-finger-fingers-text-photography-thumbnail.png"/>
          <p:cNvPicPr>
            <a:picLocks noChangeAspect="1"/>
          </p:cNvPicPr>
          <p:nvPr/>
        </p:nvPicPr>
        <p:blipFill>
          <a:blip r:embed="rId2" cstate="print"/>
          <a:srcRect l="10919" t="29311" r="8621" b="27011"/>
          <a:stretch>
            <a:fillRect/>
          </a:stretch>
        </p:blipFill>
        <p:spPr>
          <a:xfrm>
            <a:off x="329014" y="4574930"/>
            <a:ext cx="855015" cy="489438"/>
          </a:xfrm>
          <a:prstGeom prst="rect">
            <a:avLst/>
          </a:prstGeom>
        </p:spPr>
      </p:pic>
      <p:sp>
        <p:nvSpPr>
          <p:cNvPr id="18" name="TextBox 17"/>
          <p:cNvSpPr txBox="1"/>
          <p:nvPr/>
        </p:nvSpPr>
        <p:spPr>
          <a:xfrm>
            <a:off x="1465384" y="4571999"/>
            <a:ext cx="4325815"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soft" dir="t">
                <a:rot lat="0" lon="0" rev="15600000"/>
              </a:lightRig>
            </a:scene3d>
            <a:sp3d extrusionH="57150" prstMaterial="softEdge">
              <a:bevelT w="25400" h="38100" prst="angle"/>
            </a:sp3d>
          </a:bodyPr>
          <a:lstStyle/>
          <a:p>
            <a:r>
              <a:rPr lang="en-US" sz="2400" b="1" dirty="0" smtClean="0">
                <a:ln/>
                <a:latin typeface="SutonnyOMJ" panose="01010600010101010101" pitchFamily="2" charset="0"/>
                <a:cs typeface="SutonnyOMJ" panose="01010600010101010101" pitchFamily="2" charset="0"/>
              </a:rPr>
              <a:t>বিনা চাষে ফসল ফলানোকে কী বলে ?  </a:t>
            </a:r>
            <a:endParaRPr lang="en-US" sz="2400" b="1" dirty="0">
              <a:ln/>
              <a:latin typeface="SutonnyOMJ" panose="01010600010101010101" pitchFamily="2" charset="0"/>
              <a:cs typeface="SutonnyOMJ" panose="01010600010101010101" pitchFamily="2" charset="0"/>
            </a:endParaRPr>
          </a:p>
        </p:txBody>
      </p:sp>
      <p:sp>
        <p:nvSpPr>
          <p:cNvPr id="19" name="TextBox 18"/>
          <p:cNvSpPr txBox="1"/>
          <p:nvPr/>
        </p:nvSpPr>
        <p:spPr>
          <a:xfrm>
            <a:off x="1418492" y="2039815"/>
            <a:ext cx="5134708" cy="707886"/>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2000" b="1" dirty="0" smtClean="0">
                <a:ln/>
                <a:latin typeface="SutonnyOMJ" panose="01010600010101010101" pitchFamily="2" charset="0"/>
                <a:cs typeface="SutonnyOMJ" panose="01010600010101010101" pitchFamily="2" charset="0"/>
              </a:rPr>
              <a:t>সেচের সীমাবদ্ধতা,শ্রম ঘাটতি এবং সময়ের অভাব দূর করা কোন ধরণের চাষের উদ্দেশ্য ? </a:t>
            </a:r>
            <a:endParaRPr lang="en-US" sz="2000" b="1" dirty="0">
              <a:ln/>
              <a:latin typeface="SutonnyOMJ" panose="01010600010101010101" pitchFamily="2" charset="0"/>
              <a:cs typeface="SutonnyOMJ" panose="01010600010101010101" pitchFamily="2" charset="0"/>
            </a:endParaRPr>
          </a:p>
        </p:txBody>
      </p:sp>
      <p:sp>
        <p:nvSpPr>
          <p:cNvPr id="20" name="TextBox 19"/>
          <p:cNvSpPr txBox="1"/>
          <p:nvPr/>
        </p:nvSpPr>
        <p:spPr>
          <a:xfrm>
            <a:off x="7045569" y="2121879"/>
            <a:ext cx="1606061"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smtClean="0">
                <a:ln/>
                <a:latin typeface="SutonnyOMJ" panose="01010600010101010101" pitchFamily="2" charset="0"/>
                <a:cs typeface="SutonnyOMJ" panose="01010600010101010101" pitchFamily="2" charset="0"/>
              </a:rPr>
              <a:t>রিলে চাষ </a:t>
            </a:r>
            <a:endParaRPr lang="en-US" sz="2400" b="1" dirty="0">
              <a:ln/>
              <a:latin typeface="SutonnyOMJ" panose="01010600010101010101" pitchFamily="2" charset="0"/>
              <a:cs typeface="SutonnyOMJ" panose="01010600010101010101" pitchFamily="2" charset="0"/>
            </a:endParaRPr>
          </a:p>
        </p:txBody>
      </p:sp>
      <p:sp>
        <p:nvSpPr>
          <p:cNvPr id="21" name="TextBox 20"/>
          <p:cNvSpPr txBox="1"/>
          <p:nvPr/>
        </p:nvSpPr>
        <p:spPr>
          <a:xfrm>
            <a:off x="1406769" y="2989385"/>
            <a:ext cx="4220308" cy="338554"/>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1600" b="1" dirty="0" smtClean="0">
                <a:ln/>
                <a:solidFill>
                  <a:srgbClr val="002060"/>
                </a:solidFill>
                <a:latin typeface="SutonnyOMJ" panose="01010600010101010101" pitchFamily="2" charset="0"/>
                <a:cs typeface="SutonnyOMJ" panose="01010600010101010101" pitchFamily="2" charset="0"/>
              </a:rPr>
              <a:t>ফসল বিন্যাসে কোন জাতীয় ফসল অর্ন্তভুক্ত করা উচিৎ ? </a:t>
            </a:r>
            <a:endParaRPr lang="en-US" sz="1600" b="1" dirty="0">
              <a:ln/>
              <a:solidFill>
                <a:srgbClr val="002060"/>
              </a:solidFill>
              <a:latin typeface="SutonnyOMJ" panose="01010600010101010101" pitchFamily="2" charset="0"/>
              <a:cs typeface="SutonnyOMJ" panose="01010600010101010101" pitchFamily="2" charset="0"/>
            </a:endParaRPr>
          </a:p>
        </p:txBody>
      </p:sp>
      <p:sp>
        <p:nvSpPr>
          <p:cNvPr id="23" name="TextBox 22"/>
          <p:cNvSpPr txBox="1"/>
          <p:nvPr/>
        </p:nvSpPr>
        <p:spPr>
          <a:xfrm>
            <a:off x="6928339" y="2930769"/>
            <a:ext cx="1606062" cy="461665"/>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smtClean="0">
                <a:ln/>
                <a:solidFill>
                  <a:schemeClr val="bg1"/>
                </a:solidFill>
                <a:latin typeface="SutonnyOMJ" panose="01010600010101010101" pitchFamily="2" charset="0"/>
                <a:cs typeface="SutonnyOMJ" panose="01010600010101010101" pitchFamily="2" charset="0"/>
              </a:rPr>
              <a:t>শিম জাতীয় </a:t>
            </a:r>
            <a:endParaRPr lang="en-US" sz="2400" b="1" dirty="0">
              <a:ln/>
              <a:solidFill>
                <a:schemeClr val="bg1"/>
              </a:solidFill>
              <a:latin typeface="SutonnyOMJ" panose="01010600010101010101" pitchFamily="2" charset="0"/>
              <a:cs typeface="SutonnyOMJ" panose="01010600010101010101" pitchFamily="2" charset="0"/>
            </a:endParaRPr>
          </a:p>
        </p:txBody>
      </p:sp>
      <p:sp>
        <p:nvSpPr>
          <p:cNvPr id="24" name="TextBox 23"/>
          <p:cNvSpPr txBox="1"/>
          <p:nvPr/>
        </p:nvSpPr>
        <p:spPr>
          <a:xfrm>
            <a:off x="1324706" y="3669323"/>
            <a:ext cx="4829907" cy="707886"/>
          </a:xfrm>
          <a:prstGeom prst="rect">
            <a:avLst/>
          </a:prstGeom>
          <a:noFill/>
        </p:spPr>
        <p:txBody>
          <a:bodyPr wrap="square" rtlCol="0">
            <a:prstTxWarp prst="textPlain">
              <a:avLst/>
            </a:prstTxWarp>
            <a:spAutoFit/>
          </a:bodyPr>
          <a:lstStyle/>
          <a:p>
            <a:r>
              <a:rPr lang="en-US" sz="2000" dirty="0" smtClean="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আলু পটলের  রিলে চাষে কত সে, মিঃ দূরত্বে সারি করে আলু লাগানো হয় ?  </a:t>
            </a:r>
            <a:endParaRPr lang="en-US" sz="2000" dirty="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sp>
        <p:nvSpPr>
          <p:cNvPr id="25" name="TextBox 24"/>
          <p:cNvSpPr txBox="1"/>
          <p:nvPr/>
        </p:nvSpPr>
        <p:spPr>
          <a:xfrm>
            <a:off x="6904893" y="3634154"/>
            <a:ext cx="1465385"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spc="50" dirty="0" smtClean="0">
                <a:ln w="0"/>
                <a:solidFill>
                  <a:schemeClr val="tx1"/>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৫৫ সে, মিঃ </a:t>
            </a:r>
            <a:endParaRPr lang="en-US" sz="2400" b="1" spc="50" dirty="0">
              <a:ln w="0"/>
              <a:solidFill>
                <a:schemeClr val="tx1"/>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p:txBody>
      </p:sp>
      <p:pic>
        <p:nvPicPr>
          <p:cNvPr id="26" name="Picture 25" descr="png-clipart-hand-index-finger-fingers-text-photography-thumbnail.png"/>
          <p:cNvPicPr>
            <a:picLocks noChangeAspect="1"/>
          </p:cNvPicPr>
          <p:nvPr/>
        </p:nvPicPr>
        <p:blipFill>
          <a:blip r:embed="rId2" cstate="print"/>
          <a:srcRect l="10919" t="29311" r="8621" b="27011"/>
          <a:stretch>
            <a:fillRect/>
          </a:stretch>
        </p:blipFill>
        <p:spPr>
          <a:xfrm>
            <a:off x="339824" y="5278010"/>
            <a:ext cx="855015" cy="477716"/>
          </a:xfrm>
          <a:prstGeom prst="rect">
            <a:avLst/>
          </a:prstGeom>
        </p:spPr>
      </p:pic>
      <p:sp>
        <p:nvSpPr>
          <p:cNvPr id="22" name="TextBox 21"/>
          <p:cNvSpPr txBox="1"/>
          <p:nvPr/>
        </p:nvSpPr>
        <p:spPr>
          <a:xfrm>
            <a:off x="1606061" y="5322277"/>
            <a:ext cx="3833445" cy="646331"/>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latin typeface="SutonnyOMJ" panose="01010600010101010101" pitchFamily="2" charset="0"/>
                <a:cs typeface="SutonnyOMJ" panose="01010600010101010101" pitchFamily="2" charset="0"/>
              </a:rPr>
              <a:t>আলু করলার রিলে চাষে আলুর বীজ লাগানো হয় কখন ? </a:t>
            </a:r>
            <a:endParaRPr lang="en-US" b="1" dirty="0">
              <a:ln/>
              <a:latin typeface="SutonnyOMJ" panose="01010600010101010101" pitchFamily="2" charset="0"/>
              <a:cs typeface="SutonnyOMJ" panose="01010600010101010101" pitchFamily="2" charset="0"/>
            </a:endParaRPr>
          </a:p>
        </p:txBody>
      </p:sp>
      <p:sp>
        <p:nvSpPr>
          <p:cNvPr id="27" name="TextBox 26"/>
          <p:cNvSpPr txBox="1"/>
          <p:nvPr/>
        </p:nvSpPr>
        <p:spPr>
          <a:xfrm>
            <a:off x="6518031" y="5380892"/>
            <a:ext cx="1910862"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smtClean="0">
                <a:ln/>
                <a:solidFill>
                  <a:srgbClr val="FFFF00"/>
                </a:solidFill>
                <a:latin typeface="SutonnyOMJ" panose="01010600010101010101" pitchFamily="2" charset="0"/>
                <a:cs typeface="SutonnyOMJ" panose="01010600010101010101" pitchFamily="2" charset="0"/>
              </a:rPr>
              <a:t>অক্টোবর- নভেম্বর  </a:t>
            </a:r>
            <a:endParaRPr lang="en-US" sz="2400" b="1" dirty="0">
              <a:ln/>
              <a:solidFill>
                <a:srgbClr val="FFFF00"/>
              </a:solidFill>
              <a:latin typeface="SutonnyOMJ" panose="01010600010101010101" pitchFamily="2" charset="0"/>
              <a:cs typeface="SutonnyOMJ" panose="01010600010101010101" pitchFamily="2" charset="0"/>
            </a:endParaRPr>
          </a:p>
        </p:txBody>
      </p:sp>
      <p:sp>
        <p:nvSpPr>
          <p:cNvPr id="28" name="TextBox 27"/>
          <p:cNvSpPr txBox="1"/>
          <p:nvPr/>
        </p:nvSpPr>
        <p:spPr>
          <a:xfrm>
            <a:off x="6869723" y="4607169"/>
            <a:ext cx="1570892"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spc="50" dirty="0" smtClean="0">
                <a:ln w="0"/>
                <a:solidFill>
                  <a:schemeClr val="tx1"/>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শূণ্য চাষ পদ্ধতি </a:t>
            </a:r>
            <a:endParaRPr lang="en-US" sz="2000" b="1" spc="50" dirty="0">
              <a:ln w="0"/>
              <a:solidFill>
                <a:schemeClr val="tx1"/>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36183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1000" fill="hold"/>
                                        <p:tgtEl>
                                          <p:spTgt spid="20"/>
                                        </p:tgtEl>
                                        <p:attrNameLst>
                                          <p:attrName>ppt_w</p:attrName>
                                        </p:attrNameLst>
                                      </p:cBhvr>
                                      <p:tavLst>
                                        <p:tav tm="0">
                                          <p:val>
                                            <p:strVal val="#ppt_w+.3"/>
                                          </p:val>
                                        </p:tav>
                                        <p:tav tm="100000">
                                          <p:val>
                                            <p:strVal val="#ppt_w"/>
                                          </p:val>
                                        </p:tav>
                                      </p:tavLst>
                                    </p:anim>
                                    <p:anim calcmode="lin" valueType="num">
                                      <p:cBhvr>
                                        <p:cTn id="47" dur="1000" fill="hold"/>
                                        <p:tgtEl>
                                          <p:spTgt spid="20"/>
                                        </p:tgtEl>
                                        <p:attrNameLst>
                                          <p:attrName>ppt_h</p:attrName>
                                        </p:attrNameLst>
                                      </p:cBhvr>
                                      <p:tavLst>
                                        <p:tav tm="0">
                                          <p:val>
                                            <p:strVal val="#ppt_h"/>
                                          </p:val>
                                        </p:tav>
                                        <p:tav tm="100000">
                                          <p:val>
                                            <p:strVal val="#ppt_h"/>
                                          </p:val>
                                        </p:tav>
                                      </p:tavLst>
                                    </p:anim>
                                    <p:animEffect transition="in" filter="fade">
                                      <p:cBhvr>
                                        <p:cTn id="48" dur="1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1000" fill="hold"/>
                                        <p:tgtEl>
                                          <p:spTgt spid="23"/>
                                        </p:tgtEl>
                                        <p:attrNameLst>
                                          <p:attrName>ppt_w</p:attrName>
                                        </p:attrNameLst>
                                      </p:cBhvr>
                                      <p:tavLst>
                                        <p:tav tm="0">
                                          <p:val>
                                            <p:strVal val="#ppt_w+.3"/>
                                          </p:val>
                                        </p:tav>
                                        <p:tav tm="100000">
                                          <p:val>
                                            <p:strVal val="#ppt_w"/>
                                          </p:val>
                                        </p:tav>
                                      </p:tavLst>
                                    </p:anim>
                                    <p:anim calcmode="lin" valueType="num">
                                      <p:cBhvr>
                                        <p:cTn id="64" dur="1000" fill="hold"/>
                                        <p:tgtEl>
                                          <p:spTgt spid="23"/>
                                        </p:tgtEl>
                                        <p:attrNameLst>
                                          <p:attrName>ppt_h</p:attrName>
                                        </p:attrNameLst>
                                      </p:cBhvr>
                                      <p:tavLst>
                                        <p:tav tm="0">
                                          <p:val>
                                            <p:strVal val="#ppt_h"/>
                                          </p:val>
                                        </p:tav>
                                        <p:tav tm="100000">
                                          <p:val>
                                            <p:strVal val="#ppt_h"/>
                                          </p:val>
                                        </p:tav>
                                      </p:tavLst>
                                    </p:anim>
                                    <p:animEffect transition="in" filter="fade">
                                      <p:cBhvr>
                                        <p:cTn id="65" dur="10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0-#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0-#ppt_w/2"/>
                                          </p:val>
                                        </p:tav>
                                        <p:tav tm="100000">
                                          <p:val>
                                            <p:strVal val="#ppt_x"/>
                                          </p:val>
                                        </p:tav>
                                      </p:tavLst>
                                    </p:anim>
                                    <p:anim calcmode="lin" valueType="num">
                                      <p:cBhvr additive="base">
                                        <p:cTn id="7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0-#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0-#ppt_w/2"/>
                                          </p:val>
                                        </p:tav>
                                        <p:tav tm="100000">
                                          <p:val>
                                            <p:strVal val="#ppt_x"/>
                                          </p:val>
                                        </p:tav>
                                      </p:tavLst>
                                    </p:anim>
                                    <p:anim calcmode="lin" valueType="num">
                                      <p:cBhvr additive="base">
                                        <p:cTn id="9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0" presetClass="entr" presetSubtype="0" decel="10000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p:cTn id="97" dur="1000" fill="hold"/>
                                        <p:tgtEl>
                                          <p:spTgt spid="28"/>
                                        </p:tgtEl>
                                        <p:attrNameLst>
                                          <p:attrName>ppt_w</p:attrName>
                                        </p:attrNameLst>
                                      </p:cBhvr>
                                      <p:tavLst>
                                        <p:tav tm="0">
                                          <p:val>
                                            <p:strVal val="#ppt_w+.3"/>
                                          </p:val>
                                        </p:tav>
                                        <p:tav tm="100000">
                                          <p:val>
                                            <p:strVal val="#ppt_w"/>
                                          </p:val>
                                        </p:tav>
                                      </p:tavLst>
                                    </p:anim>
                                    <p:anim calcmode="lin" valueType="num">
                                      <p:cBhvr>
                                        <p:cTn id="98" dur="1000" fill="hold"/>
                                        <p:tgtEl>
                                          <p:spTgt spid="28"/>
                                        </p:tgtEl>
                                        <p:attrNameLst>
                                          <p:attrName>ppt_h</p:attrName>
                                        </p:attrNameLst>
                                      </p:cBhvr>
                                      <p:tavLst>
                                        <p:tav tm="0">
                                          <p:val>
                                            <p:strVal val="#ppt_h"/>
                                          </p:val>
                                        </p:tav>
                                        <p:tav tm="100000">
                                          <p:val>
                                            <p:strVal val="#ppt_h"/>
                                          </p:val>
                                        </p:tav>
                                      </p:tavLst>
                                    </p:anim>
                                    <p:animEffect transition="in" filter="fade">
                                      <p:cBhvr>
                                        <p:cTn id="99" dur="10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fill="hold"/>
                                        <p:tgtEl>
                                          <p:spTgt spid="26"/>
                                        </p:tgtEl>
                                        <p:attrNameLst>
                                          <p:attrName>ppt_x</p:attrName>
                                        </p:attrNameLst>
                                      </p:cBhvr>
                                      <p:tavLst>
                                        <p:tav tm="0">
                                          <p:val>
                                            <p:strVal val="0-#ppt_w/2"/>
                                          </p:val>
                                        </p:tav>
                                        <p:tav tm="100000">
                                          <p:val>
                                            <p:strVal val="#ppt_x"/>
                                          </p:val>
                                        </p:tav>
                                      </p:tavLst>
                                    </p:anim>
                                    <p:anim calcmode="lin" valueType="num">
                                      <p:cBhvr additive="base">
                                        <p:cTn id="105" dur="500" fill="hold"/>
                                        <p:tgtEl>
                                          <p:spTgt spid="26"/>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additive="base">
                                        <p:cTn id="108" dur="500" fill="hold"/>
                                        <p:tgtEl>
                                          <p:spTgt spid="22"/>
                                        </p:tgtEl>
                                        <p:attrNameLst>
                                          <p:attrName>ppt_x</p:attrName>
                                        </p:attrNameLst>
                                      </p:cBhvr>
                                      <p:tavLst>
                                        <p:tav tm="0">
                                          <p:val>
                                            <p:strVal val="0-#ppt_w/2"/>
                                          </p:val>
                                        </p:tav>
                                        <p:tav tm="100000">
                                          <p:val>
                                            <p:strVal val="#ppt_x"/>
                                          </p:val>
                                        </p:tav>
                                      </p:tavLst>
                                    </p:anim>
                                    <p:anim calcmode="lin" valueType="num">
                                      <p:cBhvr additive="base">
                                        <p:cTn id="10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0" presetClass="entr" presetSubtype="0" decel="10000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p:cTn id="114" dur="1000" fill="hold"/>
                                        <p:tgtEl>
                                          <p:spTgt spid="27"/>
                                        </p:tgtEl>
                                        <p:attrNameLst>
                                          <p:attrName>ppt_w</p:attrName>
                                        </p:attrNameLst>
                                      </p:cBhvr>
                                      <p:tavLst>
                                        <p:tav tm="0">
                                          <p:val>
                                            <p:strVal val="#ppt_w+.3"/>
                                          </p:val>
                                        </p:tav>
                                        <p:tav tm="100000">
                                          <p:val>
                                            <p:strVal val="#ppt_w"/>
                                          </p:val>
                                        </p:tav>
                                      </p:tavLst>
                                    </p:anim>
                                    <p:anim calcmode="lin" valueType="num">
                                      <p:cBhvr>
                                        <p:cTn id="115" dur="1000" fill="hold"/>
                                        <p:tgtEl>
                                          <p:spTgt spid="27"/>
                                        </p:tgtEl>
                                        <p:attrNameLst>
                                          <p:attrName>ppt_h</p:attrName>
                                        </p:attrNameLst>
                                      </p:cBhvr>
                                      <p:tavLst>
                                        <p:tav tm="0">
                                          <p:val>
                                            <p:strVal val="#ppt_h"/>
                                          </p:val>
                                        </p:tav>
                                        <p:tav tm="100000">
                                          <p:val>
                                            <p:strVal val="#ppt_h"/>
                                          </p:val>
                                        </p:tav>
                                      </p:tavLst>
                                    </p:anim>
                                    <p:animEffect transition="in" filter="fade">
                                      <p:cBhvr>
                                        <p:cTn id="1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9" grpId="0" animBg="1"/>
      <p:bldP spid="18" grpId="0"/>
      <p:bldP spid="19" grpId="0"/>
      <p:bldP spid="20" grpId="0" animBg="1"/>
      <p:bldP spid="21" grpId="0"/>
      <p:bldP spid="23" grpId="0" animBg="1"/>
      <p:bldP spid="24" grpId="0"/>
      <p:bldP spid="25" grpId="0" animBg="1"/>
      <p:bldP spid="22" grpId="0"/>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76200">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293" y="72164"/>
            <a:ext cx="9014803" cy="6721435"/>
          </a:xfrm>
          <a:custGeom>
            <a:avLst/>
            <a:gdLst>
              <a:gd name="connsiteX0" fmla="*/ 0 w 2825261"/>
              <a:gd name="connsiteY0" fmla="*/ 0 h 914400"/>
              <a:gd name="connsiteX1" fmla="*/ 2825261 w 2825261"/>
              <a:gd name="connsiteY1" fmla="*/ 0 h 914400"/>
              <a:gd name="connsiteX2" fmla="*/ 2825261 w 2825261"/>
              <a:gd name="connsiteY2" fmla="*/ 914400 h 914400"/>
              <a:gd name="connsiteX3" fmla="*/ 0 w 2825261"/>
              <a:gd name="connsiteY3" fmla="*/ 914400 h 914400"/>
              <a:gd name="connsiteX4" fmla="*/ 0 w 2825261"/>
              <a:gd name="connsiteY4" fmla="*/ 0 h 914400"/>
              <a:gd name="connsiteX0" fmla="*/ 0 w 2860887"/>
              <a:gd name="connsiteY0" fmla="*/ 0 h 938150"/>
              <a:gd name="connsiteX1" fmla="*/ 2860887 w 2860887"/>
              <a:gd name="connsiteY1" fmla="*/ 23750 h 938150"/>
              <a:gd name="connsiteX2" fmla="*/ 2860887 w 2860887"/>
              <a:gd name="connsiteY2" fmla="*/ 938150 h 938150"/>
              <a:gd name="connsiteX3" fmla="*/ 35626 w 2860887"/>
              <a:gd name="connsiteY3" fmla="*/ 938150 h 938150"/>
              <a:gd name="connsiteX4" fmla="*/ 0 w 2860887"/>
              <a:gd name="connsiteY4" fmla="*/ 0 h 938150"/>
              <a:gd name="connsiteX0" fmla="*/ 23751 w 2884638"/>
              <a:gd name="connsiteY0" fmla="*/ 0 h 6745183"/>
              <a:gd name="connsiteX1" fmla="*/ 2884638 w 2884638"/>
              <a:gd name="connsiteY1" fmla="*/ 23750 h 6745183"/>
              <a:gd name="connsiteX2" fmla="*/ 2884638 w 2884638"/>
              <a:gd name="connsiteY2" fmla="*/ 938150 h 6745183"/>
              <a:gd name="connsiteX3" fmla="*/ 0 w 2884638"/>
              <a:gd name="connsiteY3" fmla="*/ 6745183 h 6745183"/>
              <a:gd name="connsiteX4" fmla="*/ 23751 w 2884638"/>
              <a:gd name="connsiteY4" fmla="*/ 0 h 6745183"/>
              <a:gd name="connsiteX0" fmla="*/ 23751 w 9083557"/>
              <a:gd name="connsiteY0" fmla="*/ 0 h 6745183"/>
              <a:gd name="connsiteX1" fmla="*/ 2884638 w 9083557"/>
              <a:gd name="connsiteY1" fmla="*/ 23750 h 6745183"/>
              <a:gd name="connsiteX2" fmla="*/ 9083557 w 9083557"/>
              <a:gd name="connsiteY2" fmla="*/ 6697683 h 6745183"/>
              <a:gd name="connsiteX3" fmla="*/ 0 w 9083557"/>
              <a:gd name="connsiteY3" fmla="*/ 6745183 h 6745183"/>
              <a:gd name="connsiteX4" fmla="*/ 23751 w 9083557"/>
              <a:gd name="connsiteY4" fmla="*/ 0 h 6745183"/>
              <a:gd name="connsiteX0" fmla="*/ 23751 w 9083557"/>
              <a:gd name="connsiteY0" fmla="*/ 0 h 6745183"/>
              <a:gd name="connsiteX1" fmla="*/ 2884638 w 9083557"/>
              <a:gd name="connsiteY1" fmla="*/ 23750 h 6745183"/>
              <a:gd name="connsiteX2" fmla="*/ 9083557 w 9083557"/>
              <a:gd name="connsiteY2" fmla="*/ 6697683 h 6745183"/>
              <a:gd name="connsiteX3" fmla="*/ 0 w 9083557"/>
              <a:gd name="connsiteY3" fmla="*/ 6745183 h 6745183"/>
              <a:gd name="connsiteX4" fmla="*/ 23751 w 9083557"/>
              <a:gd name="connsiteY4" fmla="*/ 0 h 6745183"/>
              <a:gd name="connsiteX0" fmla="*/ 23751 w 9861096"/>
              <a:gd name="connsiteY0" fmla="*/ 23752 h 6768935"/>
              <a:gd name="connsiteX1" fmla="*/ 8917303 w 9861096"/>
              <a:gd name="connsiteY1" fmla="*/ 0 h 6768935"/>
              <a:gd name="connsiteX2" fmla="*/ 9083557 w 9861096"/>
              <a:gd name="connsiteY2" fmla="*/ 6721435 h 6768935"/>
              <a:gd name="connsiteX3" fmla="*/ 0 w 9861096"/>
              <a:gd name="connsiteY3" fmla="*/ 6768935 h 6768935"/>
              <a:gd name="connsiteX4" fmla="*/ 23751 w 9861096"/>
              <a:gd name="connsiteY4" fmla="*/ 23752 h 6768935"/>
              <a:gd name="connsiteX0" fmla="*/ 23751 w 9083557"/>
              <a:gd name="connsiteY0" fmla="*/ 23752 h 6768935"/>
              <a:gd name="connsiteX1" fmla="*/ 8917303 w 9083557"/>
              <a:gd name="connsiteY1" fmla="*/ 0 h 6768935"/>
              <a:gd name="connsiteX2" fmla="*/ 9083557 w 9083557"/>
              <a:gd name="connsiteY2" fmla="*/ 6721435 h 6768935"/>
              <a:gd name="connsiteX3" fmla="*/ 0 w 9083557"/>
              <a:gd name="connsiteY3" fmla="*/ 6768935 h 6768935"/>
              <a:gd name="connsiteX4" fmla="*/ 23751 w 9083557"/>
              <a:gd name="connsiteY4" fmla="*/ 23752 h 6768935"/>
              <a:gd name="connsiteX0" fmla="*/ 23751 w 9095001"/>
              <a:gd name="connsiteY0" fmla="*/ 0 h 6745183"/>
              <a:gd name="connsiteX1" fmla="*/ 9024181 w 9095001"/>
              <a:gd name="connsiteY1" fmla="*/ 23749 h 6745183"/>
              <a:gd name="connsiteX2" fmla="*/ 9083557 w 9095001"/>
              <a:gd name="connsiteY2" fmla="*/ 6697683 h 6745183"/>
              <a:gd name="connsiteX3" fmla="*/ 0 w 9095001"/>
              <a:gd name="connsiteY3" fmla="*/ 6745183 h 6745183"/>
              <a:gd name="connsiteX4" fmla="*/ 23751 w 9095001"/>
              <a:gd name="connsiteY4" fmla="*/ 0 h 6745183"/>
              <a:gd name="connsiteX0" fmla="*/ 23751 w 9083557"/>
              <a:gd name="connsiteY0" fmla="*/ 0 h 6745183"/>
              <a:gd name="connsiteX1" fmla="*/ 9024181 w 9083557"/>
              <a:gd name="connsiteY1" fmla="*/ 23749 h 6745183"/>
              <a:gd name="connsiteX2" fmla="*/ 9083557 w 9083557"/>
              <a:gd name="connsiteY2" fmla="*/ 6697683 h 6745183"/>
              <a:gd name="connsiteX3" fmla="*/ 0 w 9083557"/>
              <a:gd name="connsiteY3" fmla="*/ 6745183 h 6745183"/>
              <a:gd name="connsiteX4" fmla="*/ 23751 w 9083557"/>
              <a:gd name="connsiteY4" fmla="*/ 0 h 6745183"/>
              <a:gd name="connsiteX0" fmla="*/ 23751 w 9036056"/>
              <a:gd name="connsiteY0" fmla="*/ 0 h 6745183"/>
              <a:gd name="connsiteX1" fmla="*/ 9024181 w 9036056"/>
              <a:gd name="connsiteY1" fmla="*/ 23749 h 6745183"/>
              <a:gd name="connsiteX2" fmla="*/ 9036056 w 9036056"/>
              <a:gd name="connsiteY2" fmla="*/ 6721434 h 6745183"/>
              <a:gd name="connsiteX3" fmla="*/ 0 w 9036056"/>
              <a:gd name="connsiteY3" fmla="*/ 6745183 h 6745183"/>
              <a:gd name="connsiteX4" fmla="*/ 23751 w 9036056"/>
              <a:gd name="connsiteY4" fmla="*/ 0 h 6745183"/>
              <a:gd name="connsiteX0" fmla="*/ 23751 w 9037995"/>
              <a:gd name="connsiteY0" fmla="*/ 0 h 6745183"/>
              <a:gd name="connsiteX1" fmla="*/ 9024181 w 9037995"/>
              <a:gd name="connsiteY1" fmla="*/ 23749 h 6745183"/>
              <a:gd name="connsiteX2" fmla="*/ 9036056 w 9037995"/>
              <a:gd name="connsiteY2" fmla="*/ 6721434 h 6745183"/>
              <a:gd name="connsiteX3" fmla="*/ 0 w 9037995"/>
              <a:gd name="connsiteY3" fmla="*/ 6745183 h 6745183"/>
              <a:gd name="connsiteX4" fmla="*/ 23751 w 9037995"/>
              <a:gd name="connsiteY4" fmla="*/ 0 h 6745183"/>
              <a:gd name="connsiteX0" fmla="*/ 0 w 9014244"/>
              <a:gd name="connsiteY0" fmla="*/ 0 h 6721434"/>
              <a:gd name="connsiteX1" fmla="*/ 9000430 w 9014244"/>
              <a:gd name="connsiteY1" fmla="*/ 23749 h 6721434"/>
              <a:gd name="connsiteX2" fmla="*/ 9012305 w 9014244"/>
              <a:gd name="connsiteY2" fmla="*/ 6721434 h 6721434"/>
              <a:gd name="connsiteX3" fmla="*/ 11875 w 9014244"/>
              <a:gd name="connsiteY3" fmla="*/ 6697682 h 6721434"/>
              <a:gd name="connsiteX4" fmla="*/ 0 w 9014244"/>
              <a:gd name="connsiteY4" fmla="*/ 0 h 6721434"/>
              <a:gd name="connsiteX0" fmla="*/ 0 w 9014803"/>
              <a:gd name="connsiteY0" fmla="*/ 1 h 6721435"/>
              <a:gd name="connsiteX1" fmla="*/ 9012306 w 9014803"/>
              <a:gd name="connsiteY1" fmla="*/ 0 h 6721435"/>
              <a:gd name="connsiteX2" fmla="*/ 9012305 w 9014803"/>
              <a:gd name="connsiteY2" fmla="*/ 6721435 h 6721435"/>
              <a:gd name="connsiteX3" fmla="*/ 11875 w 9014803"/>
              <a:gd name="connsiteY3" fmla="*/ 6697683 h 6721435"/>
              <a:gd name="connsiteX4" fmla="*/ 0 w 9014803"/>
              <a:gd name="connsiteY4" fmla="*/ 1 h 672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4803" h="6721435">
                <a:moveTo>
                  <a:pt x="0" y="1"/>
                </a:moveTo>
                <a:lnTo>
                  <a:pt x="9012306" y="0"/>
                </a:lnTo>
                <a:cubicBezTo>
                  <a:pt x="8988554" y="2818410"/>
                  <a:pt x="9024180" y="2323607"/>
                  <a:pt x="9012305" y="6721435"/>
                </a:cubicBezTo>
                <a:lnTo>
                  <a:pt x="11875" y="6697683"/>
                </a:lnTo>
                <a:cubicBezTo>
                  <a:pt x="7917" y="4465122"/>
                  <a:pt x="3958" y="2232562"/>
                  <a:pt x="0" y="1"/>
                </a:cubicBezTo>
                <a:close/>
              </a:path>
            </a:pathLst>
          </a:cu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277589" y="320633"/>
            <a:ext cx="2194560" cy="1280160"/>
          </a:xfrm>
          <a:prstGeom prst="downArrowCallout">
            <a:avLst/>
          </a:prstGeom>
          <a:pattFill prst="wdUpDiag">
            <a:fgClr>
              <a:srgbClr val="00B0F0"/>
            </a:fgClr>
            <a:bgClr>
              <a:srgbClr val="FF0000"/>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2000" dirty="0" smtClean="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বাড়ীর কাজ </a:t>
            </a:r>
            <a:endParaRPr lang="en-US" sz="20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5232" b="16883"/>
          <a:stretch/>
        </p:blipFill>
        <p:spPr>
          <a:xfrm>
            <a:off x="950024" y="1638793"/>
            <a:ext cx="7184571" cy="344384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7" name="TextBox 6"/>
          <p:cNvSpPr txBox="1"/>
          <p:nvPr/>
        </p:nvSpPr>
        <p:spPr>
          <a:xfrm>
            <a:off x="1638796" y="4085112"/>
            <a:ext cx="5842660" cy="707886"/>
          </a:xfrm>
          <a:prstGeom prst="rect">
            <a:avLst/>
          </a:prstGeom>
          <a:noFill/>
        </p:spPr>
        <p:txBody>
          <a:bodyPr wrap="square" rtlCol="0">
            <a:prstTxWarp prst="textPlain">
              <a:avLst/>
            </a:prstTxWarp>
            <a:spAutoFit/>
            <a:scene3d>
              <a:camera prst="orthographicFront"/>
              <a:lightRig rig="soft" dir="t">
                <a:rot lat="0" lon="0" rev="15600000"/>
              </a:lightRig>
            </a:scene3d>
            <a:sp3d extrusionH="57150" prstMaterial="softEdge">
              <a:bevelT w="25400" h="38100" prst="angle"/>
            </a:sp3d>
          </a:bodyPr>
          <a:lstStyle/>
          <a:p>
            <a:r>
              <a:rPr lang="en-US" sz="2000" b="1" dirty="0" smtClean="0">
                <a:ln/>
                <a:solidFill>
                  <a:srgbClr val="002060"/>
                </a:solidFill>
                <a:effectLst>
                  <a:glow rad="139700">
                    <a:schemeClr val="accent2">
                      <a:satMod val="175000"/>
                      <a:alpha val="40000"/>
                    </a:schemeClr>
                  </a:glow>
                </a:effectLst>
                <a:latin typeface="SutonnyOMJ" panose="01010600010101010101" pitchFamily="2" charset="0"/>
                <a:cs typeface="SutonnyOMJ" panose="01010600010101010101" pitchFamily="2" charset="0"/>
              </a:rPr>
              <a:t>শস্য বহুমুখীকরণে কীভাবে মিশ্র ও সাথি ফসলের চাষ করা হয় বর্ণনা কর </a:t>
            </a:r>
            <a:r>
              <a:rPr lang="en-US" sz="2000" b="1" dirty="0" smtClean="0">
                <a:ln/>
                <a:solidFill>
                  <a:schemeClr val="accent4"/>
                </a:solidFill>
                <a:effectLst>
                  <a:glow rad="139700">
                    <a:schemeClr val="accent2">
                      <a:satMod val="175000"/>
                      <a:alpha val="40000"/>
                    </a:schemeClr>
                  </a:glow>
                </a:effectLst>
                <a:latin typeface="SutonnyOMJ" panose="01010600010101010101" pitchFamily="2" charset="0"/>
                <a:cs typeface="SutonnyOMJ" panose="01010600010101010101" pitchFamily="2" charset="0"/>
              </a:rPr>
              <a:t>। </a:t>
            </a:r>
            <a:endParaRPr lang="en-US" sz="2000" b="1" dirty="0">
              <a:ln/>
              <a:solidFill>
                <a:schemeClr val="accent4"/>
              </a:solidFill>
              <a:effectLst>
                <a:glow rad="139700">
                  <a:schemeClr val="accent2">
                    <a:satMod val="175000"/>
                    <a:alpha val="40000"/>
                  </a:schemeClr>
                </a:glow>
              </a:effectLst>
              <a:latin typeface="SutonnyOMJ" panose="01010600010101010101" pitchFamily="2" charset="0"/>
              <a:cs typeface="SutonnyOMJ" panose="01010600010101010101" pitchFamily="2" charset="0"/>
            </a:endParaRPr>
          </a:p>
        </p:txBody>
      </p:sp>
      <p:sp>
        <p:nvSpPr>
          <p:cNvPr id="8" name="Half Frame 7"/>
          <p:cNvSpPr/>
          <p:nvPr/>
        </p:nvSpPr>
        <p:spPr>
          <a:xfrm>
            <a:off x="93785" y="11723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16200000">
            <a:off x="188790" y="5579883"/>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7860249" y="34108"/>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0800000">
            <a:off x="7907749" y="550847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3604" t="3849" r="26836" b="71912"/>
          <a:stretch/>
        </p:blipFill>
        <p:spPr>
          <a:xfrm rot="20919006">
            <a:off x="391887" y="5177644"/>
            <a:ext cx="961901" cy="1116281"/>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33604" t="3849" r="26836" b="71912"/>
          <a:stretch/>
        </p:blipFill>
        <p:spPr>
          <a:xfrm rot="19254971">
            <a:off x="7338951" y="308758"/>
            <a:ext cx="961901" cy="1116281"/>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3604" t="3849" r="26836" b="71912"/>
          <a:stretch/>
        </p:blipFill>
        <p:spPr>
          <a:xfrm>
            <a:off x="7564581" y="5225143"/>
            <a:ext cx="961901" cy="1116281"/>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3604" t="3849" r="26836" b="71912"/>
          <a:stretch/>
        </p:blipFill>
        <p:spPr>
          <a:xfrm rot="21443225">
            <a:off x="546268" y="463137"/>
            <a:ext cx="961901" cy="1116281"/>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255" y="1673804"/>
            <a:ext cx="3394797" cy="1847850"/>
          </a:xfrm>
          <a:prstGeom prst="rect">
            <a:avLst/>
          </a:prstGeom>
          <a:ln w="12700">
            <a:noFill/>
          </a:ln>
        </p:spPr>
      </p:pic>
    </p:spTree>
    <p:extLst>
      <p:ext uri="{BB962C8B-B14F-4D97-AF65-F5344CB8AC3E}">
        <p14:creationId xmlns:p14="http://schemas.microsoft.com/office/powerpoint/2010/main" val="52409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8)">
                                      <p:cBhvr>
                                        <p:cTn id="33" dur="2000"/>
                                        <p:tgtEl>
                                          <p:spTgt spid="6"/>
                                        </p:tgtEl>
                                      </p:cBhvr>
                                    </p:animEffect>
                                  </p:childTnLst>
                                </p:cTn>
                              </p:par>
                              <p:par>
                                <p:cTn id="34" presetID="21" presetClass="entr" presetSubtype="8"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heel(8)">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800" decel="100000"/>
                                        <p:tgtEl>
                                          <p:spTgt spid="7"/>
                                        </p:tgtEl>
                                      </p:cBhvr>
                                    </p:animEffect>
                                    <p:anim calcmode="lin" valueType="num">
                                      <p:cBhvr>
                                        <p:cTn id="42" dur="800" decel="100000" fill="hold"/>
                                        <p:tgtEl>
                                          <p:spTgt spid="7"/>
                                        </p:tgtEl>
                                        <p:attrNameLst>
                                          <p:attrName>style.rotation</p:attrName>
                                        </p:attrNameLst>
                                      </p:cBhvr>
                                      <p:tavLst>
                                        <p:tav tm="0">
                                          <p:val>
                                            <p:fltVal val="-90"/>
                                          </p:val>
                                        </p:tav>
                                        <p:tav tm="100000">
                                          <p:val>
                                            <p:fltVal val="0"/>
                                          </p:val>
                                        </p:tav>
                                      </p:tavLst>
                                    </p:anim>
                                    <p:anim calcmode="lin" valueType="num">
                                      <p:cBhvr>
                                        <p:cTn id="43" dur="800" decel="100000" fill="hold"/>
                                        <p:tgtEl>
                                          <p:spTgt spid="7"/>
                                        </p:tgtEl>
                                        <p:attrNameLst>
                                          <p:attrName>ppt_x</p:attrName>
                                        </p:attrNameLst>
                                      </p:cBhvr>
                                      <p:tavLst>
                                        <p:tav tm="0">
                                          <p:val>
                                            <p:strVal val="#ppt_x+0.4"/>
                                          </p:val>
                                        </p:tav>
                                        <p:tav tm="100000">
                                          <p:val>
                                            <p:strVal val="#ppt_x-0.05"/>
                                          </p:val>
                                        </p:tav>
                                      </p:tavLst>
                                    </p:anim>
                                    <p:anim calcmode="lin" valueType="num">
                                      <p:cBhvr>
                                        <p:cTn id="44" dur="800" decel="100000" fill="hold"/>
                                        <p:tgtEl>
                                          <p:spTgt spid="7"/>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0" y="8206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2"/>
          <p:cNvSpPr/>
          <p:nvPr/>
        </p:nvSpPr>
        <p:spPr>
          <a:xfrm rot="5400000">
            <a:off x="7854461" y="46898"/>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Half Frame 3"/>
          <p:cNvSpPr/>
          <p:nvPr/>
        </p:nvSpPr>
        <p:spPr>
          <a:xfrm rot="10800000">
            <a:off x="7948246" y="5498127"/>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6200000">
            <a:off x="152401" y="5580188"/>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0" y="0"/>
            <a:ext cx="9144000" cy="6858000"/>
          </a:xfrm>
          <a:prstGeom prst="rect">
            <a:avLst/>
          </a:prstGeom>
          <a:noFill/>
          <a:ln w="76200">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614" y="58616"/>
            <a:ext cx="9038493" cy="6752492"/>
          </a:xfrm>
          <a:custGeom>
            <a:avLst/>
            <a:gdLst>
              <a:gd name="connsiteX0" fmla="*/ 0 w 3165231"/>
              <a:gd name="connsiteY0" fmla="*/ 0 h 1383323"/>
              <a:gd name="connsiteX1" fmla="*/ 3165231 w 3165231"/>
              <a:gd name="connsiteY1" fmla="*/ 0 h 1383323"/>
              <a:gd name="connsiteX2" fmla="*/ 3165231 w 3165231"/>
              <a:gd name="connsiteY2" fmla="*/ 1383323 h 1383323"/>
              <a:gd name="connsiteX3" fmla="*/ 0 w 3165231"/>
              <a:gd name="connsiteY3" fmla="*/ 1383323 h 1383323"/>
              <a:gd name="connsiteX4" fmla="*/ 0 w 3165231"/>
              <a:gd name="connsiteY4" fmla="*/ 0 h 1383323"/>
              <a:gd name="connsiteX0" fmla="*/ 0 w 9015047"/>
              <a:gd name="connsiteY0" fmla="*/ 0 h 6705600"/>
              <a:gd name="connsiteX1" fmla="*/ 3165231 w 9015047"/>
              <a:gd name="connsiteY1" fmla="*/ 0 h 6705600"/>
              <a:gd name="connsiteX2" fmla="*/ 9015047 w 9015047"/>
              <a:gd name="connsiteY2" fmla="*/ 6705600 h 6705600"/>
              <a:gd name="connsiteX3" fmla="*/ 0 w 9015047"/>
              <a:gd name="connsiteY3" fmla="*/ 1383323 h 6705600"/>
              <a:gd name="connsiteX4" fmla="*/ 0 w 9015047"/>
              <a:gd name="connsiteY4" fmla="*/ 0 h 6705600"/>
              <a:gd name="connsiteX0" fmla="*/ 0 w 8862647"/>
              <a:gd name="connsiteY0" fmla="*/ 0 h 6623538"/>
              <a:gd name="connsiteX1" fmla="*/ 3165231 w 8862647"/>
              <a:gd name="connsiteY1" fmla="*/ 0 h 6623538"/>
              <a:gd name="connsiteX2" fmla="*/ 8862647 w 8862647"/>
              <a:gd name="connsiteY2" fmla="*/ 6623538 h 6623538"/>
              <a:gd name="connsiteX3" fmla="*/ 0 w 8862647"/>
              <a:gd name="connsiteY3" fmla="*/ 1383323 h 6623538"/>
              <a:gd name="connsiteX4" fmla="*/ 0 w 8862647"/>
              <a:gd name="connsiteY4" fmla="*/ 0 h 6623538"/>
              <a:gd name="connsiteX0" fmla="*/ 35169 w 8897816"/>
              <a:gd name="connsiteY0" fmla="*/ 0 h 6705600"/>
              <a:gd name="connsiteX1" fmla="*/ 3200400 w 8897816"/>
              <a:gd name="connsiteY1" fmla="*/ 0 h 6705600"/>
              <a:gd name="connsiteX2" fmla="*/ 8897816 w 8897816"/>
              <a:gd name="connsiteY2" fmla="*/ 6623538 h 6705600"/>
              <a:gd name="connsiteX3" fmla="*/ 0 w 8897816"/>
              <a:gd name="connsiteY3" fmla="*/ 6705600 h 6705600"/>
              <a:gd name="connsiteX4" fmla="*/ 35169 w 8897816"/>
              <a:gd name="connsiteY4" fmla="*/ 0 h 6705600"/>
              <a:gd name="connsiteX0" fmla="*/ 35169 w 9015046"/>
              <a:gd name="connsiteY0" fmla="*/ 23447 h 6729047"/>
              <a:gd name="connsiteX1" fmla="*/ 9015046 w 9015046"/>
              <a:gd name="connsiteY1" fmla="*/ 0 h 6729047"/>
              <a:gd name="connsiteX2" fmla="*/ 8897816 w 9015046"/>
              <a:gd name="connsiteY2" fmla="*/ 6646985 h 6729047"/>
              <a:gd name="connsiteX3" fmla="*/ 0 w 9015046"/>
              <a:gd name="connsiteY3" fmla="*/ 6729047 h 6729047"/>
              <a:gd name="connsiteX4" fmla="*/ 35169 w 9015046"/>
              <a:gd name="connsiteY4" fmla="*/ 23447 h 6729047"/>
              <a:gd name="connsiteX0" fmla="*/ 35169 w 9015046"/>
              <a:gd name="connsiteY0" fmla="*/ 23447 h 6729047"/>
              <a:gd name="connsiteX1" fmla="*/ 9015046 w 9015046"/>
              <a:gd name="connsiteY1" fmla="*/ 0 h 6729047"/>
              <a:gd name="connsiteX2" fmla="*/ 8979877 w 9015046"/>
              <a:gd name="connsiteY2" fmla="*/ 6670431 h 6729047"/>
              <a:gd name="connsiteX3" fmla="*/ 0 w 9015046"/>
              <a:gd name="connsiteY3" fmla="*/ 6729047 h 6729047"/>
              <a:gd name="connsiteX4" fmla="*/ 35169 w 9015046"/>
              <a:gd name="connsiteY4" fmla="*/ 23447 h 6729047"/>
              <a:gd name="connsiteX0" fmla="*/ 0 w 9015046"/>
              <a:gd name="connsiteY0" fmla="*/ 0 h 6752492"/>
              <a:gd name="connsiteX1" fmla="*/ 9015046 w 9015046"/>
              <a:gd name="connsiteY1" fmla="*/ 23445 h 6752492"/>
              <a:gd name="connsiteX2" fmla="*/ 8979877 w 9015046"/>
              <a:gd name="connsiteY2" fmla="*/ 6693876 h 6752492"/>
              <a:gd name="connsiteX3" fmla="*/ 0 w 9015046"/>
              <a:gd name="connsiteY3" fmla="*/ 6752492 h 6752492"/>
              <a:gd name="connsiteX4" fmla="*/ 0 w 9015046"/>
              <a:gd name="connsiteY4" fmla="*/ 0 h 6752492"/>
              <a:gd name="connsiteX0" fmla="*/ 0 w 9038493"/>
              <a:gd name="connsiteY0" fmla="*/ 0 h 6752492"/>
              <a:gd name="connsiteX1" fmla="*/ 9015046 w 9038493"/>
              <a:gd name="connsiteY1" fmla="*/ 23445 h 6752492"/>
              <a:gd name="connsiteX2" fmla="*/ 9038493 w 9038493"/>
              <a:gd name="connsiteY2" fmla="*/ 6729045 h 6752492"/>
              <a:gd name="connsiteX3" fmla="*/ 0 w 9038493"/>
              <a:gd name="connsiteY3" fmla="*/ 6752492 h 6752492"/>
              <a:gd name="connsiteX4" fmla="*/ 0 w 9038493"/>
              <a:gd name="connsiteY4" fmla="*/ 0 h 675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8493" h="6752492">
                <a:moveTo>
                  <a:pt x="0" y="0"/>
                </a:moveTo>
                <a:lnTo>
                  <a:pt x="9015046" y="23445"/>
                </a:lnTo>
                <a:cubicBezTo>
                  <a:pt x="9022862" y="2258645"/>
                  <a:pt x="9030677" y="4493845"/>
                  <a:pt x="9038493" y="6729045"/>
                </a:cubicBezTo>
                <a:lnTo>
                  <a:pt x="0" y="6752492"/>
                </a:lnTo>
                <a:lnTo>
                  <a:pt x="0" y="0"/>
                </a:lnTo>
                <a:close/>
              </a:path>
            </a:pathLst>
          </a:cu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606059" y="1441937"/>
            <a:ext cx="5861539" cy="4384429"/>
          </a:xfrm>
          <a:prstGeom prst="rect">
            <a:avLst/>
          </a:prstGeom>
          <a:ln w="76200">
            <a:solidFill>
              <a:srgbClr val="FF0000"/>
            </a:solidFill>
          </a:ln>
          <a:effectLst>
            <a:outerShdw blurRad="292100" dist="139700" dir="2700000" algn="tl" rotWithShape="0">
              <a:srgbClr val="333333">
                <a:alpha val="65000"/>
              </a:srgbClr>
            </a:outerShdw>
          </a:effectLst>
          <a:scene3d>
            <a:camera prst="orthographicFront"/>
            <a:lightRig rig="threePt" dir="t"/>
          </a:scene3d>
          <a:sp3d>
            <a:bevelT prst="angle"/>
          </a:sp3d>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0462" t="5966" r="17726" b="4326"/>
          <a:stretch/>
        </p:blipFill>
        <p:spPr>
          <a:xfrm>
            <a:off x="445477" y="527539"/>
            <a:ext cx="973015" cy="1043354"/>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0462" t="5966" r="17726" b="4326"/>
          <a:stretch/>
        </p:blipFill>
        <p:spPr>
          <a:xfrm>
            <a:off x="7608277" y="5216770"/>
            <a:ext cx="973015" cy="1043354"/>
          </a:xfrm>
          <a:prstGeom prst="rect">
            <a:avLst/>
          </a:prstGeom>
        </p:spPr>
      </p:pic>
      <p:sp>
        <p:nvSpPr>
          <p:cNvPr id="16" name="TextBox 15"/>
          <p:cNvSpPr txBox="1"/>
          <p:nvPr/>
        </p:nvSpPr>
        <p:spPr>
          <a:xfrm>
            <a:off x="1957754" y="351689"/>
            <a:ext cx="4736123" cy="621325"/>
          </a:xfrm>
          <a:prstGeom prst="rect">
            <a:avLst/>
          </a:prstGeom>
          <a:noFill/>
        </p:spPr>
        <p:txBody>
          <a:bodyPr wrap="square" rtlCol="0">
            <a:prstTxWarp prst="textPlain">
              <a:avLst/>
            </a:prstTxWarp>
            <a:spAutoFit/>
          </a:bodyPr>
          <a:lstStyle/>
          <a:p>
            <a:r>
              <a:rPr lang="en-US" sz="14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SutonnyOMJ" panose="01010600010101010101" pitchFamily="2" charset="0"/>
                <a:cs typeface="SutonnyOMJ" panose="01010600010101010101" pitchFamily="2" charset="0"/>
              </a:rPr>
              <a:t>সবাইকে ধন্যবাদ  </a:t>
            </a:r>
            <a:endParaRPr lang="en-US" sz="14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SutonnyOMJ" panose="01010600010101010101" pitchFamily="2" charset="0"/>
              <a:cs typeface="SutonnyOMJ" panose="01010600010101010101" pitchFamily="2"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2484" y="1509155"/>
            <a:ext cx="605703" cy="100841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5807" y="4619501"/>
            <a:ext cx="748147" cy="1140031"/>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8936" y="1509157"/>
            <a:ext cx="617518" cy="996538"/>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483" y="4536374"/>
            <a:ext cx="712582" cy="1235034"/>
          </a:xfrm>
          <a:prstGeom prst="rect">
            <a:avLst/>
          </a:prstGeom>
        </p:spPr>
      </p:pic>
    </p:spTree>
    <p:extLst>
      <p:ext uri="{BB962C8B-B14F-4D97-AF65-F5344CB8AC3E}">
        <p14:creationId xmlns:p14="http://schemas.microsoft.com/office/powerpoint/2010/main" val="419374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8)">
                                      <p:cBhvr>
                                        <p:cTn id="17" dur="2000"/>
                                        <p:tgtEl>
                                          <p:spTgt spid="8"/>
                                        </p:tgtEl>
                                      </p:cBhvr>
                                    </p:animEffect>
                                  </p:childTnLst>
                                </p:cTn>
                              </p:par>
                              <p:par>
                                <p:cTn id="18" presetID="21"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8)">
                                      <p:cBhvr>
                                        <p:cTn id="20" dur="2000"/>
                                        <p:tgtEl>
                                          <p:spTgt spid="9"/>
                                        </p:tgtEl>
                                      </p:cBhvr>
                                    </p:animEffect>
                                  </p:childTnLst>
                                </p:cTn>
                              </p:par>
                              <p:par>
                                <p:cTn id="21" presetID="21"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8)">
                                      <p:cBhvr>
                                        <p:cTn id="23" dur="2000"/>
                                        <p:tgtEl>
                                          <p:spTgt spid="22"/>
                                        </p:tgtEl>
                                      </p:cBhvr>
                                    </p:animEffect>
                                  </p:childTnLst>
                                </p:cTn>
                              </p:par>
                              <p:par>
                                <p:cTn id="24" presetID="21"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heel(8)">
                                      <p:cBhvr>
                                        <p:cTn id="26" dur="2000"/>
                                        <p:tgtEl>
                                          <p:spTgt spid="21"/>
                                        </p:tgtEl>
                                      </p:cBhvr>
                                    </p:animEffect>
                                  </p:childTnLst>
                                </p:cTn>
                              </p:par>
                              <p:par>
                                <p:cTn id="27" presetID="21"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heel(8)">
                                      <p:cBhvr>
                                        <p:cTn id="29" dur="2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000" fill="hold"/>
                                        <p:tgtEl>
                                          <p:spTgt spid="16"/>
                                        </p:tgtEl>
                                        <p:attrNameLst>
                                          <p:attrName>ppt_w</p:attrName>
                                        </p:attrNameLst>
                                      </p:cBhvr>
                                      <p:tavLst>
                                        <p:tav tm="0">
                                          <p:val>
                                            <p:fltVal val="0"/>
                                          </p:val>
                                        </p:tav>
                                        <p:tav tm="100000">
                                          <p:val>
                                            <p:strVal val="#ppt_w"/>
                                          </p:val>
                                        </p:tav>
                                      </p:tavLst>
                                    </p:anim>
                                    <p:anim calcmode="lin" valueType="num">
                                      <p:cBhvr>
                                        <p:cTn id="35" dur="2000" fill="hold"/>
                                        <p:tgtEl>
                                          <p:spTgt spid="16"/>
                                        </p:tgtEl>
                                        <p:attrNameLst>
                                          <p:attrName>ppt_h</p:attrName>
                                        </p:attrNameLst>
                                      </p:cBhvr>
                                      <p:tavLst>
                                        <p:tav tm="0">
                                          <p:val>
                                            <p:fltVal val="0"/>
                                          </p:val>
                                        </p:tav>
                                        <p:tav tm="100000">
                                          <p:val>
                                            <p:strVal val="#ppt_h"/>
                                          </p:val>
                                        </p:tav>
                                      </p:tavLst>
                                    </p:anim>
                                    <p:animEffect transition="in" filter="fade">
                                      <p:cBhvr>
                                        <p:cTn id="3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237785" cy="6940061"/>
          </a:xfrm>
          <a:prstGeom prst="rect">
            <a:avLst/>
          </a:prstGeom>
          <a:ln w="76200">
            <a:solidFill>
              <a:schemeClr val="accent2">
                <a:lumMod val="75000"/>
              </a:schemeClr>
            </a:solidFill>
          </a:ln>
          <a:scene3d>
            <a:camera prst="orthographicFront"/>
            <a:lightRig rig="threePt" dir="t"/>
          </a:scene3d>
          <a:sp3d>
            <a:bevelT prst="angle"/>
          </a:sp3d>
        </p:spPr>
        <p:style>
          <a:lnRef idx="2">
            <a:schemeClr val="accent4"/>
          </a:lnRef>
          <a:fillRef idx="1">
            <a:schemeClr val="lt1"/>
          </a:fillRef>
          <a:effectRef idx="0">
            <a:schemeClr val="accent4"/>
          </a:effectRef>
          <a:fontRef idx="minor">
            <a:schemeClr val="dk1"/>
          </a:fontRef>
        </p:style>
        <p:txBody>
          <a:bodyPr rtlCol="0" anchor="ctr">
            <a:sp3d extrusionH="57150">
              <a:bevelT w="38100" h="38100" prst="angle"/>
            </a:sp3d>
          </a:bodyPr>
          <a:lstStyle/>
          <a:p>
            <a:pPr lvl="0" algn="ctr"/>
            <a:endParaRPr lang="en-US" sz="2000" dirty="0">
              <a:ln w="0"/>
              <a:solidFill>
                <a:srgbClr val="FF0000"/>
              </a:solidFill>
              <a:effectLst>
                <a:outerShdw blurRad="38100" dist="19050" dir="2700000" algn="tl" rotWithShape="0">
                  <a:prstClr val="black">
                    <a:alpha val="40000"/>
                  </a:prstClr>
                </a:outerShdw>
              </a:effectLst>
              <a:latin typeface="SutonnyOMJ" panose="01010600010101010101" pitchFamily="2" charset="0"/>
              <a:cs typeface="SutonnyOMJ" panose="01010600010101010101" pitchFamily="2" charset="0"/>
            </a:endParaRPr>
          </a:p>
        </p:txBody>
      </p:sp>
      <p:sp>
        <p:nvSpPr>
          <p:cNvPr id="6" name="Half Frame 5"/>
          <p:cNvSpPr/>
          <p:nvPr/>
        </p:nvSpPr>
        <p:spPr>
          <a:xfrm>
            <a:off x="93788" y="128950"/>
            <a:ext cx="1125414" cy="926124"/>
          </a:xfrm>
          <a:prstGeom prst="halfFrame">
            <a:avLst/>
          </a:prstGeom>
          <a:solidFill>
            <a:srgbClr val="FF0000"/>
          </a:solidFill>
          <a:ln w="9525"/>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82062" y="93786"/>
            <a:ext cx="9061938" cy="6764214"/>
          </a:xfrm>
          <a:prstGeom prst="rect">
            <a:avLst/>
          </a:pr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l="10000" t="3077" r="8769" b="10462"/>
          <a:stretch/>
        </p:blipFill>
        <p:spPr>
          <a:xfrm>
            <a:off x="586154" y="771752"/>
            <a:ext cx="2637692" cy="2627940"/>
          </a:xfrm>
          <a:prstGeom prst="ellipse">
            <a:avLst/>
          </a:prstGeom>
          <a:ln w="190500" cap="rnd">
            <a:solidFill>
              <a:schemeClr val="accent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7" name="TextBox 26"/>
          <p:cNvSpPr txBox="1"/>
          <p:nvPr/>
        </p:nvSpPr>
        <p:spPr>
          <a:xfrm>
            <a:off x="5717319" y="3891075"/>
            <a:ext cx="3024553" cy="2308324"/>
          </a:xfrm>
          <a:prstGeom prst="rect">
            <a:avLst/>
          </a:prstGeom>
          <a:solidFill>
            <a:srgbClr val="00B0F0"/>
          </a:solidFill>
          <a:scene3d>
            <a:camera prst="orthographicFront"/>
            <a:lightRig rig="threePt" dir="t"/>
          </a:scene3d>
          <a:sp3d>
            <a:bevelT w="139700" prst="cross"/>
          </a:sp3d>
        </p:spPr>
        <p:txBody>
          <a:bodyPr wrap="square" rtlCol="0">
            <a:spAutoFit/>
            <a:scene3d>
              <a:camera prst="orthographicFront"/>
              <a:lightRig rig="soft" dir="t">
                <a:rot lat="0" lon="0" rev="15600000"/>
              </a:lightRig>
            </a:scene3d>
            <a:sp3d extrusionH="57150" prstMaterial="softEdge">
              <a:bevelT w="25400" h="38100" prst="angle"/>
            </a:sp3d>
          </a:bodyPr>
          <a:lstStyle/>
          <a:p>
            <a:endParaRPr lang="en-US" sz="2400" b="1" dirty="0" smtClean="0">
              <a:ln>
                <a:solidFill>
                  <a:srgbClr val="C00000"/>
                </a:solidFill>
              </a:ln>
              <a:solidFill>
                <a:schemeClr val="accent4"/>
              </a:solidFill>
              <a:latin typeface="SutonnyOMJ" panose="01010600010101010101" pitchFamily="2" charset="0"/>
              <a:cs typeface="SutonnyOMJ" panose="01010600010101010101" pitchFamily="2" charset="0"/>
            </a:endParaRPr>
          </a:p>
          <a:p>
            <a:r>
              <a:rPr lang="en-US" sz="2400" b="1" dirty="0" smtClean="0">
                <a:ln>
                  <a:solidFill>
                    <a:srgbClr val="C00000"/>
                  </a:solidFill>
                </a:ln>
                <a:solidFill>
                  <a:schemeClr val="accent4"/>
                </a:solidFill>
                <a:latin typeface="SutonnyOMJ" panose="01010600010101010101" pitchFamily="2" charset="0"/>
                <a:cs typeface="SutonnyOMJ" panose="01010600010101010101" pitchFamily="2" charset="0"/>
              </a:rPr>
              <a:t>বিষয়ঃ </a:t>
            </a:r>
            <a:r>
              <a:rPr lang="en-US" sz="2400" b="1" dirty="0">
                <a:ln>
                  <a:solidFill>
                    <a:srgbClr val="C00000"/>
                  </a:solidFill>
                </a:ln>
                <a:solidFill>
                  <a:schemeClr val="accent4"/>
                </a:solidFill>
                <a:latin typeface="SutonnyOMJ" panose="01010600010101010101" pitchFamily="2" charset="0"/>
                <a:cs typeface="SutonnyOMJ" panose="01010600010101010101" pitchFamily="2" charset="0"/>
              </a:rPr>
              <a:t>কৃষি শিক্ষা</a:t>
            </a:r>
          </a:p>
          <a:p>
            <a:r>
              <a:rPr lang="en-US" sz="2400" b="1" dirty="0">
                <a:ln>
                  <a:solidFill>
                    <a:srgbClr val="C00000"/>
                  </a:solidFill>
                </a:ln>
                <a:solidFill>
                  <a:schemeClr val="accent4"/>
                </a:solidFill>
                <a:latin typeface="SutonnyOMJ" panose="01010600010101010101" pitchFamily="2" charset="0"/>
                <a:cs typeface="SutonnyOMJ" panose="01010600010101010101" pitchFamily="2" charset="0"/>
              </a:rPr>
              <a:t>শ্রেণীঃ ৮ম</a:t>
            </a:r>
          </a:p>
          <a:p>
            <a:r>
              <a:rPr lang="en-US" sz="2400" b="1" dirty="0">
                <a:ln>
                  <a:solidFill>
                    <a:srgbClr val="C00000"/>
                  </a:solidFill>
                </a:ln>
                <a:solidFill>
                  <a:schemeClr val="accent4"/>
                </a:solidFill>
                <a:latin typeface="SutonnyOMJ" panose="01010600010101010101" pitchFamily="2" charset="0"/>
                <a:cs typeface="SutonnyOMJ" panose="01010600010101010101" pitchFamily="2" charset="0"/>
              </a:rPr>
              <a:t>দ্বিতীয়ঃ অধ্যায় (কৃষি প্রযুক্তি</a:t>
            </a:r>
            <a:r>
              <a:rPr lang="en-US" sz="2400" b="1" dirty="0" smtClean="0">
                <a:ln>
                  <a:solidFill>
                    <a:srgbClr val="C00000"/>
                  </a:solidFill>
                </a:ln>
                <a:solidFill>
                  <a:schemeClr val="accent4"/>
                </a:solidFill>
                <a:latin typeface="SutonnyOMJ" panose="01010600010101010101" pitchFamily="2" charset="0"/>
                <a:cs typeface="SutonnyOMJ" panose="01010600010101010101" pitchFamily="2" charset="0"/>
              </a:rPr>
              <a:t>)</a:t>
            </a:r>
          </a:p>
          <a:p>
            <a:r>
              <a:rPr lang="en-US" sz="2400" b="1" dirty="0" smtClean="0">
                <a:ln>
                  <a:solidFill>
                    <a:srgbClr val="C00000"/>
                  </a:solidFill>
                </a:ln>
                <a:solidFill>
                  <a:schemeClr val="accent4"/>
                </a:solidFill>
                <a:latin typeface="SutonnyOMJ" panose="01010600010101010101" pitchFamily="2" charset="0"/>
                <a:cs typeface="SutonnyOMJ" panose="01010600010101010101" pitchFamily="2" charset="0"/>
              </a:rPr>
              <a:t>সময়ঃ ৪৫ মিনিট </a:t>
            </a:r>
            <a:endParaRPr lang="en-US" sz="2400" b="1" dirty="0">
              <a:ln>
                <a:solidFill>
                  <a:srgbClr val="C00000"/>
                </a:solidFill>
              </a:ln>
              <a:solidFill>
                <a:schemeClr val="accent4"/>
              </a:solidFill>
              <a:latin typeface="SutonnyOMJ" panose="01010600010101010101" pitchFamily="2" charset="0"/>
              <a:cs typeface="SutonnyOMJ" panose="01010600010101010101" pitchFamily="2" charset="0"/>
            </a:endParaRPr>
          </a:p>
          <a:p>
            <a:r>
              <a:rPr lang="en-US" sz="2400" b="1" dirty="0" smtClean="0">
                <a:ln>
                  <a:solidFill>
                    <a:srgbClr val="C00000"/>
                  </a:solidFill>
                </a:ln>
                <a:solidFill>
                  <a:schemeClr val="accent4"/>
                </a:solidFill>
                <a:latin typeface="SutonnyOMJ" panose="01010600010101010101" pitchFamily="2" charset="0"/>
                <a:cs typeface="SutonnyOMJ" panose="01010600010101010101" pitchFamily="2" charset="0"/>
              </a:rPr>
              <a:t> </a:t>
            </a:r>
            <a:endParaRPr lang="en-US" sz="2400" b="1" dirty="0">
              <a:ln>
                <a:solidFill>
                  <a:srgbClr val="C00000"/>
                </a:solidFill>
              </a:ln>
              <a:solidFill>
                <a:schemeClr val="accent4"/>
              </a:solidFill>
              <a:latin typeface="SutonnyOMJ" panose="01010600010101010101" pitchFamily="2" charset="0"/>
              <a:cs typeface="SutonnyOMJ" panose="01010600010101010101" pitchFamily="2"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7238" t="3804" r="25443" b="3550"/>
          <a:stretch/>
        </p:blipFill>
        <p:spPr>
          <a:xfrm>
            <a:off x="6146499" y="1492745"/>
            <a:ext cx="1744163" cy="1988031"/>
          </a:xfrm>
          <a:prstGeom prst="rect">
            <a:avLst/>
          </a:prstGeom>
          <a:ln>
            <a:noFill/>
          </a:ln>
          <a:effectLst>
            <a:outerShdw blurRad="44450" dist="27940" dir="5400000" algn="ctr">
              <a:srgbClr val="000000">
                <a:alpha val="32000"/>
              </a:srgbClr>
            </a:outerShdw>
          </a:effectLst>
        </p:spPr>
      </p:pic>
      <p:sp>
        <p:nvSpPr>
          <p:cNvPr id="22" name="Half Frame 21"/>
          <p:cNvSpPr/>
          <p:nvPr/>
        </p:nvSpPr>
        <p:spPr>
          <a:xfrm rot="5400000">
            <a:off x="8118231" y="246180"/>
            <a:ext cx="1125414" cy="926124"/>
          </a:xfrm>
          <a:prstGeom prst="halfFrame">
            <a:avLst/>
          </a:prstGeom>
          <a:solidFill>
            <a:srgbClr val="FF0000"/>
          </a:solidFill>
          <a:ln w="9525"/>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lf Frame 22"/>
          <p:cNvSpPr/>
          <p:nvPr/>
        </p:nvSpPr>
        <p:spPr>
          <a:xfrm rot="16200000">
            <a:off x="23449" y="5832231"/>
            <a:ext cx="1125414" cy="926124"/>
          </a:xfrm>
          <a:prstGeom prst="halfFrame">
            <a:avLst/>
          </a:prstGeom>
          <a:solidFill>
            <a:srgbClr val="FF0000"/>
          </a:solidFill>
          <a:ln w="9525"/>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lf Frame 23"/>
          <p:cNvSpPr/>
          <p:nvPr/>
        </p:nvSpPr>
        <p:spPr>
          <a:xfrm rot="10800000">
            <a:off x="8018586" y="5931876"/>
            <a:ext cx="1125414" cy="926124"/>
          </a:xfrm>
          <a:prstGeom prst="halfFrame">
            <a:avLst/>
          </a:prstGeom>
          <a:solidFill>
            <a:srgbClr val="FF0000"/>
          </a:solidFill>
          <a:ln w="9525"/>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704492" y="468923"/>
            <a:ext cx="2344616"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tx1"/>
                </a:solidFill>
                <a:latin typeface="SutonnyOMJ" panose="01010600010101010101" pitchFamily="2" charset="0"/>
                <a:cs typeface="SutonnyOMJ" panose="01010600010101010101" pitchFamily="2" charset="0"/>
              </a:rPr>
              <a:t>পরিচিতি</a:t>
            </a:r>
            <a:r>
              <a:rPr lang="en-US" b="1" dirty="0" smtClean="0">
                <a:ln/>
                <a:solidFill>
                  <a:schemeClr val="accent3"/>
                </a:solidFill>
                <a:latin typeface="SutonnyOMJ" panose="01010600010101010101" pitchFamily="2" charset="0"/>
                <a:cs typeface="SutonnyOMJ" panose="01010600010101010101" pitchFamily="2" charset="0"/>
              </a:rPr>
              <a:t> </a:t>
            </a:r>
            <a:endParaRPr lang="en-US" b="1" dirty="0">
              <a:ln/>
              <a:solidFill>
                <a:schemeClr val="accent3"/>
              </a:solidFill>
              <a:latin typeface="SutonnyOMJ" panose="01010600010101010101" pitchFamily="2" charset="0"/>
              <a:cs typeface="SutonnyOMJ" panose="01010600010101010101" pitchFamily="2" charset="0"/>
            </a:endParaRPr>
          </a:p>
        </p:txBody>
      </p:sp>
      <p:sp>
        <p:nvSpPr>
          <p:cNvPr id="9" name="TextBox 8"/>
          <p:cNvSpPr txBox="1"/>
          <p:nvPr/>
        </p:nvSpPr>
        <p:spPr>
          <a:xfrm>
            <a:off x="597877" y="3821724"/>
            <a:ext cx="3528647" cy="1477328"/>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rgbClr val="002060"/>
                </a:solidFill>
                <a:latin typeface="SutonnyOMJ" panose="01010600010101010101" pitchFamily="2" charset="0"/>
                <a:cs typeface="SutonnyOMJ" panose="01010600010101010101" pitchFamily="2" charset="0"/>
              </a:rPr>
              <a:t>মোছাঃ নাজনীন খাতুন</a:t>
            </a:r>
          </a:p>
          <a:p>
            <a:r>
              <a:rPr lang="en-US" b="1" dirty="0" smtClean="0">
                <a:ln/>
                <a:solidFill>
                  <a:srgbClr val="002060"/>
                </a:solidFill>
                <a:latin typeface="SutonnyOMJ" panose="01010600010101010101" pitchFamily="2" charset="0"/>
                <a:cs typeface="SutonnyOMJ" panose="01010600010101010101" pitchFamily="2" charset="0"/>
              </a:rPr>
              <a:t>সহকারী শিক্ষিকা ( কৃষি)</a:t>
            </a:r>
          </a:p>
          <a:p>
            <a:r>
              <a:rPr lang="en-US" b="1" dirty="0" smtClean="0">
                <a:ln/>
                <a:solidFill>
                  <a:srgbClr val="002060"/>
                </a:solidFill>
                <a:latin typeface="SutonnyOMJ" panose="01010600010101010101" pitchFamily="2" charset="0"/>
                <a:cs typeface="SutonnyOMJ" panose="01010600010101010101" pitchFamily="2" charset="0"/>
              </a:rPr>
              <a:t>মির্জাপুর দক্ষিণপাড়া দাখিল মাদ্রাসা</a:t>
            </a:r>
          </a:p>
          <a:p>
            <a:r>
              <a:rPr lang="en-US" b="1" dirty="0" smtClean="0">
                <a:ln/>
                <a:solidFill>
                  <a:srgbClr val="002060"/>
                </a:solidFill>
                <a:latin typeface="SutonnyOMJ" panose="01010600010101010101" pitchFamily="2" charset="0"/>
                <a:cs typeface="SutonnyOMJ" panose="01010600010101010101" pitchFamily="2" charset="0"/>
              </a:rPr>
              <a:t>শেরপুর, বগুড়া।</a:t>
            </a:r>
          </a:p>
          <a:p>
            <a:r>
              <a:rPr lang="en-US" b="1" dirty="0" smtClean="0">
                <a:ln/>
                <a:solidFill>
                  <a:srgbClr val="002060"/>
                </a:solidFill>
                <a:latin typeface="SutonnyOMJ" panose="01010600010101010101" pitchFamily="2" charset="0"/>
                <a:cs typeface="SutonnyOMJ" panose="01010600010101010101" pitchFamily="2" charset="0"/>
              </a:rPr>
              <a:t> </a:t>
            </a:r>
            <a:endParaRPr lang="en-US" b="1" dirty="0">
              <a:ln/>
              <a:solidFill>
                <a:srgbClr val="002060"/>
              </a:solidFill>
              <a:latin typeface="SutonnyOMJ" panose="01010600010101010101" pitchFamily="2" charset="0"/>
              <a:cs typeface="SutonnyOMJ" panose="01010600010101010101" pitchFamily="2"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3066" t="15731" r="6722" b="18086"/>
          <a:stretch/>
        </p:blipFill>
        <p:spPr>
          <a:xfrm rot="6556355">
            <a:off x="3178620" y="2053735"/>
            <a:ext cx="3130362" cy="1934632"/>
          </a:xfrm>
          <a:prstGeom prst="rect">
            <a:avLst/>
          </a:prstGeom>
        </p:spPr>
      </p:pic>
    </p:spTree>
    <p:extLst>
      <p:ext uri="{BB962C8B-B14F-4D97-AF65-F5344CB8AC3E}">
        <p14:creationId xmlns:p14="http://schemas.microsoft.com/office/powerpoint/2010/main" val="67608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8)">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27"/>
                                        </p:tgtEl>
                                        <p:attrNameLst>
                                          <p:attrName>style.visibility</p:attrName>
                                        </p:attrNameLst>
                                      </p:cBhvr>
                                      <p:to>
                                        <p:strVal val="visible"/>
                                      </p:to>
                                    </p:set>
                                    <p:anim by="(-#ppt_w*2)" calcmode="lin" valueType="num">
                                      <p:cBhvr rctx="PPT">
                                        <p:cTn id="42" dur="500" autoRev="1" fill="hold">
                                          <p:stCondLst>
                                            <p:cond delay="0"/>
                                          </p:stCondLst>
                                        </p:cTn>
                                        <p:tgtEl>
                                          <p:spTgt spid="27"/>
                                        </p:tgtEl>
                                        <p:attrNameLst>
                                          <p:attrName>ppt_w</p:attrName>
                                        </p:attrNameLst>
                                      </p:cBhvr>
                                    </p:anim>
                                    <p:anim by="(#ppt_w*0.50)" calcmode="lin" valueType="num">
                                      <p:cBhvr>
                                        <p:cTn id="43" dur="500" decel="50000" autoRev="1" fill="hold">
                                          <p:stCondLst>
                                            <p:cond delay="0"/>
                                          </p:stCondLst>
                                        </p:cTn>
                                        <p:tgtEl>
                                          <p:spTgt spid="27"/>
                                        </p:tgtEl>
                                        <p:attrNameLst>
                                          <p:attrName>ppt_x</p:attrName>
                                        </p:attrNameLst>
                                      </p:cBhvr>
                                    </p:anim>
                                    <p:anim from="(-#ppt_h/2)" to="(#ppt_y)" calcmode="lin" valueType="num">
                                      <p:cBhvr>
                                        <p:cTn id="44" dur="1000" fill="hold">
                                          <p:stCondLst>
                                            <p:cond delay="0"/>
                                          </p:stCondLst>
                                        </p:cTn>
                                        <p:tgtEl>
                                          <p:spTgt spid="27"/>
                                        </p:tgtEl>
                                        <p:attrNameLst>
                                          <p:attrName>ppt_y</p:attrName>
                                        </p:attrNameLst>
                                      </p:cBhvr>
                                    </p:anim>
                                    <p:animRot by="21600000">
                                      <p:cBhvr>
                                        <p:cTn id="45" dur="10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8" y="0"/>
            <a:ext cx="9249508" cy="6858000"/>
          </a:xfrm>
          <a:prstGeom prst="rect">
            <a:avLst/>
          </a:prstGeom>
          <a:noFill/>
          <a:ln w="76200">
            <a:solidFill>
              <a:schemeClr val="accent2">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05507"/>
            <a:ext cx="9050216" cy="6682155"/>
          </a:xfrm>
          <a:prstGeom prst="rect">
            <a:avLst/>
          </a:pr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alf Frame 8"/>
          <p:cNvSpPr/>
          <p:nvPr/>
        </p:nvSpPr>
        <p:spPr>
          <a:xfrm rot="10800000">
            <a:off x="7894642" y="5518136"/>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5400000">
            <a:off x="7825158" y="76202"/>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rot="16200000">
            <a:off x="64476" y="5586047"/>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p:cNvSpPr/>
          <p:nvPr/>
        </p:nvSpPr>
        <p:spPr>
          <a:xfrm>
            <a:off x="0" y="105510"/>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1940170" y="2312166"/>
            <a:ext cx="5498123" cy="454485"/>
          </a:xfrm>
          <a:prstGeom prst="rect">
            <a:avLst/>
          </a:prstGeom>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ln/>
                <a:solidFill>
                  <a:schemeClr val="tx1"/>
                </a:solidFill>
                <a:latin typeface="SutonnyOMJ" panose="01010600010101010101" pitchFamily="2" charset="0"/>
                <a:cs typeface="SutonnyOMJ" panose="01010600010101010101" pitchFamily="2" charset="0"/>
              </a:rPr>
              <a:t>মাঠ ফসলের বহুমুখীকরণের সংজ্ঞা বলতে পারবে। </a:t>
            </a:r>
          </a:p>
        </p:txBody>
      </p:sp>
      <p:sp>
        <p:nvSpPr>
          <p:cNvPr id="15" name="Rectangle 14"/>
          <p:cNvSpPr/>
          <p:nvPr/>
        </p:nvSpPr>
        <p:spPr>
          <a:xfrm>
            <a:off x="1975338" y="3211920"/>
            <a:ext cx="5498123" cy="398793"/>
          </a:xfrm>
          <a:prstGeom prst="rect">
            <a:avLst/>
          </a:prstGeom>
          <a:gradFill flip="none" rotWithShape="1">
            <a:gsLst>
              <a:gs pos="0">
                <a:srgbClr val="00B0F0"/>
              </a:gs>
              <a:gs pos="48000">
                <a:schemeClr val="accent2">
                  <a:lumMod val="97000"/>
                  <a:lumOff val="3000"/>
                </a:schemeClr>
              </a:gs>
              <a:gs pos="100000">
                <a:schemeClr val="accent2">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latin typeface="SutonnyOMJ" panose="01010600010101010101" pitchFamily="2" charset="0"/>
                <a:cs typeface="SutonnyOMJ" panose="01010600010101010101" pitchFamily="2" charset="0"/>
              </a:rPr>
              <a:t>শস্য বহুমুখীকরণের উদ্দেশ্য লিখতে পারবে।</a:t>
            </a:r>
          </a:p>
        </p:txBody>
      </p:sp>
      <p:sp>
        <p:nvSpPr>
          <p:cNvPr id="16" name="Rectangle 15"/>
          <p:cNvSpPr/>
          <p:nvPr/>
        </p:nvSpPr>
        <p:spPr>
          <a:xfrm>
            <a:off x="1899142" y="4193115"/>
            <a:ext cx="5498123" cy="402335"/>
          </a:xfrm>
          <a:prstGeom prst="rect">
            <a:avLst/>
          </a:prstGeom>
          <a:gradFill flip="none" rotWithShape="1">
            <a:gsLst>
              <a:gs pos="0">
                <a:schemeClr val="accent4"/>
              </a:gs>
              <a:gs pos="46000">
                <a:schemeClr val="accent5">
                  <a:lumMod val="95000"/>
                  <a:lumOff val="5000"/>
                </a:schemeClr>
              </a:gs>
              <a:gs pos="100000">
                <a:schemeClr val="accent5">
                  <a:lumMod val="60000"/>
                </a:schemeClr>
              </a:gs>
            </a:gsLst>
            <a:path path="circle">
              <a:fillToRect t="100000" r="100000"/>
            </a:path>
            <a:tileRect l="-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SutonnyOMJ" panose="01010600010101010101" pitchFamily="2" charset="0"/>
                <a:cs typeface="SutonnyOMJ" panose="01010600010101010101" pitchFamily="2" charset="0"/>
              </a:rPr>
              <a:t>শস্য বহুমুখীকরণে বিভিন্ন চাষাবাদের গুরুত্ব ব্যাখ্যা  করতে পারবে।</a:t>
            </a:r>
          </a:p>
        </p:txBody>
      </p:sp>
      <p:sp>
        <p:nvSpPr>
          <p:cNvPr id="17" name="Rectangle 16"/>
          <p:cNvSpPr/>
          <p:nvPr/>
        </p:nvSpPr>
        <p:spPr>
          <a:xfrm>
            <a:off x="1921736" y="5134710"/>
            <a:ext cx="5498123" cy="375139"/>
          </a:xfrm>
          <a:prstGeom prst="rect">
            <a:avLst/>
          </a:prstGeom>
          <a:gradFill flip="none" rotWithShape="1">
            <a:gsLst>
              <a:gs pos="0">
                <a:srgbClr val="FF0000"/>
              </a:gs>
              <a:gs pos="48000">
                <a:schemeClr val="accent6">
                  <a:lumMod val="97000"/>
                  <a:lumOff val="3000"/>
                </a:schemeClr>
              </a:gs>
              <a:gs pos="100000">
                <a:schemeClr val="accent6">
                  <a:lumMod val="60000"/>
                  <a:lumOff val="40000"/>
                </a:scheme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latin typeface="SutonnyOMJ" panose="01010600010101010101" pitchFamily="2" charset="0"/>
                <a:cs typeface="SutonnyOMJ" panose="01010600010101010101" pitchFamily="2" charset="0"/>
              </a:rPr>
              <a:t>মাঠ ফসলের বহুমুখীকরণের ব্যবহার বিশ্লেষণ করতে পারবে। </a:t>
            </a:r>
          </a:p>
        </p:txBody>
      </p:sp>
      <p:sp>
        <p:nvSpPr>
          <p:cNvPr id="18" name="Down Arrow 17"/>
          <p:cNvSpPr/>
          <p:nvPr/>
        </p:nvSpPr>
        <p:spPr>
          <a:xfrm>
            <a:off x="4402020" y="2807472"/>
            <a:ext cx="609599" cy="501155"/>
          </a:xfrm>
          <a:prstGeom prst="downArrow">
            <a:avLst/>
          </a:prstGeom>
          <a:gradFill flip="none" rotWithShape="1">
            <a:gsLst>
              <a:gs pos="0">
                <a:srgbClr val="FF0000"/>
              </a:gs>
              <a:gs pos="48000">
                <a:schemeClr val="accent5">
                  <a:lumMod val="97000"/>
                  <a:lumOff val="3000"/>
                </a:schemeClr>
              </a:gs>
              <a:gs pos="100000">
                <a:schemeClr val="accent5">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372710" y="3663257"/>
            <a:ext cx="609599" cy="491273"/>
          </a:xfrm>
          <a:prstGeom prst="downArrow">
            <a:avLst/>
          </a:prstGeom>
          <a:gradFill flip="none" rotWithShape="1">
            <a:gsLst>
              <a:gs pos="0">
                <a:srgbClr val="FF0000"/>
              </a:gs>
              <a:gs pos="48000">
                <a:schemeClr val="accent4">
                  <a:lumMod val="97000"/>
                  <a:lumOff val="3000"/>
                </a:schemeClr>
              </a:gs>
              <a:gs pos="100000">
                <a:schemeClr val="accent4">
                  <a:lumMod val="60000"/>
                  <a:lumOff val="40000"/>
                </a:scheme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355127" y="4632730"/>
            <a:ext cx="609599" cy="490259"/>
          </a:xfrm>
          <a:prstGeom prst="downArrow">
            <a:avLst/>
          </a:prstGeom>
          <a:gradFill flip="none" rotWithShape="1">
            <a:gsLst>
              <a:gs pos="0">
                <a:srgbClr val="FFFF00"/>
              </a:gs>
              <a:gs pos="48000">
                <a:schemeClr val="accent6">
                  <a:lumMod val="97000"/>
                  <a:lumOff val="3000"/>
                </a:schemeClr>
              </a:gs>
              <a:gs pos="100000">
                <a:schemeClr val="accent6">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61063" y="4967843"/>
            <a:ext cx="914400" cy="28105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54140" y="1568152"/>
            <a:ext cx="221517" cy="3458307"/>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23158" y="1555668"/>
            <a:ext cx="3372291" cy="191074"/>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384438" y="1531916"/>
            <a:ext cx="591324" cy="648577"/>
          </a:xfrm>
          <a:prstGeom prst="downArrow">
            <a:avLst/>
          </a:prstGeom>
          <a:gradFill flip="none" rotWithShape="1">
            <a:gsLst>
              <a:gs pos="0">
                <a:srgbClr val="FF0000"/>
              </a:gs>
              <a:gs pos="35000">
                <a:schemeClr val="accent5">
                  <a:lumMod val="0"/>
                  <a:lumOff val="100000"/>
                </a:schemeClr>
              </a:gs>
              <a:gs pos="100000">
                <a:schemeClr val="accent5">
                  <a:lumMod val="10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41788" y="316523"/>
            <a:ext cx="1746739"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1"/>
                </a:solidFill>
                <a:latin typeface="SutonnyOMJ" panose="01010600010101010101" pitchFamily="2" charset="0"/>
                <a:cs typeface="SutonnyOMJ" panose="01010600010101010101" pitchFamily="2" charset="0"/>
              </a:rPr>
              <a:t>শিখণফল </a:t>
            </a:r>
          </a:p>
        </p:txBody>
      </p:sp>
    </p:spTree>
    <p:extLst>
      <p:ext uri="{BB962C8B-B14F-4D97-AF65-F5344CB8AC3E}">
        <p14:creationId xmlns:p14="http://schemas.microsoft.com/office/powerpoint/2010/main" val="316520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3"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
            <a:ext cx="9144000" cy="6729047"/>
          </a:xfrm>
          <a:prstGeom prst="rect">
            <a:avLst/>
          </a:prstGeom>
          <a:noFill/>
          <a:ln w="76200">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alf Frame 3"/>
          <p:cNvSpPr/>
          <p:nvPr/>
        </p:nvSpPr>
        <p:spPr>
          <a:xfrm rot="5400000">
            <a:off x="7860323" y="64483"/>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6200000">
            <a:off x="199296" y="545709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7930664" y="5369170"/>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a:off x="117233" y="128956"/>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3494" t="2244" r="3494" b="11218"/>
          <a:stretch/>
        </p:blipFill>
        <p:spPr>
          <a:xfrm>
            <a:off x="293077" y="1195756"/>
            <a:ext cx="2004646" cy="1582615"/>
          </a:xfrm>
          <a:prstGeom prst="rect">
            <a:avLst/>
          </a:prstGeom>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25795"/>
          <a:stretch/>
        </p:blipFill>
        <p:spPr>
          <a:xfrm>
            <a:off x="2473571" y="1195758"/>
            <a:ext cx="2120412" cy="1579687"/>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46184" y="3038109"/>
            <a:ext cx="2098431" cy="1651123"/>
          </a:xfrm>
          <a:prstGeom prst="rect">
            <a:avLst/>
          </a:prstGeom>
        </p:spPr>
      </p:pic>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r="43457"/>
          <a:stretch/>
        </p:blipFill>
        <p:spPr>
          <a:xfrm>
            <a:off x="2481999" y="3008804"/>
            <a:ext cx="2090005" cy="1680431"/>
          </a:xfrm>
          <a:prstGeom prst="rect">
            <a:avLst/>
          </a:prstGeom>
        </p:spPr>
      </p:pic>
      <p:pic>
        <p:nvPicPr>
          <p:cNvPr id="13" name="Picture 12"/>
          <p:cNvPicPr>
            <a:picLocks noChangeAspect="1"/>
          </p:cNvPicPr>
          <p:nvPr/>
        </p:nvPicPr>
        <p:blipFill rotWithShape="1">
          <a:blip r:embed="rId10">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rcRect r="34253" b="17783"/>
          <a:stretch/>
        </p:blipFill>
        <p:spPr>
          <a:xfrm>
            <a:off x="4798774" y="3076577"/>
            <a:ext cx="2035785" cy="1589211"/>
          </a:xfrm>
          <a:prstGeom prst="rect">
            <a:avLst/>
          </a:prstGeom>
        </p:spPr>
      </p:pic>
      <p:pic>
        <p:nvPicPr>
          <p:cNvPr id="16" name="Picture 15"/>
          <p:cNvPicPr>
            <a:picLocks noChangeAspect="1"/>
          </p:cNvPicPr>
          <p:nvPr/>
        </p:nvPicPr>
        <p:blipFill rotWithShape="1">
          <a:blip r:embed="rId12">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rcRect r="38732"/>
          <a:stretch/>
        </p:blipFill>
        <p:spPr>
          <a:xfrm>
            <a:off x="7041174" y="3090133"/>
            <a:ext cx="1891812" cy="1587379"/>
          </a:xfrm>
          <a:prstGeom prst="rect">
            <a:avLst/>
          </a:prstGeom>
        </p:spPr>
      </p:pic>
      <p:sp>
        <p:nvSpPr>
          <p:cNvPr id="18" name="TextBox 17"/>
          <p:cNvSpPr txBox="1"/>
          <p:nvPr/>
        </p:nvSpPr>
        <p:spPr>
          <a:xfrm>
            <a:off x="1113694" y="234465"/>
            <a:ext cx="2696308" cy="461665"/>
          </a:xfrm>
          <a:prstGeom prst="rect">
            <a:avLst/>
          </a:prstGeom>
          <a:noFill/>
        </p:spPr>
        <p:txBody>
          <a:bodyPr wrap="square" rtlCol="0">
            <a:spAutoFit/>
          </a:bodyPr>
          <a:lstStyle/>
          <a:p>
            <a:r>
              <a:rPr lang="en-US" sz="2400" b="1" dirty="0">
                <a:latin typeface="SutonnyOMJ" panose="01010600010101010101" pitchFamily="2" charset="0"/>
                <a:cs typeface="SutonnyOMJ" panose="01010600010101010101" pitchFamily="2" charset="0"/>
              </a:rPr>
              <a:t>চিত্রে কি লক্ষ্য করা যাচ্ছে ?</a:t>
            </a:r>
          </a:p>
        </p:txBody>
      </p:sp>
      <p:sp>
        <p:nvSpPr>
          <p:cNvPr id="19" name="TextBox 18"/>
          <p:cNvSpPr txBox="1"/>
          <p:nvPr/>
        </p:nvSpPr>
        <p:spPr>
          <a:xfrm>
            <a:off x="715109" y="4935418"/>
            <a:ext cx="2919047" cy="461665"/>
          </a:xfrm>
          <a:prstGeom prst="rect">
            <a:avLst/>
          </a:prstGeom>
          <a:noFill/>
        </p:spPr>
        <p:txBody>
          <a:bodyPr wrap="square" rtlCol="0">
            <a:spAutoFit/>
          </a:bodyPr>
          <a:lstStyle/>
          <a:p>
            <a:r>
              <a:rPr lang="en-US" sz="2400" b="1" dirty="0">
                <a:latin typeface="SutonnyOMJ" panose="01010600010101010101" pitchFamily="2" charset="0"/>
                <a:cs typeface="SutonnyOMJ" panose="01010600010101010101" pitchFamily="2" charset="0"/>
              </a:rPr>
              <a:t>মাঠে বিভিন্ন প্রকার ফসল </a:t>
            </a:r>
          </a:p>
        </p:txBody>
      </p:sp>
      <p:sp>
        <p:nvSpPr>
          <p:cNvPr id="20" name="TextBox 19"/>
          <p:cNvSpPr txBox="1"/>
          <p:nvPr/>
        </p:nvSpPr>
        <p:spPr>
          <a:xfrm>
            <a:off x="4821382" y="255931"/>
            <a:ext cx="3234349"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dirty="0">
                <a:ln/>
                <a:solidFill>
                  <a:srgbClr val="00B0F0"/>
                </a:solidFill>
                <a:latin typeface="SutonnyOMJ" panose="01010600010101010101" pitchFamily="2" charset="0"/>
                <a:cs typeface="SutonnyOMJ" panose="01010600010101010101" pitchFamily="2" charset="0"/>
              </a:rPr>
              <a:t>একই মাঠে কি বার বার একই ফসল  ফলানো উচিত ? </a:t>
            </a:r>
          </a:p>
        </p:txBody>
      </p:sp>
      <p:sp>
        <p:nvSpPr>
          <p:cNvPr id="21" name="TextBox 20"/>
          <p:cNvSpPr txBox="1"/>
          <p:nvPr/>
        </p:nvSpPr>
        <p:spPr>
          <a:xfrm flipH="1">
            <a:off x="4266027" y="4994034"/>
            <a:ext cx="4631788" cy="461665"/>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b="1" dirty="0">
                <a:solidFill>
                  <a:srgbClr val="002060"/>
                </a:solidFill>
                <a:latin typeface="SutonnyOMJ" panose="01010600010101010101" pitchFamily="2" charset="0"/>
                <a:cs typeface="SutonnyOMJ" panose="01010600010101010101" pitchFamily="2" charset="0"/>
              </a:rPr>
              <a:t>না, পর্যায়ক্রমে বিভিন্ন ফসল লাগানো ঠিক হবে । </a:t>
            </a:r>
          </a:p>
        </p:txBody>
      </p:sp>
      <p:cxnSp>
        <p:nvCxnSpPr>
          <p:cNvPr id="23" name="Straight Connector 22"/>
          <p:cNvCxnSpPr/>
          <p:nvPr/>
        </p:nvCxnSpPr>
        <p:spPr>
          <a:xfrm>
            <a:off x="902681" y="820618"/>
            <a:ext cx="2883877" cy="11723"/>
          </a:xfrm>
          <a:prstGeom prst="line">
            <a:avLst/>
          </a:pr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7170" y="5720862"/>
            <a:ext cx="5802923" cy="461665"/>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dirty="0">
                <a:solidFill>
                  <a:srgbClr val="FF0000"/>
                </a:solidFill>
                <a:latin typeface="SutonnyOMJ" panose="01010600010101010101" pitchFamily="2" charset="0"/>
                <a:cs typeface="SutonnyOMJ" panose="01010600010101010101" pitchFamily="2" charset="0"/>
              </a:rPr>
              <a:t>তাহলে, </a:t>
            </a:r>
            <a:r>
              <a:rPr lang="en-US" sz="2400" dirty="0">
                <a:solidFill>
                  <a:srgbClr val="00B050"/>
                </a:solidFill>
                <a:latin typeface="SutonnyOMJ" panose="01010600010101010101" pitchFamily="2" charset="0"/>
                <a:cs typeface="SutonnyOMJ" panose="01010600010101010101" pitchFamily="2" charset="0"/>
              </a:rPr>
              <a:t>আজকের পাঠ- </a:t>
            </a:r>
            <a:r>
              <a:rPr lang="en-US" sz="2400" dirty="0">
                <a:latin typeface="SutonnyOMJ" panose="01010600010101010101" pitchFamily="2" charset="0"/>
                <a:cs typeface="SutonnyOMJ" panose="01010600010101010101" pitchFamily="2" charset="0"/>
              </a:rPr>
              <a:t>মাঠ ফসলের বহুমুখীকরন </a:t>
            </a:r>
            <a:r>
              <a:rPr lang="en-US" sz="2400" dirty="0">
                <a:solidFill>
                  <a:srgbClr val="00B050"/>
                </a:solidFill>
                <a:latin typeface="SutonnyOMJ" panose="01010600010101010101" pitchFamily="2" charset="0"/>
                <a:cs typeface="SutonnyOMJ" panose="01010600010101010101" pitchFamily="2" charset="0"/>
              </a:rPr>
              <a:t>। (৫ও ৬)  </a:t>
            </a:r>
          </a:p>
        </p:txBody>
      </p:sp>
      <p:sp>
        <p:nvSpPr>
          <p:cNvPr id="15" name="Rectangle 14"/>
          <p:cNvSpPr/>
          <p:nvPr/>
        </p:nvSpPr>
        <p:spPr>
          <a:xfrm>
            <a:off x="82062" y="82062"/>
            <a:ext cx="8991600" cy="6576646"/>
          </a:xfrm>
          <a:prstGeom prst="rect">
            <a:avLst/>
          </a:pr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14">
            <a:extLst>
              <a:ext uri="{BEBA8EAE-BF5A-486C-A8C5-ECC9F3942E4B}">
                <a14:imgProps xmlns:a14="http://schemas.microsoft.com/office/drawing/2010/main">
                  <a14:imgLayer r:embed="rId15">
                    <a14:imgEffect>
                      <a14:saturation sat="400000"/>
                    </a14:imgEffect>
                  </a14:imgLayer>
                </a14:imgProps>
              </a:ext>
              <a:ext uri="{28A0092B-C50C-407E-A947-70E740481C1C}">
                <a14:useLocalDpi xmlns:a14="http://schemas.microsoft.com/office/drawing/2010/main" val="0"/>
              </a:ext>
            </a:extLst>
          </a:blip>
          <a:srcRect l="57035" t="11432" r="-488" b="-153"/>
          <a:stretch/>
        </p:blipFill>
        <p:spPr>
          <a:xfrm>
            <a:off x="7010400" y="1256201"/>
            <a:ext cx="1805354" cy="1475276"/>
          </a:xfrm>
          <a:prstGeom prst="rect">
            <a:avLst/>
          </a:prstGeom>
        </p:spPr>
      </p:pic>
      <p:pic>
        <p:nvPicPr>
          <p:cNvPr id="22" name="Picture 21"/>
          <p:cNvPicPr>
            <a:picLocks noChangeAspect="1"/>
          </p:cNvPicPr>
          <p:nvPr/>
        </p:nvPicPr>
        <p:blipFill rotWithShape="1">
          <a:blip r:embed="rId16">
            <a:extLst>
              <a:ext uri="{BEBA8EAE-BF5A-486C-A8C5-ECC9F3942E4B}">
                <a14:imgProps xmlns:a14="http://schemas.microsoft.com/office/drawing/2010/main">
                  <a14:imgLayer r:embed="rId17">
                    <a14:imgEffect>
                      <a14:saturation sat="400000"/>
                    </a14:imgEffect>
                  </a14:imgLayer>
                </a14:imgProps>
              </a:ext>
              <a:ext uri="{28A0092B-C50C-407E-A947-70E740481C1C}">
                <a14:useLocalDpi xmlns:a14="http://schemas.microsoft.com/office/drawing/2010/main" val="0"/>
              </a:ext>
            </a:extLst>
          </a:blip>
          <a:srcRect l="31448" t="1969" r="1810" b="-1969"/>
          <a:stretch/>
        </p:blipFill>
        <p:spPr>
          <a:xfrm>
            <a:off x="4900246" y="1215903"/>
            <a:ext cx="1852245" cy="1574189"/>
          </a:xfrm>
          <a:prstGeom prst="rect">
            <a:avLst/>
          </a:prstGeom>
        </p:spPr>
      </p:pic>
    </p:spTree>
    <p:extLst>
      <p:ext uri="{BB962C8B-B14F-4D97-AF65-F5344CB8AC3E}">
        <p14:creationId xmlns:p14="http://schemas.microsoft.com/office/powerpoint/2010/main" val="5315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heel(8)">
                                      <p:cBhvr>
                                        <p:cTn id="21" dur="2000"/>
                                        <p:tgtEl>
                                          <p:spTgt spid="22"/>
                                        </p:tgtEl>
                                      </p:cBhvr>
                                    </p:animEffect>
                                  </p:childTnLst>
                                </p:cTn>
                              </p:par>
                              <p:par>
                                <p:cTn id="22" presetID="21"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8)">
                                      <p:cBhvr>
                                        <p:cTn id="24" dur="2000"/>
                                        <p:tgtEl>
                                          <p:spTgt spid="13"/>
                                        </p:tgtEl>
                                      </p:cBhvr>
                                    </p:animEffect>
                                  </p:childTnLst>
                                </p:cTn>
                              </p:par>
                              <p:par>
                                <p:cTn id="25" presetID="21"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8)">
                                      <p:cBhvr>
                                        <p:cTn id="27" dur="2000"/>
                                        <p:tgtEl>
                                          <p:spTgt spid="17"/>
                                        </p:tgtEl>
                                      </p:cBhvr>
                                    </p:animEffect>
                                  </p:childTnLst>
                                </p:cTn>
                              </p:par>
                              <p:par>
                                <p:cTn id="28" presetID="21" presetClass="entr" presetSubtype="8"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8)">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800" decel="100000"/>
                                        <p:tgtEl>
                                          <p:spTgt spid="25"/>
                                        </p:tgtEl>
                                      </p:cBhvr>
                                    </p:animEffect>
                                    <p:anim calcmode="lin" valueType="num">
                                      <p:cBhvr>
                                        <p:cTn id="67" dur="800" decel="100000" fill="hold"/>
                                        <p:tgtEl>
                                          <p:spTgt spid="25"/>
                                        </p:tgtEl>
                                        <p:attrNameLst>
                                          <p:attrName>style.rotation</p:attrName>
                                        </p:attrNameLst>
                                      </p:cBhvr>
                                      <p:tavLst>
                                        <p:tav tm="0">
                                          <p:val>
                                            <p:fltVal val="-90"/>
                                          </p:val>
                                        </p:tav>
                                        <p:tav tm="100000">
                                          <p:val>
                                            <p:fltVal val="0"/>
                                          </p:val>
                                        </p:tav>
                                      </p:tavLst>
                                    </p:anim>
                                    <p:anim calcmode="lin" valueType="num">
                                      <p:cBhvr>
                                        <p:cTn id="68" dur="800" decel="100000" fill="hold"/>
                                        <p:tgtEl>
                                          <p:spTgt spid="25"/>
                                        </p:tgtEl>
                                        <p:attrNameLst>
                                          <p:attrName>ppt_x</p:attrName>
                                        </p:attrNameLst>
                                      </p:cBhvr>
                                      <p:tavLst>
                                        <p:tav tm="0">
                                          <p:val>
                                            <p:strVal val="#ppt_x+0.4"/>
                                          </p:val>
                                        </p:tav>
                                        <p:tav tm="100000">
                                          <p:val>
                                            <p:strVal val="#ppt_x-0.05"/>
                                          </p:val>
                                        </p:tav>
                                      </p:tavLst>
                                    </p:anim>
                                    <p:anim calcmode="lin" valueType="num">
                                      <p:cBhvr>
                                        <p:cTn id="69" dur="800" decel="100000" fill="hold"/>
                                        <p:tgtEl>
                                          <p:spTgt spid="25"/>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4"/>
            <a:ext cx="9144000" cy="6764215"/>
          </a:xfrm>
          <a:prstGeom prst="rect">
            <a:avLst/>
          </a:prstGeom>
          <a:noFill/>
          <a:ln w="76200">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2062" y="82063"/>
            <a:ext cx="8968153" cy="6623537"/>
          </a:xfrm>
          <a:prstGeom prst="rect">
            <a:avLst/>
          </a:pr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alf Frame 22"/>
          <p:cNvSpPr/>
          <p:nvPr/>
        </p:nvSpPr>
        <p:spPr>
          <a:xfrm>
            <a:off x="117230" y="105508"/>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lf Frame 23"/>
          <p:cNvSpPr/>
          <p:nvPr/>
        </p:nvSpPr>
        <p:spPr>
          <a:xfrm rot="5400000">
            <a:off x="7995142" y="187570"/>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lf Frame 24"/>
          <p:cNvSpPr/>
          <p:nvPr/>
        </p:nvSpPr>
        <p:spPr>
          <a:xfrm rot="16200000">
            <a:off x="58621" y="5662249"/>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rot="10800000">
            <a:off x="7959969" y="5720863"/>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6811112" y="914399"/>
            <a:ext cx="1781903" cy="4524315"/>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dirty="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কোনো একক ফসল বা একক প্রযুক্তির উপর নির্ভর না করে ফসল বিন্যাস, মিশ্র ও</a:t>
            </a:r>
          </a:p>
          <a:p>
            <a:r>
              <a:rPr lang="en-US" sz="2400" dirty="0">
                <a:ln w="0"/>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সাথি ফসলের চাষ ও খামার যান্ত্রিকীকরণকে  মাঠ ফসলের বহুমুখীকরণ বলে। </a:t>
            </a:r>
          </a:p>
        </p:txBody>
      </p:sp>
      <p:sp>
        <p:nvSpPr>
          <p:cNvPr id="29" name="Rectangle 28"/>
          <p:cNvSpPr/>
          <p:nvPr/>
        </p:nvSpPr>
        <p:spPr>
          <a:xfrm>
            <a:off x="1099234" y="301843"/>
            <a:ext cx="7029488" cy="461665"/>
          </a:xfrm>
          <a:prstGeom prst="rect">
            <a:avLst/>
          </a:prstGeom>
        </p:spPr>
        <p:txBody>
          <a:bodyPr wrap="none">
            <a:spAutoFit/>
          </a:bodyPr>
          <a:lstStyle/>
          <a:p>
            <a:pPr marL="342900" indent="-342900">
              <a:buClr>
                <a:srgbClr val="C00000"/>
              </a:buClr>
              <a:buFont typeface="Malgun Gothic" panose="020B0503020000020004" pitchFamily="34" charset="-127"/>
              <a:buChar char="●"/>
            </a:pPr>
            <a:r>
              <a:rPr lang="en-US" sz="2400" b="1" dirty="0" smtClean="0">
                <a:ln/>
                <a:solidFill>
                  <a:srgbClr val="00B050"/>
                </a:solidFill>
                <a:latin typeface="SutonnyOMJ" panose="01010600010101010101" pitchFamily="2" charset="0"/>
                <a:cs typeface="SutonnyOMJ" panose="01010600010101010101" pitchFamily="2" charset="0"/>
              </a:rPr>
              <a:t> এখন </a:t>
            </a:r>
            <a:r>
              <a:rPr lang="en-US" sz="2400" b="1" dirty="0">
                <a:ln/>
                <a:solidFill>
                  <a:srgbClr val="00B050"/>
                </a:solidFill>
                <a:latin typeface="SutonnyOMJ" panose="01010600010101010101" pitchFamily="2" charset="0"/>
                <a:cs typeface="SutonnyOMJ" panose="01010600010101010101" pitchFamily="2" charset="0"/>
              </a:rPr>
              <a:t>, মাঠ ফসলের বহুমুখীকরণ বলতে কি বুঝায় সে  সম্পর্কে জানব-</a:t>
            </a:r>
          </a:p>
        </p:txBody>
      </p:sp>
      <p:pic>
        <p:nvPicPr>
          <p:cNvPr id="31" name="Picture 30"/>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92011" y="1287104"/>
            <a:ext cx="3528648" cy="3540369"/>
          </a:xfrm>
          <a:prstGeom prst="ellipse">
            <a:avLst/>
          </a:prstGeom>
          <a:ln>
            <a:noFill/>
          </a:ln>
          <a:effectLst>
            <a:softEdge rad="112500"/>
          </a:effectLst>
          <a:scene3d>
            <a:camera prst="orthographicFront"/>
            <a:lightRig rig="threePt" dir="t"/>
          </a:scene3d>
          <a:sp3d>
            <a:bevelT prst="angle"/>
          </a:sp3d>
        </p:spPr>
      </p:pic>
      <p:pic>
        <p:nvPicPr>
          <p:cNvPr id="32" name="Picture 31"/>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4480196" y="902525"/>
            <a:ext cx="1338714" cy="1371143"/>
          </a:xfrm>
          <a:prstGeom prst="ellipse">
            <a:avLst/>
          </a:prstGeom>
          <a:ln>
            <a:noFill/>
          </a:ln>
          <a:effectLst>
            <a:softEdge rad="112500"/>
          </a:effectLst>
          <a:scene3d>
            <a:camera prst="orthographicFront"/>
            <a:lightRig rig="threePt" dir="t"/>
          </a:scene3d>
          <a:sp3d>
            <a:bevelT prst="angle"/>
          </a:sp3d>
        </p:spPr>
      </p:pic>
      <p:pic>
        <p:nvPicPr>
          <p:cNvPr id="33" name="Picture 32"/>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300"/>
                    </a14:imgEffect>
                    <a14:imgEffect>
                      <a14:saturation sat="400000"/>
                    </a14:imgEffect>
                  </a14:imgLayer>
                </a14:imgProps>
              </a:ext>
              <a:ext uri="{28A0092B-C50C-407E-A947-70E740481C1C}">
                <a14:useLocalDpi xmlns:a14="http://schemas.microsoft.com/office/drawing/2010/main" val="0"/>
              </a:ext>
            </a:extLst>
          </a:blip>
          <a:srcRect t="23475"/>
          <a:stretch/>
        </p:blipFill>
        <p:spPr>
          <a:xfrm>
            <a:off x="4865536" y="2532185"/>
            <a:ext cx="1475887" cy="1303545"/>
          </a:xfrm>
          <a:prstGeom prst="ellipse">
            <a:avLst/>
          </a:prstGeom>
          <a:ln>
            <a:noFill/>
          </a:ln>
          <a:effectLst>
            <a:softEdge rad="112500"/>
          </a:effectLst>
          <a:scene3d>
            <a:camera prst="orthographicFront"/>
            <a:lightRig rig="threePt" dir="t"/>
          </a:scene3d>
          <a:sp3d>
            <a:bevelT prst="angle"/>
          </a:sp3d>
        </p:spPr>
      </p:pic>
      <p:pic>
        <p:nvPicPr>
          <p:cNvPr id="34" name="Picture 33"/>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4792303" y="4251365"/>
            <a:ext cx="1442243" cy="1326841"/>
          </a:xfrm>
          <a:prstGeom prst="ellipse">
            <a:avLst/>
          </a:prstGeom>
          <a:ln>
            <a:noFill/>
          </a:ln>
          <a:effectLst>
            <a:softEdge rad="112500"/>
          </a:effectLst>
          <a:scene3d>
            <a:camera prst="orthographicFront"/>
            <a:lightRig rig="threePt" dir="t"/>
          </a:scene3d>
          <a:sp3d>
            <a:bevelT prst="angle"/>
          </a:sp3d>
        </p:spPr>
      </p:pic>
      <p:pic>
        <p:nvPicPr>
          <p:cNvPr id="35" name="Picture 34"/>
          <p:cNvPicPr>
            <a:picLocks noChangeAspect="1"/>
          </p:cNvPicPr>
          <p:nvPr/>
        </p:nvPicPr>
        <p:blipFill rotWithShape="1">
          <a:blip r:embed="rId10">
            <a:extLst>
              <a:ext uri="{28A0092B-C50C-407E-A947-70E740481C1C}">
                <a14:useLocalDpi xmlns:a14="http://schemas.microsoft.com/office/drawing/2010/main" val="0"/>
              </a:ext>
            </a:extLst>
          </a:blip>
          <a:srcRect l="4382" r="7706"/>
          <a:stretch/>
        </p:blipFill>
        <p:spPr>
          <a:xfrm>
            <a:off x="3350517" y="5063304"/>
            <a:ext cx="1547447" cy="1359877"/>
          </a:xfrm>
          <a:prstGeom prst="ellipse">
            <a:avLst/>
          </a:prstGeom>
          <a:ln>
            <a:noFill/>
          </a:ln>
          <a:effectLst>
            <a:softEdge rad="112500"/>
          </a:effectLst>
          <a:scene3d>
            <a:camera prst="orthographicFront"/>
            <a:lightRig rig="threePt" dir="t"/>
          </a:scene3d>
          <a:sp3d>
            <a:bevelT prst="angle"/>
          </a:sp3d>
        </p:spPr>
      </p:pic>
      <p:cxnSp>
        <p:nvCxnSpPr>
          <p:cNvPr id="18" name="Straight Connector 17"/>
          <p:cNvCxnSpPr/>
          <p:nvPr/>
        </p:nvCxnSpPr>
        <p:spPr>
          <a:xfrm flipV="1">
            <a:off x="2897579" y="1413164"/>
            <a:ext cx="1745673" cy="201880"/>
          </a:xfrm>
          <a:prstGeom prst="line">
            <a:avLst/>
          </a:prstGeom>
          <a:ln w="1905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05101" y="2814452"/>
            <a:ext cx="1318161" cy="190005"/>
          </a:xfrm>
          <a:prstGeom prst="line">
            <a:avLst/>
          </a:prstGeom>
          <a:ln w="1905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31969" y="3871356"/>
            <a:ext cx="1543792" cy="712519"/>
          </a:xfrm>
          <a:prstGeom prst="line">
            <a:avLst/>
          </a:prstGeom>
          <a:ln w="1905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5" idx="1"/>
          </p:cNvCxnSpPr>
          <p:nvPr/>
        </p:nvCxnSpPr>
        <p:spPr>
          <a:xfrm>
            <a:off x="2529445" y="4714504"/>
            <a:ext cx="1047690" cy="547949"/>
          </a:xfrm>
          <a:prstGeom prst="line">
            <a:avLst/>
          </a:prstGeom>
          <a:ln w="1905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306286" y="2066306"/>
            <a:ext cx="1413163" cy="646331"/>
          </a:xfrm>
          <a:prstGeom prst="rect">
            <a:avLst/>
          </a:prstGeom>
          <a:noFill/>
        </p:spPr>
        <p:txBody>
          <a:bodyPr wrap="square" rtlCol="0">
            <a:prstTxWarp prst="textPlain">
              <a:avLst/>
            </a:prstTxWarp>
            <a:spAutoFit/>
          </a:bodyPr>
          <a:lstStyle/>
          <a:p>
            <a:r>
              <a:rPr lang="en-US" b="1" spc="50" dirty="0" smtClean="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মাঠ ফসলের বহুমুখীকরণ </a:t>
            </a:r>
            <a:endParaRPr lang="en-US" b="1" spc="50" dirty="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39058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heel(8)">
                                      <p:cBhvr>
                                        <p:cTn id="17" dur="2000"/>
                                        <p:tgtEl>
                                          <p:spTgt spid="31"/>
                                        </p:tgtEl>
                                      </p:cBhvr>
                                    </p:animEffect>
                                  </p:childTnLst>
                                </p:cTn>
                              </p:par>
                              <p:par>
                                <p:cTn id="18" presetID="21" presetClass="entr" presetSubtype="8"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heel(8)">
                                      <p:cBhvr>
                                        <p:cTn id="20" dur="2000"/>
                                        <p:tgtEl>
                                          <p:spTgt spid="48"/>
                                        </p:tgtEl>
                                      </p:cBhvr>
                                    </p:animEffect>
                                  </p:childTnLst>
                                </p:cTn>
                              </p:par>
                              <p:par>
                                <p:cTn id="21" presetID="21"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8)">
                                      <p:cBhvr>
                                        <p:cTn id="23" dur="2000"/>
                                        <p:tgtEl>
                                          <p:spTgt spid="18"/>
                                        </p:tgtEl>
                                      </p:cBhvr>
                                    </p:animEffect>
                                  </p:childTnLst>
                                </p:cTn>
                              </p:par>
                              <p:par>
                                <p:cTn id="24" presetID="21" presetClass="entr" presetSubtype="8"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heel(8)">
                                      <p:cBhvr>
                                        <p:cTn id="26" dur="2000"/>
                                        <p:tgtEl>
                                          <p:spTgt spid="32"/>
                                        </p:tgtEl>
                                      </p:cBhvr>
                                    </p:animEffect>
                                  </p:childTnLst>
                                </p:cTn>
                              </p:par>
                              <p:par>
                                <p:cTn id="27" presetID="21" presetClass="entr" presetSubtype="8"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heel(8)">
                                      <p:cBhvr>
                                        <p:cTn id="29" dur="2000"/>
                                        <p:tgtEl>
                                          <p:spTgt spid="38"/>
                                        </p:tgtEl>
                                      </p:cBhvr>
                                    </p:animEffect>
                                  </p:childTnLst>
                                </p:cTn>
                              </p:par>
                              <p:par>
                                <p:cTn id="30" presetID="21" presetClass="entr" presetSubtype="8"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heel(8)">
                                      <p:cBhvr>
                                        <p:cTn id="32" dur="2000"/>
                                        <p:tgtEl>
                                          <p:spTgt spid="33"/>
                                        </p:tgtEl>
                                      </p:cBhvr>
                                    </p:animEffect>
                                  </p:childTnLst>
                                </p:cTn>
                              </p:par>
                              <p:par>
                                <p:cTn id="33" presetID="21" presetClass="entr" presetSubtype="8"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heel(8)">
                                      <p:cBhvr>
                                        <p:cTn id="35" dur="2000"/>
                                        <p:tgtEl>
                                          <p:spTgt spid="39"/>
                                        </p:tgtEl>
                                      </p:cBhvr>
                                    </p:animEffect>
                                  </p:childTnLst>
                                </p:cTn>
                              </p:par>
                              <p:par>
                                <p:cTn id="36" presetID="21" presetClass="entr" presetSubtype="8"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heel(8)">
                                      <p:cBhvr>
                                        <p:cTn id="38" dur="2000"/>
                                        <p:tgtEl>
                                          <p:spTgt spid="34"/>
                                        </p:tgtEl>
                                      </p:cBhvr>
                                    </p:animEffect>
                                  </p:childTnLst>
                                </p:cTn>
                              </p:par>
                              <p:par>
                                <p:cTn id="39" presetID="21" presetClass="entr" presetSubtype="8"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heel(8)">
                                      <p:cBhvr>
                                        <p:cTn id="41" dur="2000"/>
                                        <p:tgtEl>
                                          <p:spTgt spid="40"/>
                                        </p:tgtEl>
                                      </p:cBhvr>
                                    </p:animEffect>
                                  </p:childTnLst>
                                </p:cTn>
                              </p:par>
                              <p:par>
                                <p:cTn id="42" presetID="21" presetClass="entr" presetSubtype="8"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heel(8)">
                                      <p:cBhvr>
                                        <p:cTn id="44" dur="20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ppt_w</p:attrName>
                                        </p:attrNameLst>
                                      </p:cBhvr>
                                      <p:tavLst>
                                        <p:tav tm="0">
                                          <p:val>
                                            <p:strVal val="#ppt_w*0.70"/>
                                          </p:val>
                                        </p:tav>
                                        <p:tav tm="100000">
                                          <p:val>
                                            <p:strVal val="#ppt_w"/>
                                          </p:val>
                                        </p:tav>
                                      </p:tavLst>
                                    </p:anim>
                                    <p:anim calcmode="lin" valueType="num">
                                      <p:cBhvr>
                                        <p:cTn id="50" dur="1000" fill="hold"/>
                                        <p:tgtEl>
                                          <p:spTgt spid="28"/>
                                        </p:tgtEl>
                                        <p:attrNameLst>
                                          <p:attrName>ppt_h</p:attrName>
                                        </p:attrNameLst>
                                      </p:cBhvr>
                                      <p:tavLst>
                                        <p:tav tm="0">
                                          <p:val>
                                            <p:strVal val="#ppt_h"/>
                                          </p:val>
                                        </p:tav>
                                        <p:tav tm="100000">
                                          <p:val>
                                            <p:strVal val="#ppt_h"/>
                                          </p:val>
                                        </p:tav>
                                      </p:tavLst>
                                    </p:anim>
                                    <p:animEffect transition="in" filter="fade">
                                      <p:cBhvr>
                                        <p:cTn id="5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28958" y="128955"/>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2"/>
          <p:cNvSpPr/>
          <p:nvPr/>
        </p:nvSpPr>
        <p:spPr>
          <a:xfrm rot="16200000">
            <a:off x="70346" y="5709139"/>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0" y="0"/>
            <a:ext cx="9144000" cy="6858000"/>
          </a:xfrm>
          <a:prstGeom prst="rect">
            <a:avLst/>
          </a:prstGeom>
          <a:noFill/>
          <a:ln w="76200">
            <a:solidFill>
              <a:schemeClr val="accent2"/>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062" y="93783"/>
            <a:ext cx="8979875" cy="6670431"/>
          </a:xfrm>
          <a:prstGeom prst="rect">
            <a:avLst/>
          </a:pr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alf Frame 6"/>
          <p:cNvSpPr/>
          <p:nvPr/>
        </p:nvSpPr>
        <p:spPr>
          <a:xfrm rot="10800000">
            <a:off x="7983417" y="5756031"/>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5400000">
            <a:off x="7995142" y="187571"/>
            <a:ext cx="1066801" cy="961292"/>
          </a:xfrm>
          <a:prstGeom prst="halfFrame">
            <a:avLst/>
          </a:prstGeom>
          <a:solidFill>
            <a:srgbClr val="FF000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532183" y="527538"/>
            <a:ext cx="1875693"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rtlCol="0">
            <a:spAutoFit/>
            <a:scene3d>
              <a:camera prst="orthographicFront"/>
              <a:lightRig rig="threePt" dir="t"/>
            </a:scene3d>
            <a:sp3d extrusionH="57150">
              <a:bevelT w="38100" h="38100" prst="angle"/>
            </a:sp3d>
          </a:bodyPr>
          <a:lstStyle/>
          <a:p>
            <a:pPr algn="ctr"/>
            <a:r>
              <a:rPr lang="en-US" sz="2800" b="1" spc="50" dirty="0" smtClean="0">
                <a:ln w="0"/>
                <a:solidFill>
                  <a:srgbClr val="FFFF0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একক কাজ</a:t>
            </a:r>
            <a:endParaRPr lang="en-US" sz="2800" b="1" spc="50" dirty="0">
              <a:ln w="0"/>
              <a:solidFill>
                <a:srgbClr val="FFFF0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endParaRPr>
          </a:p>
        </p:txBody>
      </p:sp>
      <p:sp>
        <p:nvSpPr>
          <p:cNvPr id="11" name="TextBox 10"/>
          <p:cNvSpPr txBox="1"/>
          <p:nvPr/>
        </p:nvSpPr>
        <p:spPr>
          <a:xfrm>
            <a:off x="1500553" y="5439508"/>
            <a:ext cx="5298831" cy="461665"/>
          </a:xfrm>
          <a:prstGeom prst="rect">
            <a:avLst/>
          </a:prstGeom>
          <a:noFill/>
        </p:spPr>
        <p:txBody>
          <a:bodyPr wrap="square" rtlCol="0">
            <a:prstTxWarp prst="textDoubleWave1">
              <a:avLst/>
            </a:prstTxWarp>
            <a:spAutoFit/>
          </a:bodyPr>
          <a:lstStyle/>
          <a:p>
            <a:r>
              <a:rPr lang="en-US" sz="2400" b="1" spc="50" dirty="0" smtClean="0">
                <a:ln w="0"/>
                <a:solidFill>
                  <a:srgbClr val="00B0F0"/>
                </a:solidFill>
                <a:effectLst>
                  <a:glow rad="228600">
                    <a:schemeClr val="accent2">
                      <a:satMod val="175000"/>
                      <a:alpha val="40000"/>
                    </a:schemeClr>
                  </a:glow>
                  <a:innerShdw blurRad="63500" dist="50800" dir="13500000">
                    <a:srgbClr val="000000">
                      <a:alpha val="50000"/>
                    </a:srgbClr>
                  </a:innerShdw>
                </a:effectLst>
                <a:latin typeface="SutonnyOMJ" panose="01010600010101010101" pitchFamily="2" charset="0"/>
                <a:cs typeface="SutonnyOMJ" panose="01010600010101010101" pitchFamily="2" charset="0"/>
              </a:rPr>
              <a:t>মাঠ ফসলের বহুমুখীকরণ বলতে কি বুঝ ?  </a:t>
            </a:r>
            <a:endParaRPr lang="en-US" sz="2400" b="1" spc="50" dirty="0">
              <a:ln w="0"/>
              <a:solidFill>
                <a:srgbClr val="00B0F0"/>
              </a:solidFill>
              <a:effectLst>
                <a:glow rad="228600">
                  <a:schemeClr val="accent2">
                    <a:satMod val="175000"/>
                    <a:alpha val="40000"/>
                  </a:schemeClr>
                </a:glow>
                <a:innerShdw blurRad="63500" dist="50800" dir="13500000">
                  <a:srgbClr val="000000">
                    <a:alpha val="50000"/>
                  </a:srgbClr>
                </a:innerShdw>
              </a:effectLst>
              <a:latin typeface="SutonnyOMJ" panose="01010600010101010101" pitchFamily="2" charset="0"/>
              <a:cs typeface="SutonnyOMJ" panose="01010600010101010101" pitchFamily="2" charset="0"/>
            </a:endParaRPr>
          </a:p>
        </p:txBody>
      </p:sp>
      <p:sp>
        <p:nvSpPr>
          <p:cNvPr id="12" name="TextBox 11"/>
          <p:cNvSpPr txBox="1"/>
          <p:nvPr/>
        </p:nvSpPr>
        <p:spPr>
          <a:xfrm>
            <a:off x="7764910" y="1594340"/>
            <a:ext cx="725648" cy="4325816"/>
          </a:xfrm>
          <a:prstGeom prst="rect">
            <a:avLst/>
          </a:prstGeom>
          <a:noFill/>
        </p:spPr>
        <p:txBody>
          <a:bodyPr vert="wordArtVert" wrap="square" rtlCol="0" anchor="t" anchorCtr="0">
            <a:spAutoFit/>
            <a:scene3d>
              <a:camera prst="orthographicFront"/>
              <a:lightRig rig="soft" dir="t">
                <a:rot lat="0" lon="0" rev="15600000"/>
              </a:lightRig>
            </a:scene3d>
            <a:sp3d extrusionH="57150" prstMaterial="softEdge">
              <a:bevelT w="25400" h="38100" prst="angle"/>
            </a:sp3d>
          </a:bodyPr>
          <a:lstStyle/>
          <a:p>
            <a:r>
              <a:rPr lang="en-US" sz="3200" b="1" dirty="0" smtClean="0">
                <a:ln>
                  <a:solidFill>
                    <a:srgbClr val="FF0000"/>
                  </a:solidFill>
                </a:ln>
                <a:latin typeface="SutonnyOMJ" panose="01010600010101010101" pitchFamily="2" charset="0"/>
                <a:cs typeface="SutonnyOMJ" panose="01010600010101010101" pitchFamily="2" charset="0"/>
              </a:rPr>
              <a:t> সময়৩মিনিট </a:t>
            </a:r>
            <a:endParaRPr lang="en-US" sz="3200" b="1" dirty="0">
              <a:ln>
                <a:solidFill>
                  <a:srgbClr val="FF0000"/>
                </a:solidFill>
              </a:ln>
              <a:latin typeface="SutonnyOMJ" panose="01010600010101010101" pitchFamily="2" charset="0"/>
              <a:cs typeface="SutonnyOMJ" panose="01010600010101010101" pitchFamily="2"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61869" t="3847" r="3845" b="39402"/>
          <a:stretch/>
        </p:blipFill>
        <p:spPr>
          <a:xfrm>
            <a:off x="5861540" y="304799"/>
            <a:ext cx="2098432" cy="1688123"/>
          </a:xfrm>
          <a:prstGeom prst="rect">
            <a:avLst/>
          </a:prstGeom>
        </p:spPr>
      </p:pic>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983273" y="1957754"/>
            <a:ext cx="2628900" cy="2590800"/>
          </a:xfrm>
          <a:prstGeom prst="rect">
            <a:avLst/>
          </a:prstGeom>
          <a:solidFill>
            <a:srgbClr val="FFFFFF">
              <a:shade val="85000"/>
            </a:srgbClr>
          </a:solidFill>
          <a:ln w="28575" cap="sq">
            <a:solidFill>
              <a:schemeClr val="tx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4050689" y="1957754"/>
            <a:ext cx="2847975" cy="2649415"/>
          </a:xfrm>
          <a:prstGeom prst="rect">
            <a:avLst/>
          </a:prstGeom>
          <a:solidFill>
            <a:srgbClr val="FFFFFF">
              <a:shade val="85000"/>
            </a:srgbClr>
          </a:solidFill>
          <a:ln w="28575" cap="sq">
            <a:solidFill>
              <a:schemeClr val="tx1"/>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24952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8)">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3"/>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117232" y="140679"/>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p:cNvSpPr/>
          <p:nvPr/>
        </p:nvSpPr>
        <p:spPr>
          <a:xfrm>
            <a:off x="0" y="11725"/>
            <a:ext cx="9144000" cy="6846276"/>
          </a:xfrm>
          <a:prstGeom prst="rect">
            <a:avLst/>
          </a:prstGeom>
          <a:noFill/>
          <a:ln w="76200">
            <a:solidFill>
              <a:schemeClr val="accent2">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2062" y="105509"/>
            <a:ext cx="8968154" cy="6646983"/>
          </a:xfrm>
          <a:prstGeom prst="rect">
            <a:avLst/>
          </a:pr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alf Frame 4"/>
          <p:cNvSpPr/>
          <p:nvPr/>
        </p:nvSpPr>
        <p:spPr>
          <a:xfrm rot="16200000">
            <a:off x="146541" y="5550879"/>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5400000">
            <a:off x="7877680" y="69961"/>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0800000">
            <a:off x="7907216" y="5474679"/>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547446" y="398588"/>
            <a:ext cx="5568464" cy="461665"/>
          </a:xfrm>
          <a:prstGeom prst="rect">
            <a:avLst/>
          </a:prstGeom>
          <a:noFill/>
        </p:spPr>
        <p:txBody>
          <a:bodyPr wrap="square" rtlCol="0">
            <a:spAutoFit/>
            <a:scene3d>
              <a:camera prst="orthographicFront"/>
              <a:lightRig rig="threePt" dir="t"/>
            </a:scene3d>
            <a:sp3d extrusionH="57150">
              <a:bevelT w="38100" h="38100" prst="angle"/>
            </a:sp3d>
          </a:bodyPr>
          <a:lstStyle/>
          <a:p>
            <a:pPr marL="342900" indent="-342900">
              <a:buClr>
                <a:srgbClr val="C00000"/>
              </a:buClr>
              <a:buFont typeface="Wingdings 2" panose="05020102010507070707" pitchFamily="18" charset="2"/>
              <a:buChar char="õ"/>
            </a:pPr>
            <a:r>
              <a:rPr lang="en-US" sz="2400" dirty="0" smtClean="0">
                <a:ln w="0"/>
                <a:solidFill>
                  <a:schemeClr val="accent2"/>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শস্য </a:t>
            </a:r>
            <a:r>
              <a:rPr lang="en-US" sz="2400" dirty="0">
                <a:ln w="0"/>
                <a:solidFill>
                  <a:schemeClr val="accent2"/>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বহুমুখীকরণের উদ্দেশ্য সম্পর্কে আলোচনা করব- </a:t>
            </a:r>
          </a:p>
        </p:txBody>
      </p:sp>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8510" b="8510"/>
          <a:stretch/>
        </p:blipFill>
        <p:spPr>
          <a:xfrm>
            <a:off x="4611570" y="2555632"/>
            <a:ext cx="3207722" cy="1324707"/>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28442" r="32692"/>
          <a:stretch/>
        </p:blipFill>
        <p:spPr>
          <a:xfrm>
            <a:off x="4607172" y="1207478"/>
            <a:ext cx="3223847" cy="1336434"/>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926122" y="5169880"/>
            <a:ext cx="7643448" cy="1200329"/>
          </a:xfrm>
          <a:prstGeom prst="rect">
            <a:avLst/>
          </a:prstGeom>
          <a:noFill/>
        </p:spPr>
        <p:txBody>
          <a:bodyPr wrap="square" rtlCol="0">
            <a:spAutoFit/>
            <a:scene3d>
              <a:camera prst="orthographicFront"/>
              <a:lightRig rig="soft" dir="t">
                <a:rot lat="0" lon="0" rev="15600000"/>
              </a:lightRig>
            </a:scene3d>
            <a:sp3d extrusionH="57150" prstMaterial="softEdge">
              <a:bevelT w="25400" h="38100" prst="angle"/>
            </a:sp3d>
          </a:bodyPr>
          <a:lstStyle/>
          <a:p>
            <a:r>
              <a:rPr lang="en-US" sz="2400" b="1" dirty="0">
                <a:ln/>
                <a:solidFill>
                  <a:srgbClr val="00B0F0"/>
                </a:solidFill>
                <a:latin typeface="SutonnyOMJ" panose="01010600010101010101" pitchFamily="2" charset="0"/>
                <a:cs typeface="SutonnyOMJ" panose="01010600010101010101" pitchFamily="2" charset="0"/>
              </a:rPr>
              <a:t>কাঙিক্ষত ফসল বিন্যাস,শস্যের আবাদ বাড়ানো, কৃষিপরিবেশের উপর প্রতিকূল পরিবেশ কমিয়ে আনা এবং শস্যবিন্যাসের উন্নত ফসলের </a:t>
            </a:r>
            <a:r>
              <a:rPr lang="en-US" sz="2400" b="1" dirty="0" smtClean="0">
                <a:ln/>
                <a:solidFill>
                  <a:srgbClr val="00B0F0"/>
                </a:solidFill>
                <a:latin typeface="SutonnyOMJ" panose="01010600010101010101" pitchFamily="2" charset="0"/>
                <a:cs typeface="SutonnyOMJ" panose="01010600010101010101" pitchFamily="2" charset="0"/>
              </a:rPr>
              <a:t>জাত ও </a:t>
            </a:r>
            <a:r>
              <a:rPr lang="en-US" sz="2400" b="1" dirty="0">
                <a:ln/>
                <a:solidFill>
                  <a:srgbClr val="00B0F0"/>
                </a:solidFill>
                <a:latin typeface="SutonnyOMJ" panose="01010600010101010101" pitchFamily="2" charset="0"/>
                <a:cs typeface="SutonnyOMJ" panose="01010600010101010101" pitchFamily="2" charset="0"/>
              </a:rPr>
              <a:t>কলাকৌশলের সংযোগ ঘটানো। </a:t>
            </a:r>
          </a:p>
        </p:txBody>
      </p:sp>
      <p:sp>
        <p:nvSpPr>
          <p:cNvPr id="10" name="TextBox 9"/>
          <p:cNvSpPr txBox="1"/>
          <p:nvPr/>
        </p:nvSpPr>
        <p:spPr>
          <a:xfrm>
            <a:off x="1500558" y="3997569"/>
            <a:ext cx="2391507" cy="523220"/>
          </a:xfrm>
          <a:prstGeom prst="rect">
            <a:avLst/>
          </a:prstGeom>
          <a:noFill/>
        </p:spPr>
        <p:txBody>
          <a:bodyPr wrap="square" rtlCol="0">
            <a:spAutoFit/>
          </a:bodyPr>
          <a:lstStyle/>
          <a:p>
            <a:r>
              <a:rPr lang="en-US" sz="2800" b="1" spc="51" dirty="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কৃষকের আয় </a:t>
            </a:r>
          </a:p>
        </p:txBody>
      </p:sp>
      <p:sp>
        <p:nvSpPr>
          <p:cNvPr id="11" name="TextBox 10"/>
          <p:cNvSpPr txBox="1"/>
          <p:nvPr/>
        </p:nvSpPr>
        <p:spPr>
          <a:xfrm>
            <a:off x="5228496" y="4114803"/>
            <a:ext cx="2110155" cy="461665"/>
          </a:xfrm>
          <a:prstGeom prst="rect">
            <a:avLst/>
          </a:prstGeom>
          <a:noFill/>
        </p:spPr>
        <p:txBody>
          <a:bodyPr wrap="square" rtlCol="0">
            <a:spAutoFit/>
          </a:bodyPr>
          <a:lstStyle/>
          <a:p>
            <a:r>
              <a:rPr lang="en-US" sz="2400" b="1" spc="51" dirty="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জীবনযাত্রার মান </a:t>
            </a: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r="48777"/>
          <a:stretch/>
        </p:blipFill>
        <p:spPr>
          <a:xfrm>
            <a:off x="914401" y="1219200"/>
            <a:ext cx="3423138" cy="2637693"/>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25619" t="8580" r="22849" b="7194"/>
          <a:stretch/>
        </p:blipFill>
        <p:spPr>
          <a:xfrm>
            <a:off x="7897092" y="4049487"/>
            <a:ext cx="1104405" cy="1151906"/>
          </a:xfrm>
          <a:prstGeom prst="rect">
            <a:avLst/>
          </a:prstGeom>
        </p:spPr>
      </p:pic>
    </p:spTree>
    <p:extLst>
      <p:ext uri="{BB962C8B-B14F-4D97-AF65-F5344CB8AC3E}">
        <p14:creationId xmlns:p14="http://schemas.microsoft.com/office/powerpoint/2010/main" val="19379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plus(in)">
                                      <p:cBhvr>
                                        <p:cTn id="13" dur="2000"/>
                                        <p:tgtEl>
                                          <p:spTgt spid="16"/>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plus(in)">
                                      <p:cBhvr>
                                        <p:cTn id="16" dur="2000"/>
                                        <p:tgtEl>
                                          <p:spTgt spid="10"/>
                                        </p:tgtEl>
                                      </p:cBhvr>
                                    </p:animEffect>
                                  </p:childTnLst>
                                </p:cTn>
                              </p:par>
                              <p:par>
                                <p:cTn id="17" presetID="13"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plus(in)">
                                      <p:cBhvr>
                                        <p:cTn id="19" dur="2000"/>
                                        <p:tgtEl>
                                          <p:spTgt spid="13"/>
                                        </p:tgtEl>
                                      </p:cBhvr>
                                    </p:animEffect>
                                  </p:childTnLst>
                                </p:cTn>
                              </p:par>
                              <p:par>
                                <p:cTn id="20" presetID="1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plus(in)">
                                      <p:cBhvr>
                                        <p:cTn id="22" dur="2000"/>
                                        <p:tgtEl>
                                          <p:spTgt spid="12"/>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plus(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76200">
            <a:solidFill>
              <a:schemeClr val="accent2">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2062" y="93784"/>
            <a:ext cx="8956430" cy="6658707"/>
          </a:xfrm>
          <a:prstGeom prst="rect">
            <a:avLst/>
          </a:prstGeom>
          <a:no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alf Frame 3"/>
          <p:cNvSpPr/>
          <p:nvPr/>
        </p:nvSpPr>
        <p:spPr>
          <a:xfrm rot="16200000">
            <a:off x="193432" y="5527433"/>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7825155" y="76203"/>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7889631" y="546295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a:off x="93785" y="105510"/>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217325" y="1041228"/>
            <a:ext cx="2657838" cy="1780076"/>
          </a:xfrm>
          <a:prstGeom prst="rect">
            <a:avLst/>
          </a:prstGeom>
        </p:spPr>
      </p:pic>
      <p:sp>
        <p:nvSpPr>
          <p:cNvPr id="10" name="TextBox 9"/>
          <p:cNvSpPr txBox="1"/>
          <p:nvPr/>
        </p:nvSpPr>
        <p:spPr>
          <a:xfrm>
            <a:off x="1752527" y="2903369"/>
            <a:ext cx="1992923" cy="461665"/>
          </a:xfrm>
          <a:prstGeom prst="rect">
            <a:avLst/>
          </a:prstGeom>
          <a:noFill/>
        </p:spPr>
        <p:txBody>
          <a:bodyPr wrap="square" rtlCol="0">
            <a:spAutoFit/>
          </a:bodyPr>
          <a:lstStyle/>
          <a:p>
            <a:r>
              <a:rPr lang="en-US" sz="2400" b="1" spc="51" dirty="0">
                <a:ln w="0"/>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বীজের সাশ্রয় </a:t>
            </a: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4992509" y="1156531"/>
            <a:ext cx="2450127" cy="1759927"/>
          </a:xfrm>
          <a:prstGeom prst="rect">
            <a:avLst/>
          </a:prstGeom>
        </p:spPr>
      </p:pic>
      <p:sp>
        <p:nvSpPr>
          <p:cNvPr id="13" name="TextBox 12"/>
          <p:cNvSpPr txBox="1"/>
          <p:nvPr/>
        </p:nvSpPr>
        <p:spPr>
          <a:xfrm>
            <a:off x="5073962" y="3080129"/>
            <a:ext cx="2719755" cy="461665"/>
          </a:xfrm>
          <a:prstGeom prst="rect">
            <a:avLst/>
          </a:prstGeom>
          <a:noFill/>
        </p:spPr>
        <p:txBody>
          <a:bodyPr wrap="square" rtlCol="0">
            <a:spAutoFit/>
          </a:bodyPr>
          <a:lstStyle/>
          <a:p>
            <a:r>
              <a:rPr lang="en-US" sz="2400" b="1" spc="51" dirty="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উৎপাদন খরচ কমানো </a:t>
            </a:r>
          </a:p>
        </p:txBody>
      </p:sp>
      <p:sp>
        <p:nvSpPr>
          <p:cNvPr id="8" name="TextBox 7"/>
          <p:cNvSpPr txBox="1"/>
          <p:nvPr/>
        </p:nvSpPr>
        <p:spPr>
          <a:xfrm>
            <a:off x="2813543" y="375139"/>
            <a:ext cx="2825261" cy="523220"/>
          </a:xfrm>
          <a:prstGeom prst="rect">
            <a:avLst/>
          </a:prstGeom>
          <a:noFill/>
        </p:spPr>
        <p:txBody>
          <a:bodyPr wrap="square" rtlCol="0">
            <a:spAutoFit/>
          </a:bodyPr>
          <a:lstStyle/>
          <a:p>
            <a:r>
              <a:rPr lang="en-US" sz="2800" b="1" dirty="0">
                <a:latin typeface="SutonnyOMJ" panose="01010600010101010101" pitchFamily="2" charset="0"/>
                <a:cs typeface="SutonnyOMJ" panose="01010600010101010101" pitchFamily="2" charset="0"/>
              </a:rPr>
              <a:t>আরো কিছু উদ্দেশ্য </a:t>
            </a:r>
          </a:p>
        </p:txBody>
      </p:sp>
      <p:sp>
        <p:nvSpPr>
          <p:cNvPr id="12" name="TextBox 11"/>
          <p:cNvSpPr txBox="1"/>
          <p:nvPr/>
        </p:nvSpPr>
        <p:spPr>
          <a:xfrm>
            <a:off x="808894" y="5697419"/>
            <a:ext cx="7303476" cy="461665"/>
          </a:xfrm>
          <a:prstGeom prst="rect">
            <a:avLst/>
          </a:prstGeom>
          <a:noFill/>
        </p:spPr>
        <p:txBody>
          <a:bodyPr wrap="square" rtlCol="0">
            <a:spAutoFit/>
          </a:bodyPr>
          <a:lstStyle/>
          <a:p>
            <a:r>
              <a:rPr lang="en-US" sz="2400" b="1" spc="51" dirty="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এ ছাড়া প্রযুক্তি গ্রহণে কৃষকদের সমস্যাগুলো চিহ্নিত করা ও </a:t>
            </a:r>
            <a:r>
              <a:rPr lang="en-US" sz="2400" b="1" spc="51" dirty="0" smtClean="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সমাধান করা</a:t>
            </a:r>
            <a:r>
              <a:rPr lang="en-US" sz="2400" b="1" spc="51" dirty="0">
                <a:ln w="0"/>
                <a:solidFill>
                  <a:srgbClr val="002060"/>
                </a:solidFill>
                <a:effectLst>
                  <a:innerShdw blurRad="63500" dist="50800" dir="13500000">
                    <a:srgbClr val="000000">
                      <a:alpha val="50000"/>
                    </a:srgbClr>
                  </a:innerShdw>
                </a:effectLst>
                <a:latin typeface="SutonnyOMJ" panose="01010600010101010101" pitchFamily="2" charset="0"/>
                <a:cs typeface="SutonnyOMJ" panose="01010600010101010101" pitchFamily="2" charset="0"/>
              </a:rPr>
              <a:t>। </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4374" y="3659921"/>
            <a:ext cx="2601058" cy="1600200"/>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13077" r="27767" b="16399"/>
          <a:stretch/>
        </p:blipFill>
        <p:spPr>
          <a:xfrm>
            <a:off x="4957797" y="3659222"/>
            <a:ext cx="2511782" cy="1508980"/>
          </a:xfrm>
          <a:prstGeom prst="rect">
            <a:avLst/>
          </a:prstGeom>
        </p:spPr>
      </p:pic>
      <p:sp>
        <p:nvSpPr>
          <p:cNvPr id="16" name="Oval 15"/>
          <p:cNvSpPr/>
          <p:nvPr/>
        </p:nvSpPr>
        <p:spPr>
          <a:xfrm>
            <a:off x="1905533" y="4091201"/>
            <a:ext cx="715107" cy="7151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91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8)">
                                      <p:cBhvr>
                                        <p:cTn id="14" dur="2000"/>
                                        <p:tgtEl>
                                          <p:spTgt spid="9"/>
                                        </p:tgtEl>
                                      </p:cBhvr>
                                    </p:animEffect>
                                  </p:childTnLst>
                                </p:cTn>
                              </p:par>
                              <p:par>
                                <p:cTn id="15" presetID="21"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8)">
                                      <p:cBhvr>
                                        <p:cTn id="17" dur="2000"/>
                                        <p:tgtEl>
                                          <p:spTgt spid="10"/>
                                        </p:tgtEl>
                                      </p:cBhvr>
                                    </p:animEffect>
                                  </p:childTnLst>
                                </p:cTn>
                              </p:par>
                              <p:par>
                                <p:cTn id="18" presetID="21"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heel(8)">
                                      <p:cBhvr>
                                        <p:cTn id="20" dur="2000"/>
                                        <p:tgtEl>
                                          <p:spTgt spid="11"/>
                                        </p:tgtEl>
                                      </p:cBhvr>
                                    </p:animEffect>
                                  </p:childTnLst>
                                </p:cTn>
                              </p:par>
                              <p:par>
                                <p:cTn id="21" presetID="21"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8)">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8" grpId="0"/>
      <p:bldP spid="12"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noFill/>
          <a:ln w="76200">
            <a:solidFill>
              <a:schemeClr val="accent2"/>
            </a:solidFill>
          </a:ln>
          <a:scene3d>
            <a:camera prst="orthographicFront"/>
            <a:lightRig rig="threePt" dir="t"/>
          </a:scene3d>
          <a:sp3d>
            <a:bevelT prst="angle"/>
          </a:sp3d>
        </p:spPr>
        <p:txBody>
          <a:bodyPr wrap="square" rtlCol="0">
            <a:spAutoFit/>
          </a:bodyPr>
          <a:lstStyle/>
          <a:p>
            <a:endParaRPr lang="en-US" dirty="0"/>
          </a:p>
        </p:txBody>
      </p:sp>
      <p:sp>
        <p:nvSpPr>
          <p:cNvPr id="3" name="TextBox 2"/>
          <p:cNvSpPr txBox="1"/>
          <p:nvPr/>
        </p:nvSpPr>
        <p:spPr>
          <a:xfrm>
            <a:off x="93783" y="93785"/>
            <a:ext cx="8956431" cy="6658707"/>
          </a:xfrm>
          <a:prstGeom prst="rect">
            <a:avLst/>
          </a:prstGeom>
          <a:noFill/>
          <a:ln w="76200">
            <a:solidFill>
              <a:srgbClr val="00B050"/>
            </a:solidFill>
          </a:ln>
          <a:scene3d>
            <a:camera prst="orthographicFront"/>
            <a:lightRig rig="threePt" dir="t"/>
          </a:scene3d>
          <a:sp3d>
            <a:bevelT prst="angle"/>
          </a:sp3d>
        </p:spPr>
        <p:txBody>
          <a:bodyPr wrap="square" rtlCol="0">
            <a:spAutoFit/>
          </a:bodyPr>
          <a:lstStyle/>
          <a:p>
            <a:endParaRPr lang="en-US" dirty="0"/>
          </a:p>
        </p:txBody>
      </p:sp>
      <p:sp>
        <p:nvSpPr>
          <p:cNvPr id="4" name="Half Frame 3"/>
          <p:cNvSpPr/>
          <p:nvPr/>
        </p:nvSpPr>
        <p:spPr>
          <a:xfrm>
            <a:off x="117233" y="140679"/>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5400000">
            <a:off x="7877910" y="82065"/>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rot="10800000">
            <a:off x="7901355" y="5462958"/>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a:off x="211018" y="5521574"/>
            <a:ext cx="1113692" cy="1242647"/>
          </a:xfrm>
          <a:prstGeom prst="halfFrame">
            <a:avLst/>
          </a:prstGeom>
          <a:solidFill>
            <a:srgbClr val="FF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7" name="Diagram 16"/>
          <p:cNvGraphicFramePr/>
          <p:nvPr>
            <p:extLst>
              <p:ext uri="{D42A27DB-BD31-4B8C-83A1-F6EECF244321}">
                <p14:modId xmlns:p14="http://schemas.microsoft.com/office/powerpoint/2010/main" val="1696225210"/>
              </p:ext>
            </p:extLst>
          </p:nvPr>
        </p:nvGraphicFramePr>
        <p:xfrm>
          <a:off x="1688123" y="-1182076"/>
          <a:ext cx="430236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101970" y="5802923"/>
            <a:ext cx="4794739" cy="461665"/>
          </a:xfrm>
          <a:prstGeom prst="rect">
            <a:avLst/>
          </a:prstGeom>
          <a:noFill/>
        </p:spPr>
        <p:txBody>
          <a:bodyPr wrap="square" rtlCol="0">
            <a:spAutoFit/>
            <a:scene3d>
              <a:camera prst="orthographicFront"/>
              <a:lightRig rig="threePt" dir="t"/>
            </a:scene3d>
            <a:sp3d extrusionH="57150">
              <a:bevelT w="38100" h="38100" prst="angle"/>
            </a:sp3d>
          </a:bodyPr>
          <a:lstStyle/>
          <a:p>
            <a:pPr marL="342900" indent="-342900">
              <a:buFont typeface="Wingdings" panose="05000000000000000000" pitchFamily="2" charset="2"/>
              <a:buChar char="q"/>
            </a:pPr>
            <a:r>
              <a:rPr lang="en-US" sz="2400" dirty="0" smtClean="0">
                <a:ln w="0">
                  <a:solidFill>
                    <a:srgbClr val="00B05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utonnyOMJ" panose="01010600010101010101" pitchFamily="2" charset="0"/>
                <a:cs typeface="SutonnyOMJ" panose="01010600010101010101" pitchFamily="2" charset="0"/>
              </a:rPr>
              <a:t> শস্য বহুমুখীকরণের  ৩ টি উদ্দেশ্য লিখ।  </a:t>
            </a:r>
            <a:endParaRPr lang="en-US" sz="2400" dirty="0">
              <a:ln w="0">
                <a:solidFill>
                  <a:srgbClr val="00B05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utonnyOMJ" panose="01010600010101010101" pitchFamily="2" charset="0"/>
              <a:cs typeface="SutonnyOMJ" panose="01010600010101010101" pitchFamily="2" charset="0"/>
            </a:endParaRPr>
          </a:p>
        </p:txBody>
      </p:sp>
      <p:sp>
        <p:nvSpPr>
          <p:cNvPr id="9" name="TextBox 8"/>
          <p:cNvSpPr txBox="1"/>
          <p:nvPr/>
        </p:nvSpPr>
        <p:spPr>
          <a:xfrm>
            <a:off x="5603632" y="5990492"/>
            <a:ext cx="1922584" cy="461665"/>
          </a:xfrm>
          <a:prstGeom prst="rect">
            <a:avLst/>
          </a:prstGeom>
          <a:noFill/>
        </p:spPr>
        <p:txBody>
          <a:bodyPr wrap="square" rtlCol="0">
            <a:spAutoFit/>
          </a:bodyPr>
          <a:lstStyle/>
          <a:p>
            <a:r>
              <a:rPr lang="en-US" sz="2400" b="1" dirty="0" smtClean="0">
                <a:ln>
                  <a:solidFill>
                    <a:srgbClr val="7030A0"/>
                  </a:solidFill>
                </a:ln>
                <a:effectLst>
                  <a:glow rad="228600">
                    <a:schemeClr val="accent2">
                      <a:satMod val="175000"/>
                      <a:alpha val="40000"/>
                    </a:schemeClr>
                  </a:glow>
                </a:effectLst>
                <a:latin typeface="SutonnyOMJ" panose="01010600010101010101" pitchFamily="2" charset="0"/>
                <a:cs typeface="SutonnyOMJ" panose="01010600010101010101" pitchFamily="2" charset="0"/>
              </a:rPr>
              <a:t>সময় ৩ মিনিট </a:t>
            </a:r>
            <a:endParaRPr lang="en-US" sz="2400" b="1" dirty="0">
              <a:ln>
                <a:solidFill>
                  <a:srgbClr val="7030A0"/>
                </a:solidFill>
              </a:ln>
              <a:effectLst>
                <a:glow rad="228600">
                  <a:schemeClr val="accent2">
                    <a:satMod val="175000"/>
                    <a:alpha val="40000"/>
                  </a:schemeClr>
                </a:glow>
              </a:effectLst>
              <a:latin typeface="SutonnyOMJ" panose="01010600010101010101" pitchFamily="2" charset="0"/>
              <a:cs typeface="SutonnyOMJ" panose="01010600010101010101" pitchFamily="2" charset="0"/>
            </a:endParaRPr>
          </a:p>
        </p:txBody>
      </p:sp>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54116" t="3481" r="2251" b="39377"/>
          <a:stretch/>
        </p:blipFill>
        <p:spPr>
          <a:xfrm>
            <a:off x="6119446" y="1359877"/>
            <a:ext cx="2297723" cy="2074986"/>
          </a:xfrm>
          <a:prstGeom prst="rect">
            <a:avLst/>
          </a:prstGeom>
          <a:ln w="88900" cap="sq" cmpd="thickThin">
            <a:solidFill>
              <a:srgbClr val="000000"/>
            </a:solidFill>
            <a:prstDash val="solid"/>
            <a:miter lim="800000"/>
          </a:ln>
          <a:effectLst>
            <a:innerShdw blurRad="76200">
              <a:srgbClr val="000000"/>
            </a:innerShdw>
          </a:effectLst>
        </p:spPr>
      </p:pic>
      <p:sp>
        <p:nvSpPr>
          <p:cNvPr id="13" name="Down Arrow 12"/>
          <p:cNvSpPr/>
          <p:nvPr/>
        </p:nvSpPr>
        <p:spPr>
          <a:xfrm rot="7091751">
            <a:off x="1642699" y="2175803"/>
            <a:ext cx="617223" cy="638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1677553">
            <a:off x="3712145" y="1386585"/>
            <a:ext cx="617223" cy="594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880129">
            <a:off x="1619249" y="4098386"/>
            <a:ext cx="617223" cy="638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5011750">
            <a:off x="5171343" y="2398537"/>
            <a:ext cx="617223" cy="638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8330277">
            <a:off x="4983771" y="4321126"/>
            <a:ext cx="617223" cy="638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272200" y="5036237"/>
            <a:ext cx="617223" cy="590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3632" y="1829105"/>
            <a:ext cx="3692768" cy="3364522"/>
          </a:xfrm>
          <a:prstGeom prst="ellipse">
            <a:avLst/>
          </a:prstGeom>
          <a:ln>
            <a:noFill/>
          </a:ln>
          <a:effectLst>
            <a:softEdge rad="112500"/>
          </a:effectLst>
        </p:spPr>
      </p:pic>
    </p:spTree>
    <p:extLst>
      <p:ext uri="{BB962C8B-B14F-4D97-AF65-F5344CB8AC3E}">
        <p14:creationId xmlns:p14="http://schemas.microsoft.com/office/powerpoint/2010/main" val="173456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4)">
                                      <p:cBhvr>
                                        <p:cTn id="32" dur="2000"/>
                                        <p:tgtEl>
                                          <p:spTgt spid="11"/>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4)">
                                      <p:cBhvr>
                                        <p:cTn id="35" dur="2000"/>
                                        <p:tgtEl>
                                          <p:spTgt spid="13"/>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4)">
                                      <p:cBhvr>
                                        <p:cTn id="38" dur="2000"/>
                                        <p:tgtEl>
                                          <p:spTgt spid="14"/>
                                        </p:tgtEl>
                                      </p:cBhvr>
                                    </p:animEffect>
                                  </p:childTnLst>
                                </p:cTn>
                              </p:par>
                              <p:par>
                                <p:cTn id="39" presetID="21"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4)">
                                      <p:cBhvr>
                                        <p:cTn id="41" dur="2000"/>
                                        <p:tgtEl>
                                          <p:spTgt spid="16"/>
                                        </p:tgtEl>
                                      </p:cBhvr>
                                    </p:animEffect>
                                  </p:childTnLst>
                                </p:cTn>
                              </p:par>
                              <p:par>
                                <p:cTn id="42" presetID="21"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heel(4)">
                                      <p:cBhvr>
                                        <p:cTn id="44" dur="2000"/>
                                        <p:tgtEl>
                                          <p:spTgt spid="18"/>
                                        </p:tgtEl>
                                      </p:cBhvr>
                                    </p:animEffect>
                                  </p:childTnLst>
                                </p:cTn>
                              </p:par>
                              <p:par>
                                <p:cTn id="45" presetID="21"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4)">
                                      <p:cBhvr>
                                        <p:cTn id="47" dur="2000"/>
                                        <p:tgtEl>
                                          <p:spTgt spid="19"/>
                                        </p:tgtEl>
                                      </p:cBhvr>
                                    </p:animEffect>
                                  </p:childTnLst>
                                </p:cTn>
                              </p:par>
                              <p:par>
                                <p:cTn id="48" presetID="21"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heel(4)">
                                      <p:cBhvr>
                                        <p:cTn id="50" dur="2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 calcmode="lin" valueType="num">
                                      <p:cBhvr>
                                        <p:cTn id="57" dur="500" fill="hold"/>
                                        <p:tgtEl>
                                          <p:spTgt spid="8"/>
                                        </p:tgtEl>
                                        <p:attrNameLst>
                                          <p:attrName>style.rotation</p:attrName>
                                        </p:attrNameLst>
                                      </p:cBhvr>
                                      <p:tavLst>
                                        <p:tav tm="0">
                                          <p:val>
                                            <p:fltVal val="360"/>
                                          </p:val>
                                        </p:tav>
                                        <p:tav tm="100000">
                                          <p:val>
                                            <p:fltVal val="0"/>
                                          </p:val>
                                        </p:tav>
                                      </p:tavLst>
                                    </p:anim>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8" grpId="0"/>
      <p:bldP spid="9" grpId="0"/>
      <p:bldP spid="13" grpId="0" animBg="1"/>
      <p:bldP spid="14" grpId="0" animBg="1"/>
      <p:bldP spid="15" grpId="0" animBg="1"/>
      <p:bldP spid="16" grpId="0" animBg="1"/>
      <p:bldP spid="18" grpId="0" animBg="1"/>
      <p:bldP spid="1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1732</TotalTime>
  <Words>676</Words>
  <Application>Microsoft Office PowerPoint</Application>
  <PresentationFormat>On-screen Show (4:3)</PresentationFormat>
  <Paragraphs>78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Malgun Gothic</vt:lpstr>
      <vt:lpstr>Arial</vt:lpstr>
      <vt:lpstr>Calibri</vt:lpstr>
      <vt:lpstr>Calibri Light</vt:lpstr>
      <vt:lpstr>SutonnyOMJ</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 simple</dc:creator>
  <cp:lastModifiedBy>it's simple</cp:lastModifiedBy>
  <cp:revision>1270</cp:revision>
  <dcterms:created xsi:type="dcterms:W3CDTF">2021-11-10T14:47:50Z</dcterms:created>
  <dcterms:modified xsi:type="dcterms:W3CDTF">2021-12-07T14:39:50Z</dcterms:modified>
</cp:coreProperties>
</file>