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 userDrawn="1"/>
        </p:nvSpPr>
        <p:spPr>
          <a:xfrm>
            <a:off x="444654" y="447508"/>
            <a:ext cx="1619250" cy="796931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 userDrawn="1"/>
        </p:nvSpPr>
        <p:spPr>
          <a:xfrm>
            <a:off x="446246" y="1244439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 userDrawn="1"/>
        </p:nvSpPr>
        <p:spPr>
          <a:xfrm>
            <a:off x="3089433" y="1225149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 userDrawn="1"/>
        </p:nvSpPr>
        <p:spPr>
          <a:xfrm>
            <a:off x="5532595" y="1291895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 userDrawn="1"/>
        </p:nvSpPr>
        <p:spPr>
          <a:xfrm>
            <a:off x="7975757" y="1358641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 userDrawn="1"/>
        </p:nvSpPr>
        <p:spPr>
          <a:xfrm>
            <a:off x="10418920" y="1425387"/>
            <a:ext cx="1168244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 userDrawn="1"/>
        </p:nvSpPr>
        <p:spPr>
          <a:xfrm>
            <a:off x="444654" y="2511746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 userDrawn="1"/>
        </p:nvSpPr>
        <p:spPr>
          <a:xfrm>
            <a:off x="489244" y="3855583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 userDrawn="1"/>
        </p:nvSpPr>
        <p:spPr>
          <a:xfrm>
            <a:off x="441470" y="5046360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 userDrawn="1"/>
        </p:nvSpPr>
        <p:spPr>
          <a:xfrm>
            <a:off x="439878" y="6313667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>
            <a:off x="2889408" y="2492456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 userDrawn="1"/>
        </p:nvSpPr>
        <p:spPr>
          <a:xfrm>
            <a:off x="5334162" y="2473166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 userDrawn="1"/>
        </p:nvSpPr>
        <p:spPr>
          <a:xfrm>
            <a:off x="7778916" y="2453876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 userDrawn="1"/>
        </p:nvSpPr>
        <p:spPr>
          <a:xfrm>
            <a:off x="10223671" y="2434586"/>
            <a:ext cx="1363494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 userDrawn="1"/>
        </p:nvSpPr>
        <p:spPr>
          <a:xfrm>
            <a:off x="3052286" y="3877938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 userDrawn="1"/>
        </p:nvSpPr>
        <p:spPr>
          <a:xfrm>
            <a:off x="5615328" y="3900293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 userDrawn="1"/>
        </p:nvSpPr>
        <p:spPr>
          <a:xfrm>
            <a:off x="8178370" y="3922648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 userDrawn="1"/>
        </p:nvSpPr>
        <p:spPr>
          <a:xfrm>
            <a:off x="10741413" y="3945003"/>
            <a:ext cx="1036414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 userDrawn="1"/>
        </p:nvSpPr>
        <p:spPr>
          <a:xfrm>
            <a:off x="2889407" y="5145245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 userDrawn="1"/>
        </p:nvSpPr>
        <p:spPr>
          <a:xfrm>
            <a:off x="5337344" y="5244130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 userDrawn="1"/>
        </p:nvSpPr>
        <p:spPr>
          <a:xfrm>
            <a:off x="7785281" y="5343015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 userDrawn="1"/>
        </p:nvSpPr>
        <p:spPr>
          <a:xfrm>
            <a:off x="10233219" y="5441900"/>
            <a:ext cx="1544608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 userDrawn="1"/>
        </p:nvSpPr>
        <p:spPr>
          <a:xfrm>
            <a:off x="3132431" y="6250992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 userDrawn="1"/>
        </p:nvSpPr>
        <p:spPr>
          <a:xfrm>
            <a:off x="5824984" y="6188317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 userDrawn="1"/>
        </p:nvSpPr>
        <p:spPr>
          <a:xfrm>
            <a:off x="8517537" y="6125642"/>
            <a:ext cx="2643187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 userDrawn="1"/>
        </p:nvSpPr>
        <p:spPr>
          <a:xfrm>
            <a:off x="11210090" y="6062967"/>
            <a:ext cx="567735" cy="718660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 userDrawn="1"/>
        </p:nvSpPr>
        <p:spPr>
          <a:xfrm>
            <a:off x="9635485" y="411279"/>
            <a:ext cx="2057437" cy="805913"/>
          </a:xfrm>
          <a:prstGeom prst="rect">
            <a:avLst/>
          </a:prstGeom>
          <a:blipFill>
            <a:blip r:embed="rId5">
              <a:alphaModFix amt="1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>
            <a:off x="5324414" y="438325"/>
            <a:ext cx="1846422" cy="920316"/>
          </a:xfrm>
          <a:prstGeom prst="rect">
            <a:avLst/>
          </a:prstGeom>
          <a:blipFill dpi="0" rotWithShape="1">
            <a:blip r:embed="rId6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521" y="-24609"/>
            <a:ext cx="12177479" cy="508316"/>
            <a:chOff x="240758" y="-20549"/>
            <a:chExt cx="11951242" cy="697681"/>
          </a:xfrm>
        </p:grpSpPr>
        <p:sp>
          <p:nvSpPr>
            <p:cNvPr id="70" name="Rectangle 69"/>
            <p:cNvSpPr/>
            <p:nvPr userDrawn="1"/>
          </p:nvSpPr>
          <p:spPr>
            <a:xfrm>
              <a:off x="10201272" y="33261"/>
              <a:ext cx="1990728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8533007" y="10906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5229505" y="-7063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6929717" y="2582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240758" y="-2054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940970" y="-10904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3641182" y="-125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 userDrawn="1"/>
        </p:nvGrpSpPr>
        <p:grpSpPr>
          <a:xfrm>
            <a:off x="0" y="6399595"/>
            <a:ext cx="12177479" cy="508316"/>
            <a:chOff x="240758" y="-20549"/>
            <a:chExt cx="11951242" cy="697681"/>
          </a:xfrm>
        </p:grpSpPr>
        <p:sp>
          <p:nvSpPr>
            <p:cNvPr id="158" name="Rectangle 157"/>
            <p:cNvSpPr/>
            <p:nvPr userDrawn="1"/>
          </p:nvSpPr>
          <p:spPr>
            <a:xfrm>
              <a:off x="10201272" y="33261"/>
              <a:ext cx="1990728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 userDrawn="1"/>
          </p:nvSpPr>
          <p:spPr>
            <a:xfrm>
              <a:off x="8533007" y="10906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 userDrawn="1"/>
          </p:nvSpPr>
          <p:spPr>
            <a:xfrm>
              <a:off x="5229505" y="-7063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6929717" y="2582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 userDrawn="1"/>
          </p:nvSpPr>
          <p:spPr>
            <a:xfrm>
              <a:off x="240758" y="-2054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1940970" y="-10904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 userDrawn="1"/>
          </p:nvSpPr>
          <p:spPr>
            <a:xfrm>
              <a:off x="3641182" y="-125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 userDrawn="1"/>
        </p:nvGrpSpPr>
        <p:grpSpPr>
          <a:xfrm rot="16200000">
            <a:off x="-2781334" y="3138521"/>
            <a:ext cx="6013832" cy="508316"/>
            <a:chOff x="240758" y="-20549"/>
            <a:chExt cx="11951242" cy="697681"/>
          </a:xfrm>
        </p:grpSpPr>
        <p:sp>
          <p:nvSpPr>
            <p:cNvPr id="166" name="Rectangle 165"/>
            <p:cNvSpPr/>
            <p:nvPr userDrawn="1"/>
          </p:nvSpPr>
          <p:spPr>
            <a:xfrm>
              <a:off x="10201272" y="33261"/>
              <a:ext cx="1990728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 userDrawn="1"/>
          </p:nvSpPr>
          <p:spPr>
            <a:xfrm>
              <a:off x="8533007" y="10906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 userDrawn="1"/>
          </p:nvSpPr>
          <p:spPr>
            <a:xfrm>
              <a:off x="5229505" y="-7063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 userDrawn="1"/>
          </p:nvSpPr>
          <p:spPr>
            <a:xfrm>
              <a:off x="6929717" y="2582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 userDrawn="1"/>
          </p:nvSpPr>
          <p:spPr>
            <a:xfrm>
              <a:off x="240758" y="-2054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1940970" y="-10904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 userDrawn="1"/>
          </p:nvSpPr>
          <p:spPr>
            <a:xfrm>
              <a:off x="3641182" y="-125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 userDrawn="1"/>
        </p:nvGrpSpPr>
        <p:grpSpPr>
          <a:xfrm rot="16200000">
            <a:off x="8916405" y="3207086"/>
            <a:ext cx="6013832" cy="508316"/>
            <a:chOff x="240758" y="-20549"/>
            <a:chExt cx="11951242" cy="697681"/>
          </a:xfrm>
        </p:grpSpPr>
        <p:sp>
          <p:nvSpPr>
            <p:cNvPr id="174" name="Rectangle 173"/>
            <p:cNvSpPr/>
            <p:nvPr userDrawn="1"/>
          </p:nvSpPr>
          <p:spPr>
            <a:xfrm>
              <a:off x="10201272" y="33261"/>
              <a:ext cx="1990728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 userDrawn="1"/>
          </p:nvSpPr>
          <p:spPr>
            <a:xfrm>
              <a:off x="8533007" y="10906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 userDrawn="1"/>
          </p:nvSpPr>
          <p:spPr>
            <a:xfrm>
              <a:off x="5229505" y="-7063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 userDrawn="1"/>
          </p:nvSpPr>
          <p:spPr>
            <a:xfrm>
              <a:off x="6929717" y="2582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 userDrawn="1"/>
          </p:nvSpPr>
          <p:spPr>
            <a:xfrm>
              <a:off x="240758" y="-2054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 userDrawn="1"/>
          </p:nvSpPr>
          <p:spPr>
            <a:xfrm>
              <a:off x="1940970" y="-10904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 userDrawn="1"/>
          </p:nvSpPr>
          <p:spPr>
            <a:xfrm>
              <a:off x="3641182" y="-1259"/>
              <a:ext cx="1700212" cy="6438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89244" y="438325"/>
            <a:ext cx="11219124" cy="6029835"/>
          </a:xfrm>
          <a:prstGeom prst="rect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600944" y="569635"/>
            <a:ext cx="10986220" cy="5869165"/>
          </a:xfrm>
          <a:prstGeom prst="rect">
            <a:avLst/>
          </a:prstGeom>
          <a:noFill/>
          <a:ln w="123825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50516" y="590715"/>
            <a:ext cx="10887076" cy="5752297"/>
          </a:xfrm>
          <a:prstGeom prst="rect">
            <a:avLst/>
          </a:prstGeom>
          <a:solidFill>
            <a:srgbClr val="0070C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 userDrawn="1"/>
        </p:nvSpPr>
        <p:spPr>
          <a:xfrm>
            <a:off x="5246732" y="1905073"/>
            <a:ext cx="3385840" cy="2805650"/>
          </a:xfrm>
          <a:prstGeom prst="flowChartConnector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DF6A-E4BD-42F9-85A0-30121CB0CEB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5E39-8E25-4894-BB07-12BE5F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eb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kir1985c@gmail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eb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4463" y="2477185"/>
            <a:ext cx="1024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        TimesNew Roman"/>
              </a:rPr>
              <a:t>Welcome to all in my multimedia class “English For Today”</a:t>
            </a:r>
          </a:p>
        </p:txBody>
      </p:sp>
    </p:spTree>
    <p:extLst>
      <p:ext uri="{BB962C8B-B14F-4D97-AF65-F5344CB8AC3E}">
        <p14:creationId xmlns:p14="http://schemas.microsoft.com/office/powerpoint/2010/main" val="18131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3000">
        <p14:ripple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279" y="1782750"/>
            <a:ext cx="4725357" cy="3095551"/>
          </a:xfrm>
          <a:prstGeom prst="rect">
            <a:avLst/>
          </a:prstGeom>
          <a:solidFill>
            <a:srgbClr val="C00000"/>
          </a:solidFill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691760" y="1121030"/>
            <a:ext cx="153439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n>
                  <a:solidFill>
                    <a:srgbClr val="FF0000"/>
                  </a:solidFill>
                </a:ln>
              </a:rPr>
              <a:t>বিশেষ</a:t>
            </a:r>
            <a:endParaRPr lang="en-US" sz="4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1302" y="4949090"/>
            <a:ext cx="159530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n w="0"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1985" y="2785760"/>
            <a:ext cx="2453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n w="0">
                  <a:solidFill>
                    <a:srgbClr val="FFFF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or certain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1623" y="2453361"/>
            <a:ext cx="3313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2199387"/>
            <a:ext cx="2390885" cy="22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279" y="1782750"/>
            <a:ext cx="4725357" cy="3095551"/>
          </a:xfrm>
          <a:prstGeom prst="rect">
            <a:avLst/>
          </a:prstGeom>
          <a:solidFill>
            <a:srgbClr val="7030A0"/>
          </a:solidFill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799962" y="1103929"/>
            <a:ext cx="131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kern="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রঙ্গিন</a:t>
            </a:r>
            <a:endParaRPr lang="en-US" sz="4800" kern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4822" y="487830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endParaRPr lang="en-US" sz="3600" b="1" kern="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7095" y="2853471"/>
            <a:ext cx="1963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</a:p>
          <a:p>
            <a:pPr lvl="0" algn="ctr"/>
            <a:r>
              <a:rPr lang="en-US" sz="2800" b="1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 rainbow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2323" y="2545694"/>
            <a:ext cx="3240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gifts are wrapped in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4" y="2258961"/>
            <a:ext cx="2143125" cy="2143125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extrusionH="31750" contourW="25400" prstMaterial="plastic">
            <a:bevelT w="381000" h="114300" prst="relaxedInset"/>
            <a:extrusionClr>
              <a:srgbClr val="FF0000"/>
            </a:extrusionClr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10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ractur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6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1972491"/>
            <a:ext cx="7315200" cy="4349932"/>
          </a:xfrm>
          <a:prstGeom prst="rect">
            <a:avLst/>
          </a:prstGeom>
        </p:spPr>
      </p:pic>
      <p:pic>
        <p:nvPicPr>
          <p:cNvPr id="3" name="Picture 2" descr="Kindergarten Kids Listen To &lt;strong&gt;Teacher&lt;/strong&gt; &lt;strong&gt;Reading&lt;/strong&gt; A &lt;strong&gt;Book&lt;/strong&gt; Stock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9" y="1972491"/>
            <a:ext cx="3588098" cy="4362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2502" y="52594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</a:t>
            </a:r>
          </a:p>
          <a:p>
            <a:pPr lvl="0" algn="ctr"/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loudly</a:t>
            </a:r>
          </a:p>
        </p:txBody>
      </p:sp>
    </p:spTree>
    <p:extLst>
      <p:ext uri="{BB962C8B-B14F-4D97-AF65-F5344CB8AC3E}">
        <p14:creationId xmlns:p14="http://schemas.microsoft.com/office/powerpoint/2010/main" val="373874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>
        <p14:prism/>
      </p:transition>
    </mc:Choice>
    <mc:Fallback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833" y="754521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speaking loudly</a:t>
            </a:r>
          </a:p>
        </p:txBody>
      </p:sp>
      <p:pic>
        <p:nvPicPr>
          <p:cNvPr id="3" name="Picture 2" descr="Viva La Vida Mama: A &lt;strong&gt;Reading&lt;/strong&gt; Revolution: &lt;strong&gt;Students&lt;/strong&gt; choos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1400852"/>
            <a:ext cx="11015657" cy="49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6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6000">
        <p14:switch dir="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989" y="540322"/>
            <a:ext cx="469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186653"/>
            <a:ext cx="10959737" cy="52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origami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94" y="688938"/>
            <a:ext cx="1072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Match the words of the column A with their meanings in column 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69761"/>
              </p:ext>
            </p:extLst>
          </p:nvPr>
        </p:nvGraphicFramePr>
        <p:xfrm>
          <a:off x="705394" y="1316930"/>
          <a:ext cx="10933611" cy="54988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85876">
                  <a:extLst>
                    <a:ext uri="{9D8B030D-6E8A-4147-A177-3AD203B41FA5}">
                      <a16:colId xmlns:a16="http://schemas.microsoft.com/office/drawing/2014/main" val="492739800"/>
                    </a:ext>
                  </a:extLst>
                </a:gridCol>
                <a:gridCol w="6547735">
                  <a:extLst>
                    <a:ext uri="{9D8B030D-6E8A-4147-A177-3AD203B41FA5}">
                      <a16:colId xmlns:a16="http://schemas.microsoft.com/office/drawing/2014/main" val="3201588696"/>
                    </a:ext>
                  </a:extLst>
                </a:gridCol>
              </a:tblGrid>
              <a:tr h="5249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Column-A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Column-B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31340"/>
                  </a:ext>
                </a:extLst>
              </a:tr>
              <a:tr h="88485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Blow out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to take something to a place.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78130"/>
                  </a:ext>
                </a:extLst>
              </a:tr>
              <a:tr h="557749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b.Different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ii)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cover something completely.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00125"/>
                  </a:ext>
                </a:extLst>
              </a:tr>
              <a:tr h="5249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 Bring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Iii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to be extinguished by an air.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53626"/>
                  </a:ext>
                </a:extLst>
              </a:tr>
              <a:tr h="52492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d.Wrap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iv) perceive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 eyes.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26917"/>
                  </a:ext>
                </a:extLst>
              </a:tr>
              <a:tr h="52492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e.Sing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v)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without any doubt.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42863"/>
                  </a:ext>
                </a:extLst>
              </a:tr>
              <a:tr h="524921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vi) not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 same.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6621"/>
                  </a:ext>
                </a:extLst>
              </a:tr>
              <a:tr h="1003595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ii) to make musical sounds with the voice.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91427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 rot="12408572">
            <a:off x="2401805" y="2737243"/>
            <a:ext cx="3108960" cy="274320"/>
          </a:xfrm>
          <a:prstGeom prst="leftArrow">
            <a:avLst>
              <a:gd name="adj1" fmla="val 50000"/>
              <a:gd name="adj2" fmla="val 46922"/>
            </a:avLst>
          </a:prstGeom>
          <a:solidFill>
            <a:srgbClr val="FF0000"/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2973925">
            <a:off x="2103105" y="3964134"/>
            <a:ext cx="3566160" cy="274320"/>
          </a:xfrm>
          <a:prstGeom prst="leftArrow">
            <a:avLst>
              <a:gd name="adj1" fmla="val 50000"/>
              <a:gd name="adj2" fmla="val 46922"/>
            </a:avLst>
          </a:prstGeom>
          <a:solidFill>
            <a:srgbClr val="00B0F0"/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9397493">
            <a:off x="1840040" y="2781849"/>
            <a:ext cx="3840480" cy="274320"/>
          </a:xfrm>
          <a:prstGeom prst="leftArrow">
            <a:avLst>
              <a:gd name="adj1" fmla="val 50000"/>
              <a:gd name="adj2" fmla="val 46922"/>
            </a:avLst>
          </a:prstGeom>
          <a:solidFill>
            <a:srgbClr val="7030A0"/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9866229">
            <a:off x="1770462" y="3491520"/>
            <a:ext cx="3840480" cy="274320"/>
          </a:xfrm>
          <a:prstGeom prst="leftArrow">
            <a:avLst>
              <a:gd name="adj1" fmla="val 50000"/>
              <a:gd name="adj2" fmla="val 46922"/>
            </a:avLst>
          </a:prstGeom>
          <a:solidFill>
            <a:srgbClr val="00B050"/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1663456">
            <a:off x="1608143" y="5103969"/>
            <a:ext cx="3749040" cy="274320"/>
          </a:xfrm>
          <a:prstGeom prst="leftArrow">
            <a:avLst>
              <a:gd name="adj1" fmla="val 50000"/>
              <a:gd name="adj2" fmla="val 46922"/>
            </a:avLst>
          </a:prstGeom>
          <a:solidFill>
            <a:srgbClr val="FFFF00"/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5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prism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05" y="584703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062" y="1307396"/>
            <a:ext cx="1487504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2844" y="1307396"/>
            <a:ext cx="1314139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3200" dirty="0">
              <a:ln w="0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600" y="1299474"/>
            <a:ext cx="150821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endParaRPr lang="en-US" sz="3200" dirty="0">
              <a:ln w="0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6017" y="1307396"/>
            <a:ext cx="148577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candles</a:t>
            </a:r>
            <a:endParaRPr lang="en-US" sz="3200" dirty="0">
              <a:ln w="0">
                <a:solidFill>
                  <a:srgbClr val="FF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624" y="1299474"/>
            <a:ext cx="106753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264" y="2357151"/>
            <a:ext cx="92472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a. A birthday is a  ----------- day to a person.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b. We  -----------  special foods on birthday party.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c. We light  ----------- on the birthday cake.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d. Candles are ------------ on the birthday cake.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e.This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         TimesNew Roman"/>
              </a:rPr>
              <a:t> is the day when someone was------------ .</a:t>
            </a:r>
          </a:p>
        </p:txBody>
      </p:sp>
      <p:sp>
        <p:nvSpPr>
          <p:cNvPr id="13" name="Sun 12"/>
          <p:cNvSpPr/>
          <p:nvPr/>
        </p:nvSpPr>
        <p:spPr>
          <a:xfrm>
            <a:off x="9995022" y="4428309"/>
            <a:ext cx="1463040" cy="1959429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0104 0.131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1081 0.230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37839 0.3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9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8255 0.413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6823 0.51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663" y="670951"/>
            <a:ext cx="10071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sentences. Write T for True or F for False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4661" y="1442740"/>
            <a:ext cx="7760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a) A birthday is the date when a person was born.</a:t>
            </a:r>
          </a:p>
        </p:txBody>
      </p:sp>
      <p:sp>
        <p:nvSpPr>
          <p:cNvPr id="6" name="Rectangle 5"/>
          <p:cNvSpPr/>
          <p:nvPr/>
        </p:nvSpPr>
        <p:spPr>
          <a:xfrm>
            <a:off x="9022004" y="1419657"/>
            <a:ext cx="102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9879" y="2027515"/>
            <a:ext cx="9847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People celebrate birthdays in the same way around the </a:t>
            </a:r>
            <a:r>
              <a:rPr lang="en-US" sz="28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7359" y="2020962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2426" y="2550735"/>
            <a:ext cx="9421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c) The friends and family blow out the candles on a birthday cake.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450992" y="2892353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7508" y="3452766"/>
            <a:ext cx="9969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d) Children in some countries in the same way around the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worl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907359" y="3394772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2425" y="4037541"/>
            <a:ext cx="9504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e) Gifts are the most important thing for celebrating a birthday.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9379" y="4379159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9879" y="5148600"/>
            <a:ext cx="759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f) Books are often given as a birthday gift.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66016" y="5087045"/>
            <a:ext cx="102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2293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pageCurlDoubl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394" y="621213"/>
            <a:ext cx="6466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05" y="1503755"/>
            <a:ext cx="5691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1. What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birthday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1105" y="2311231"/>
            <a:ext cx="8391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Ans:A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birthday is a day when a person is born.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5710" y="3010256"/>
            <a:ext cx="1066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is the most important thing on birthday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760" y="3695648"/>
            <a:ext cx="10276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most important thing on a birthday is to enjoy the day and spend time with friends and family.</a:t>
            </a:r>
            <a:endParaRPr lang="en-US" sz="32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893" y="4772866"/>
            <a:ext cx="10036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en-US" sz="32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: 3. Who </a:t>
            </a:r>
            <a:r>
              <a:rPr lang="en-US" sz="3200" b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bring gifts for a child on its birthday?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0067" y="5557696"/>
            <a:ext cx="8533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Ans: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child’s friends bring gifts on its birthday.</a:t>
            </a:r>
          </a:p>
        </p:txBody>
      </p:sp>
    </p:spTree>
    <p:extLst>
      <p:ext uri="{BB962C8B-B14F-4D97-AF65-F5344CB8AC3E}">
        <p14:creationId xmlns:p14="http://schemas.microsoft.com/office/powerpoint/2010/main" val="153983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dissolve/>
      </p:transition>
    </mc:Choice>
    <mc:Fallback>
      <p:transition spd="slow" advClick="0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475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67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275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875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75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5258" y="1258521"/>
            <a:ext cx="9434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 :4. What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type of gifts are given on a birthday 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34" y="1969366"/>
            <a:ext cx="10855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Ans:The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gifts are given on a birthday </a:t>
            </a:r>
            <a:r>
              <a:rPr lang="en-US" sz="32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are  </a:t>
            </a:r>
            <a:r>
              <a:rPr lang="en-US" sz="3200" dirty="0" err="1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toys,books,clothes</a:t>
            </a:r>
            <a:r>
              <a:rPr lang="en-US" sz="32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6385" y="2708662"/>
            <a:ext cx="932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5. What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do the children do on a birthday?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6385" y="3447958"/>
            <a:ext cx="10476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birthday,the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child play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games,sing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songs and enjoy the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7795" y="547676"/>
            <a:ext cx="5773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8" name="Flowchart: Summing Junction 7"/>
          <p:cNvSpPr/>
          <p:nvPr/>
        </p:nvSpPr>
        <p:spPr>
          <a:xfrm>
            <a:off x="5042829" y="4284617"/>
            <a:ext cx="1959428" cy="1672046"/>
          </a:xfrm>
          <a:prstGeom prst="flowChartSummingJunction">
            <a:avLst/>
          </a:prstGeom>
          <a:solidFill>
            <a:srgbClr val="FF0000"/>
          </a:solidFill>
          <a:ln w="282575" cap="rnd" cmpd="tri">
            <a:solidFill>
              <a:srgbClr val="00B0F0"/>
            </a:solidFill>
            <a:round/>
            <a:headEnd w="lg" len="lg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comb/>
      </p:transition>
    </mc:Choice>
    <mc:Fallback>
      <p:transition spd="slow" advClick="0" advTm="20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8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538749"/>
            <a:ext cx="11113478" cy="5894363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86036" y="1385558"/>
            <a:ext cx="44862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Teacher’s Identity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6036" y="3057525"/>
            <a:ext cx="5657851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5423" y="1379565"/>
            <a:ext cx="9444038" cy="3564733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lvl="0" algn="ctr">
              <a:defRPr/>
            </a:pPr>
            <a:endParaRPr lang="en-US" kern="0" dirty="0" smtClean="0">
              <a:ln>
                <a:solidFill>
                  <a:srgbClr val="C00000"/>
                </a:solidFill>
              </a:ln>
              <a:solidFill>
                <a:schemeClr val="tx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0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Jakir</a:t>
            </a:r>
            <a:r>
              <a:rPr lang="en-US" sz="40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Mallik</a:t>
            </a:r>
            <a:endParaRPr lang="en-US" sz="4000" b="1" kern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defRPr/>
            </a:pPr>
            <a:r>
              <a:rPr lang="en-US" sz="28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Sholpur</a:t>
            </a:r>
            <a:r>
              <a:rPr lang="en-US" sz="28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pPr lvl="0" algn="ctr">
              <a:defRPr/>
            </a:pPr>
            <a:r>
              <a:rPr lang="en-US" sz="24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Shopur</a:t>
            </a:r>
            <a:r>
              <a:rPr lang="en-US" sz="24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Kabirajpur,Rajoir</a:t>
            </a:r>
            <a:r>
              <a:rPr lang="en-US" sz="24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Madaripur</a:t>
            </a:r>
            <a:endParaRPr lang="en-US" sz="2400" b="1" kern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kern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jakir1985c@gmail.com</a:t>
            </a:r>
            <a:endParaRPr lang="en-US" sz="2400" b="1" kern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kern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: 01718306380</a:t>
            </a:r>
            <a:endParaRPr lang="en-US" sz="2400" b="1" kern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9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14:prism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56" presetClass="entr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6280"/>
              </p:ext>
            </p:extLst>
          </p:nvPr>
        </p:nvGraphicFramePr>
        <p:xfrm>
          <a:off x="520506" y="1660115"/>
          <a:ext cx="11127544" cy="4737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5882">
                  <a:extLst>
                    <a:ext uri="{9D8B030D-6E8A-4147-A177-3AD203B41FA5}">
                      <a16:colId xmlns:a16="http://schemas.microsoft.com/office/drawing/2014/main" val="564622992"/>
                    </a:ext>
                  </a:extLst>
                </a:gridCol>
                <a:gridCol w="2832467">
                  <a:extLst>
                    <a:ext uri="{9D8B030D-6E8A-4147-A177-3AD203B41FA5}">
                      <a16:colId xmlns:a16="http://schemas.microsoft.com/office/drawing/2014/main" val="3025227763"/>
                    </a:ext>
                  </a:extLst>
                </a:gridCol>
                <a:gridCol w="2783939">
                  <a:extLst>
                    <a:ext uri="{9D8B030D-6E8A-4147-A177-3AD203B41FA5}">
                      <a16:colId xmlns:a16="http://schemas.microsoft.com/office/drawing/2014/main" val="1417340101"/>
                    </a:ext>
                  </a:extLst>
                </a:gridCol>
                <a:gridCol w="2505256">
                  <a:extLst>
                    <a:ext uri="{9D8B030D-6E8A-4147-A177-3AD203B41FA5}">
                      <a16:colId xmlns:a16="http://schemas.microsoft.com/office/drawing/2014/main" val="1616960954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  Padma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The </a:t>
                      </a: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Meghna</a:t>
                      </a:r>
                      <a:endParaRPr lang="en-US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Jamuna</a:t>
                      </a:r>
                      <a:endParaRPr lang="en-US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Karnafully</a:t>
                      </a:r>
                      <a:endParaRPr lang="en-US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01149"/>
                  </a:ext>
                </a:extLst>
              </a:tr>
              <a:tr h="4097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Make Sentences: Using the following words: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Birthday,Celebrate,Candle,Special,Colourful</a:t>
                      </a:r>
                      <a:endParaRPr lang="en-US" sz="2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Write word meaning:</a:t>
                      </a:r>
                    </a:p>
                    <a:p>
                      <a:r>
                        <a:rPr lang="en-US" sz="2400" b="0" dirty="0" err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Birthday,Celebrate,Candle,Special,Colourful</a:t>
                      </a:r>
                      <a:endParaRPr lang="en-US" sz="2400" b="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Write true or false following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the statement.</a:t>
                      </a:r>
                    </a:p>
                    <a:p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1Birthday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is a very important day for a </a:t>
                      </a:r>
                      <a:r>
                        <a:rPr lang="en-US" sz="1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2.Newspapers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are used to wrap the gifts.</a:t>
                      </a:r>
                    </a:p>
                    <a:p>
                      <a:r>
                        <a:rPr lang="en-US" sz="1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3.Friends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come to a child’s birthday party.</a:t>
                      </a:r>
                    </a:p>
                    <a:p>
                      <a:r>
                        <a:rPr lang="en-US" sz="1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4.Candles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are lit around the cake.</a:t>
                      </a:r>
                      <a:endParaRPr lang="en-US" sz="2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20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Match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 the words of the column A with their meanings in column B flow the chart.</a:t>
                      </a:r>
                      <a:endParaRPr lang="en-US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9998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56565" y="613675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2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5753" y="1198450"/>
            <a:ext cx="1056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srgbClr val="C00000"/>
                  </a:solidFill>
                </a:ln>
                <a:latin typeface="         TimesNew Roman"/>
              </a:rPr>
              <a:t>I will ask the students to divided into several groups. They will </a:t>
            </a:r>
            <a:endParaRPr lang="en-US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1763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1000">
        <p14:glitter pattern="hexagon"/>
      </p:transition>
    </mc:Choice>
    <mc:Fallback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5770" y="71432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132" y="1927501"/>
            <a:ext cx="996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deliver some questions and ask the students to discuss in pair and  find out the correct answer following the text by reading the text silently.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5007125" y="3681827"/>
            <a:ext cx="1027916" cy="872197"/>
          </a:xfrm>
          <a:prstGeom prst="star24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4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crush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656" y="683578"/>
            <a:ext cx="316625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Individual work</a:t>
            </a:r>
            <a:endParaRPr lang="en-US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760" y="928968"/>
            <a:ext cx="2421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latin typeface="         TimesNew Roman"/>
              </a:rPr>
              <a:t>True or False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108" y="1335483"/>
            <a:ext cx="1051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         TimesNew Roman"/>
                <a:cs typeface="Times New Roman" panose="02020603050405020304" pitchFamily="18" charset="0"/>
              </a:rPr>
              <a:t>I will give some statements to the students to determine the true and false and ask them to read the text silently to find out the correct answer.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1719" y="2439820"/>
            <a:ext cx="780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a) Birthday is the date when a person was born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1168" y="2457039"/>
            <a:ext cx="1010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3397" y="3059033"/>
            <a:ext cx="776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b) Birthday is a very important day for a person.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1168" y="3072593"/>
            <a:ext cx="1010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True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3397" y="3805767"/>
            <a:ext cx="6641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c) Newspaper are used to wrap the gifts.</a:t>
            </a:r>
            <a:endParaRPr lang="en-US" sz="28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4959" y="3805767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False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3397" y="4533002"/>
            <a:ext cx="8895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d) Each candle indicates each month of a person’s life.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2150" y="4499636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False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3397" y="5203541"/>
            <a:ext cx="882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e) Candles are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biown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 out at the beginning of the song.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2150" y="5239859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800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isContent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6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6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6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6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6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6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1534" y="698082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rgbClr val="FF0000"/>
                  </a:solidFill>
                </a:ln>
                <a:latin typeface="         TimesNew Roman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1684" y="1344413"/>
            <a:ext cx="9558337" cy="45243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         TimesNew Roman"/>
              </a:rPr>
              <a:t>What is birthday?</a:t>
            </a:r>
          </a:p>
          <a:p>
            <a:endParaRPr lang="en-US" sz="3200" b="1" dirty="0" smtClean="0">
              <a:ln>
                <a:solidFill>
                  <a:srgbClr val="C00000"/>
                </a:solidFill>
              </a:ln>
              <a:latin typeface="         TimesNew Roman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         TimesNew Roman"/>
              </a:rPr>
              <a:t>     b) Who bring gifts for a child on its birthday?</a:t>
            </a:r>
          </a:p>
          <a:p>
            <a:endParaRPr lang="en-US" sz="3200" b="1" dirty="0" smtClean="0">
              <a:ln>
                <a:solidFill>
                  <a:srgbClr val="C00000"/>
                </a:solidFill>
              </a:ln>
              <a:latin typeface="         TimesNew Roman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         TimesNew Roman"/>
              </a:rPr>
              <a:t>        c) Where do you put the candles?</a:t>
            </a:r>
          </a:p>
          <a:p>
            <a:endParaRPr lang="en-US" sz="3200" b="1" dirty="0" smtClean="0">
              <a:ln>
                <a:solidFill>
                  <a:srgbClr val="C00000"/>
                </a:solidFill>
              </a:ln>
              <a:latin typeface="         TimesNew Roman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         TimesNew Roman"/>
              </a:rPr>
              <a:t>            d) How do you celebrate your birthday?</a:t>
            </a:r>
          </a:p>
          <a:p>
            <a:endParaRPr lang="en-US" sz="3200" b="1" dirty="0" smtClean="0">
              <a:ln>
                <a:solidFill>
                  <a:srgbClr val="C00000"/>
                </a:solidFill>
              </a:ln>
              <a:latin typeface="         TimesNew Roman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         TimesNew Roman"/>
              </a:rPr>
              <a:t>                e) Whom do you invite?</a:t>
            </a:r>
            <a:endParaRPr lang="en-US" sz="3200" b="1" dirty="0">
              <a:ln>
                <a:solidFill>
                  <a:srgbClr val="C00000"/>
                </a:solidFill>
              </a:ln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8364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0">
        <p15:prstTrans prst="airplan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981" y="740285"/>
            <a:ext cx="3788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828" y="2070207"/>
            <a:ext cx="2295529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itchFamily="18" charset="0"/>
              </a:rPr>
              <a:t>Gifts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193281" y="1988491"/>
            <a:ext cx="2161735" cy="846211"/>
          </a:xfrm>
          <a:prstGeom prst="rightArrow">
            <a:avLst/>
          </a:prstGeom>
          <a:solidFill>
            <a:srgbClr val="00B050"/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48863" y="2026877"/>
            <a:ext cx="136608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5347254" y="3134804"/>
            <a:ext cx="1202675" cy="612363"/>
          </a:xfrm>
          <a:prstGeom prst="rightArrow">
            <a:avLst/>
          </a:prstGeom>
          <a:solidFill>
            <a:srgbClr val="C00000"/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1195" y="4048099"/>
            <a:ext cx="3454792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655" y="5680675"/>
            <a:ext cx="1073364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Gifts are the most important thing for celebrating a birthday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5423149" y="4869597"/>
            <a:ext cx="1096454" cy="612363"/>
          </a:xfrm>
          <a:prstGeom prst="rightArrow">
            <a:avLst/>
          </a:prstGeom>
          <a:solidFill>
            <a:srgbClr val="7030A0"/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4429" y="1750925"/>
            <a:ext cx="3297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4" y="492369"/>
            <a:ext cx="4149969" cy="3348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6434" y="4003990"/>
            <a:ext cx="963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457200"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Write five  sentences  about “Your birthday party”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4309808" y="593660"/>
            <a:ext cx="2366682" cy="10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2000">
        <p14:prism isInverted="1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5401" y="1285488"/>
            <a:ext cx="374072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Birthday Party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55" y="2375617"/>
            <a:ext cx="10649976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on 3 January .On my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birthday,I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always wear a new dress gifted by my parents .I celebrate my birthday with a cake .I put the candles on the cake .I invite my friends to my birthday party .My friends give me presents such as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toys,books,clothes,etc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9753701" y="4508053"/>
            <a:ext cx="1920240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2000">
        <p15:prstTrans prst="curtains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464234"/>
            <a:ext cx="11085342" cy="5992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2744" y="143395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Good by every one</a:t>
            </a:r>
          </a:p>
          <a:p>
            <a:pPr algn="ctr"/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    Thanks to all </a:t>
            </a:r>
          </a:p>
          <a:p>
            <a:pPr algn="ctr"/>
            <a:r>
              <a:rPr lang="en-US" sz="5400" b="1" dirty="0">
                <a:ln w="1905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   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409860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5540" y="620763"/>
            <a:ext cx="406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Subject’s Identity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44" y="4375637"/>
            <a:ext cx="4892200" cy="2871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32864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endParaRPr lang="bn-IN" sz="4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</a:p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  <a:r>
              <a:rPr lang="bn-IN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40 Minute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Date: </a:t>
            </a:r>
            <a:r>
              <a:rPr lang="en-US" sz="4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05.12.2021</a:t>
            </a:r>
            <a:endParaRPr lang="en-GB" sz="4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99" y="1466195"/>
            <a:ext cx="4398201" cy="48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3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78" y="1785939"/>
            <a:ext cx="3941704" cy="3098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978" y="670867"/>
            <a:ext cx="5212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1991499"/>
            <a:ext cx="2571749" cy="248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2" y="-332800"/>
            <a:ext cx="3379583" cy="5217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4516" y="4727633"/>
            <a:ext cx="262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B050"/>
                  </a:solidFill>
                </a:ln>
                <a:latin typeface="         TimesNew Roman"/>
              </a:rPr>
              <a:t>Birthday party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9254" y="4423131"/>
            <a:ext cx="288979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         TimesNew Roman"/>
              </a:rPr>
              <a:t>Put out the candle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1914" y="5250853"/>
            <a:ext cx="10777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kinds of picture do you see in the </a:t>
            </a:r>
            <a:r>
              <a:rPr lang="en-US" sz="2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picture?Can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guess?Yes,I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think,you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guess.This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picture refers is …………</a:t>
            </a:r>
            <a:r>
              <a:rPr lang="en-US" sz="2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okay,thank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121039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9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86" y="1217229"/>
            <a:ext cx="9882473" cy="5285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4396" y="471143"/>
            <a:ext cx="6958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Today we are going to read-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3083" y="1468325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 </a:t>
            </a:r>
            <a:r>
              <a:rPr lang="en-US" sz="3600" dirty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“Happy Birthday”</a:t>
            </a:r>
            <a:endParaRPr lang="en-US" sz="1600" dirty="0">
              <a:ln w="0"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0172" y="2492905"/>
            <a:ext cx="6096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Unit-15, Lessons -1</a:t>
            </a:r>
          </a:p>
          <a:p>
            <a:pPr lvl="0" algn="ctr"/>
            <a:r>
              <a:rPr lang="en-US" sz="2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 Lesson </a:t>
            </a:r>
            <a:r>
              <a:rPr lang="en-US" sz="28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part:A</a:t>
            </a:r>
            <a:r>
              <a:rPr lang="en-US" sz="2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 person’s..... and family</a:t>
            </a:r>
            <a:r>
              <a:rPr lang="en-US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. </a:t>
            </a:r>
            <a:r>
              <a:rPr lang="en-US" sz="2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         TimesNew Roman"/>
              </a:rPr>
              <a:t>Page -58</a:t>
            </a:r>
          </a:p>
        </p:txBody>
      </p:sp>
    </p:spTree>
    <p:extLst>
      <p:ext uri="{BB962C8B-B14F-4D97-AF65-F5344CB8AC3E}">
        <p14:creationId xmlns:p14="http://schemas.microsoft.com/office/powerpoint/2010/main" val="397034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25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25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557" y="684014"/>
            <a:ext cx="419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6103" y="1330345"/>
            <a:ext cx="1052866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/>
            <a:r>
              <a:rPr lang="en-US" sz="3200" b="1" dirty="0">
                <a:ln w="0"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976676"/>
            <a:ext cx="83210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u="sng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2800" b="1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4.2-to</a:t>
            </a:r>
            <a:r>
              <a:rPr lang="en-US" sz="2800" b="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enjoy and understand simple stories.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561451"/>
            <a:ext cx="953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2400" b="1" dirty="0" err="1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1.1.1-to</a:t>
            </a:r>
            <a:r>
              <a:rPr lang="en-US" sz="2400" b="1" dirty="0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say words, phrases and sentences with proper sounds, stress and intonation.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370024"/>
            <a:ext cx="930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2400" b="1" dirty="0" err="1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1.4-to</a:t>
            </a:r>
            <a:r>
              <a:rPr lang="en-US" sz="2400" b="1" dirty="0">
                <a:ln w="0"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read words, phrases and sentences in the text with proper pronunciation, stress and intonation.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328309"/>
            <a:ext cx="872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r>
              <a:rPr lang="en-US" sz="2400" b="1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5.1.1-to</a:t>
            </a:r>
            <a:r>
              <a:rPr lang="en-US" sz="2400" b="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words, phrases and sentences in the text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4" y="1487671"/>
            <a:ext cx="780356" cy="43529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267350" y="648358"/>
            <a:ext cx="1280271" cy="1292464"/>
            <a:chOff x="10267350" y="648358"/>
            <a:chExt cx="1280271" cy="12924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7350" y="648358"/>
              <a:ext cx="1280271" cy="1292464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431956" y="808501"/>
              <a:ext cx="951058" cy="920576"/>
            </a:xfrm>
            <a:prstGeom prst="rect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717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3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325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25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2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625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625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79" y="1782750"/>
            <a:ext cx="4725357" cy="309555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1" y="1782750"/>
            <a:ext cx="2365453" cy="26093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2782" y="1136419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4322" y="4807013"/>
            <a:ext cx="1789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b="1" kern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জন্মদিন</a:t>
            </a:r>
            <a:endParaRPr lang="en-US" sz="5400" kern="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67313" y="2630658"/>
            <a:ext cx="2160096" cy="1463040"/>
            <a:chOff x="7724872" y="1704641"/>
            <a:chExt cx="2872609" cy="1682360"/>
          </a:xfrm>
          <a:scene3d>
            <a:camera prst="perspectiveFront"/>
            <a:lightRig rig="soft" dir="t"/>
          </a:scene3d>
        </p:grpSpPr>
        <p:sp>
          <p:nvSpPr>
            <p:cNvPr id="14" name="Oval 13"/>
            <p:cNvSpPr/>
            <p:nvPr/>
          </p:nvSpPr>
          <p:spPr>
            <a:xfrm>
              <a:off x="7724872" y="1704641"/>
              <a:ext cx="2872609" cy="1682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60400"/>
            </a:effectLst>
            <a:sp3d prstMaterial="plastic">
              <a:bevelT w="152400" h="50800"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8145556" y="1951017"/>
              <a:ext cx="2031241" cy="11896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name day or natal day</a:t>
              </a:r>
              <a:endParaRPr lang="en-US" sz="28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80493" y="521247"/>
            <a:ext cx="586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FFFF00"/>
                  </a:solidFill>
                </a:ln>
                <a:latin typeface="         TimesNew Roman"/>
              </a:rPr>
              <a:t>Introducing new words</a:t>
            </a:r>
            <a:endParaRPr lang="en-US" sz="3600" b="1" dirty="0">
              <a:ln>
                <a:solidFill>
                  <a:srgbClr val="FFFF00"/>
                </a:solidFill>
              </a:ln>
              <a:latin typeface="         Times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3524" y="2630658"/>
            <a:ext cx="3483848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A birthday is a special day when a person was born.</a:t>
            </a:r>
          </a:p>
        </p:txBody>
      </p:sp>
    </p:spTree>
    <p:extLst>
      <p:ext uri="{BB962C8B-B14F-4D97-AF65-F5344CB8AC3E}">
        <p14:creationId xmlns:p14="http://schemas.microsoft.com/office/powerpoint/2010/main" val="21244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14:prism isContent="1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7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79" y="1782750"/>
            <a:ext cx="4725357" cy="3095551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3" name="Group 2"/>
          <p:cNvGrpSpPr/>
          <p:nvPr/>
        </p:nvGrpSpPr>
        <p:grpSpPr>
          <a:xfrm>
            <a:off x="4367313" y="2630658"/>
            <a:ext cx="2160096" cy="1463040"/>
            <a:chOff x="7724872" y="1704641"/>
            <a:chExt cx="2872609" cy="1682360"/>
          </a:xfrm>
          <a:scene3d>
            <a:camera prst="perspectiveFront"/>
            <a:lightRig rig="soft" dir="t"/>
          </a:scene3d>
        </p:grpSpPr>
        <p:sp>
          <p:nvSpPr>
            <p:cNvPr id="4" name="Oval 13"/>
            <p:cNvSpPr/>
            <p:nvPr/>
          </p:nvSpPr>
          <p:spPr>
            <a:xfrm>
              <a:off x="7724872" y="1704641"/>
              <a:ext cx="2872609" cy="1682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softEdge rad="660400"/>
            </a:effectLst>
            <a:sp3d prstMaterial="plastic">
              <a:bevelT w="152400" h="50800"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Oval 4"/>
            <p:cNvSpPr txBox="1"/>
            <p:nvPr/>
          </p:nvSpPr>
          <p:spPr>
            <a:xfrm>
              <a:off x="8145556" y="1951017"/>
              <a:ext cx="2031241" cy="11896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96986" y="964633"/>
            <a:ext cx="2895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kern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উদযাপন করা</a:t>
            </a:r>
            <a:endParaRPr lang="en-US" sz="3600" b="1" kern="0" dirty="0">
              <a:ln>
                <a:solidFill>
                  <a:srgbClr val="FF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4822" y="487830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dirty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3970" y="2374465"/>
            <a:ext cx="2189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kern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endParaRPr lang="en-US" sz="2800" b="1" kern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 recognize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0105" y="2585718"/>
            <a:ext cx="37066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different ways.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881553"/>
            <a:ext cx="2227634" cy="28979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04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279" y="1782750"/>
            <a:ext cx="4725357" cy="3095551"/>
          </a:xfrm>
          <a:prstGeom prst="rect">
            <a:avLst/>
          </a:prstGeom>
          <a:solidFill>
            <a:srgbClr val="00B050"/>
          </a:solidFill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4379286" y="1091977"/>
            <a:ext cx="2738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মোমবাতি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5249" y="2008906"/>
            <a:ext cx="2421030" cy="2643237"/>
            <a:chOff x="452092" y="2188066"/>
            <a:chExt cx="3020752" cy="1832858"/>
          </a:xfrm>
        </p:grpSpPr>
        <p:sp>
          <p:nvSpPr>
            <p:cNvPr id="10" name="Oval 9"/>
            <p:cNvSpPr/>
            <p:nvPr/>
          </p:nvSpPr>
          <p:spPr>
            <a:xfrm>
              <a:off x="452092" y="2188066"/>
              <a:ext cx="3020752" cy="1832858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 txBox="1"/>
            <p:nvPr/>
          </p:nvSpPr>
          <p:spPr>
            <a:xfrm>
              <a:off x="894471" y="2456482"/>
              <a:ext cx="2135994" cy="1296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sp>
        <p:nvSpPr>
          <p:cNvPr id="14" name="Oval 4"/>
          <p:cNvSpPr txBox="1"/>
          <p:nvPr/>
        </p:nvSpPr>
        <p:spPr>
          <a:xfrm>
            <a:off x="4670402" y="4581256"/>
            <a:ext cx="1577109" cy="10268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600" b="1" kern="12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9286" y="2651139"/>
            <a:ext cx="2316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 light or </a:t>
            </a:r>
            <a:r>
              <a:rPr lang="en-US" sz="3200" b="1" kern="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rushlight</a:t>
            </a:r>
            <a:endParaRPr lang="en-US" sz="3200" b="1" kern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79229" y="2651139"/>
            <a:ext cx="3918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candle for each year of the person’s life.</a:t>
            </a:r>
          </a:p>
        </p:txBody>
      </p:sp>
    </p:spTree>
    <p:extLst>
      <p:ext uri="{BB962C8B-B14F-4D97-AF65-F5344CB8AC3E}">
        <p14:creationId xmlns:p14="http://schemas.microsoft.com/office/powerpoint/2010/main" val="359848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airplan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1016</Words>
  <Application>Microsoft Office PowerPoint</Application>
  <PresentationFormat>Widescreen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         TimesNew Roman</vt:lpstr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MD.JAKIR MALLIK</dc:creator>
  <cp:lastModifiedBy>MD.JAKIR MALLIK</cp:lastModifiedBy>
  <cp:revision>114</cp:revision>
  <dcterms:created xsi:type="dcterms:W3CDTF">2021-11-25T16:05:22Z</dcterms:created>
  <dcterms:modified xsi:type="dcterms:W3CDTF">2021-12-07T17:18:42Z</dcterms:modified>
</cp:coreProperties>
</file>