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gif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78" r:id="rId3"/>
    <p:sldId id="257" r:id="rId4"/>
    <p:sldId id="258" r:id="rId5"/>
    <p:sldId id="259" r:id="rId6"/>
    <p:sldId id="276" r:id="rId7"/>
    <p:sldId id="262" r:id="rId8"/>
    <p:sldId id="263" r:id="rId9"/>
    <p:sldId id="277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3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BBD09-6C4D-4C90-90F6-05871C37B03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E84D5-EB17-452D-879E-4EF6F16EE5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4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84D5-EB17-452D-879E-4EF6F16EE5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44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84D5-EB17-452D-879E-4EF6F16EE5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6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84D5-EB17-452D-879E-4EF6F16EE5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5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2C63F2-D396-4DB9-92E5-510408AFD09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53440-1739-4AE2-AABE-9082E405E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"/>
            <a:ext cx="24765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350" y="0"/>
            <a:ext cx="24765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71450" y="6553200"/>
            <a:ext cx="386715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Md.Shamsul Alam, Mob:01722-922691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257800" y="6553200"/>
            <a:ext cx="3624598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E-mail: shamsul101085@gmail.com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050694"/>
            <a:ext cx="8498183" cy="7508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Welcome to you all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454" y="2070608"/>
            <a:ext cx="3564000" cy="44263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92"/>
            <a:ext cx="9097108" cy="681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2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218" y="498764"/>
            <a:ext cx="8478982" cy="601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smtClean="0">
                <a:solidFill>
                  <a:schemeClr val="tx1"/>
                </a:solidFill>
              </a:rPr>
              <a:t>Answer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Archaeological =ancient cultural remains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Excavate = uncover something with </a:t>
            </a:r>
            <a:r>
              <a:rPr lang="en-US" sz="3200" dirty="0" err="1" smtClean="0">
                <a:solidFill>
                  <a:schemeClr val="tx1"/>
                </a:solidFill>
              </a:rPr>
              <a:t>dificulty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Lofty = grand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Extensive = widespread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Systematic = done methodically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Debris = rubbles/wreckage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Devout = pious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09600"/>
            <a:ext cx="9144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Read the text  in again A   &amp; choose the correct answer 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4582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1. </a:t>
            </a:r>
            <a:r>
              <a:rPr lang="en-US" sz="2400" b="1" dirty="0" err="1" smtClean="0">
                <a:solidFill>
                  <a:schemeClr val="tx1"/>
                </a:solidFill>
              </a:rPr>
              <a:t>Paharpur</a:t>
            </a:r>
            <a:r>
              <a:rPr lang="en-US" sz="2400" b="1" dirty="0" smtClean="0">
                <a:solidFill>
                  <a:schemeClr val="tx1"/>
                </a:solidFill>
              </a:rPr>
              <a:t>  is a---- </a:t>
            </a:r>
          </a:p>
          <a:p>
            <a:pPr marL="342900" indent="-342900"/>
            <a:r>
              <a:rPr lang="en-US" sz="2000" dirty="0" smtClean="0">
                <a:solidFill>
                  <a:schemeClr val="tx1"/>
                </a:solidFill>
              </a:rPr>
              <a:t>a) typical Bangladeshi  village. B) an extraordinary  village. c)a very small village. D) a village on top of mountain</a:t>
            </a: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</a:rPr>
              <a:t>2. After excavation, the archaeologists discovered a huge…….. </a:t>
            </a:r>
          </a:p>
          <a:p>
            <a:pPr marL="342900" indent="-342900"/>
            <a:r>
              <a:rPr lang="en-US" sz="2000" dirty="0" smtClean="0">
                <a:solidFill>
                  <a:schemeClr val="tx1"/>
                </a:solidFill>
              </a:rPr>
              <a:t> a) king’s place b)emperor’s courtyard. c) Buddhist monastery d) Hindu temple. </a:t>
            </a: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</a:rPr>
              <a:t>3.How many phases of excavation of ‘</a:t>
            </a:r>
            <a:r>
              <a:rPr lang="en-US" sz="2400" b="1" dirty="0" err="1" smtClean="0">
                <a:solidFill>
                  <a:schemeClr val="tx1"/>
                </a:solidFill>
              </a:rPr>
              <a:t>Paharpur</a:t>
            </a:r>
            <a:r>
              <a:rPr lang="en-US" sz="2400" b="1" dirty="0" smtClean="0">
                <a:solidFill>
                  <a:schemeClr val="tx1"/>
                </a:solidFill>
              </a:rPr>
              <a:t>’ has been mentioned in the text?</a:t>
            </a:r>
          </a:p>
          <a:p>
            <a:pPr marL="342900" indent="-342900"/>
            <a:r>
              <a:rPr lang="en-US" sz="2000" dirty="0" smtClean="0">
                <a:solidFill>
                  <a:schemeClr val="tx1"/>
                </a:solidFill>
              </a:rPr>
              <a:t> A) four b) five  c)six  d) seven.</a:t>
            </a: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</a:rPr>
              <a:t>4. What things indicates  that the site  was built by  the second Pala king ? </a:t>
            </a:r>
          </a:p>
          <a:p>
            <a:pPr marL="342900" indent="-342900"/>
            <a:r>
              <a:rPr lang="en-US" sz="2000" dirty="0" smtClean="0">
                <a:solidFill>
                  <a:schemeClr val="tx1"/>
                </a:solidFill>
              </a:rPr>
              <a:t>a)earthen  seals b) ceramic seals c) stone seals d) iron seals</a:t>
            </a: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</a:rPr>
              <a:t>5. The word ‘benefactors’ in the text means –</a:t>
            </a:r>
          </a:p>
          <a:p>
            <a:pPr marL="342900" indent="-342900"/>
            <a:r>
              <a:rPr lang="en-US" sz="2000" dirty="0" smtClean="0">
                <a:solidFill>
                  <a:schemeClr val="tx1"/>
                </a:solidFill>
              </a:rPr>
              <a:t>a) banker b) famous businessmen c) people with money d) financials  supports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228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Individual work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0800000" flipV="1">
            <a:off x="110831" y="1371600"/>
            <a:ext cx="8763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Work in pairs. Ask &amp; answer the questions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318654" y="3070401"/>
            <a:ext cx="86105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Why is the village  named </a:t>
            </a:r>
            <a:r>
              <a:rPr lang="en-US" sz="2800" b="1" dirty="0" err="1" smtClean="0"/>
              <a:t>Paharpur</a:t>
            </a:r>
            <a:r>
              <a:rPr lang="en-US" sz="2800" b="1" dirty="0" smtClean="0"/>
              <a:t> ?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Where is it located ?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What is it famous for ?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Why was the site  officially  stated  to be preserved ?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Why is the named </a:t>
            </a:r>
            <a:r>
              <a:rPr lang="en-US" sz="4800" b="1" dirty="0" err="1" smtClean="0">
                <a:solidFill>
                  <a:schemeClr val="tx1"/>
                </a:solidFill>
              </a:rPr>
              <a:t>Paharpur</a:t>
            </a:r>
            <a:r>
              <a:rPr lang="en-US" sz="4800" b="1" dirty="0" smtClean="0">
                <a:solidFill>
                  <a:schemeClr val="tx1"/>
                </a:solidFill>
              </a:rPr>
              <a:t> ?</a:t>
            </a: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953000"/>
            <a:ext cx="84582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The village is named </a:t>
            </a:r>
            <a:r>
              <a:rPr lang="en-US" sz="2800" b="1" dirty="0" err="1" smtClean="0">
                <a:solidFill>
                  <a:schemeClr val="tx1"/>
                </a:solidFill>
              </a:rPr>
              <a:t>paharpur</a:t>
            </a:r>
            <a:r>
              <a:rPr lang="en-US" sz="2800" b="1" dirty="0" smtClean="0">
                <a:solidFill>
                  <a:schemeClr val="tx1"/>
                </a:solidFill>
              </a:rPr>
              <a:t>  according to the name  ‘</a:t>
            </a:r>
            <a:r>
              <a:rPr lang="en-US" sz="2800" b="1" dirty="0" err="1" smtClean="0">
                <a:solidFill>
                  <a:schemeClr val="tx1"/>
                </a:solidFill>
              </a:rPr>
              <a:t>Pahar</a:t>
            </a:r>
            <a:r>
              <a:rPr lang="en-US" sz="2800" b="1" dirty="0" smtClean="0">
                <a:solidFill>
                  <a:schemeClr val="tx1"/>
                </a:solidFill>
              </a:rPr>
              <a:t>’ which  means hill.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28799"/>
            <a:ext cx="5410200" cy="3140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0"/>
            <a:ext cx="807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Where is it located ?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715000"/>
            <a:ext cx="8915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It is located  in  </a:t>
            </a:r>
            <a:r>
              <a:rPr lang="en-US" sz="2800" b="1" dirty="0" err="1" smtClean="0">
                <a:solidFill>
                  <a:schemeClr val="tx1"/>
                </a:solidFill>
              </a:rPr>
              <a:t>Naogan</a:t>
            </a:r>
            <a:r>
              <a:rPr lang="en-US" sz="2800" b="1" dirty="0" smtClean="0">
                <a:solidFill>
                  <a:schemeClr val="tx1"/>
                </a:solidFill>
              </a:rPr>
              <a:t> district of northern Bangladesh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images-2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828800"/>
            <a:ext cx="3276600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images-2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28800"/>
            <a:ext cx="3733800" cy="3581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6934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What it is famous for 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105400"/>
            <a:ext cx="7696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It is famous for  n archaeological  site which  is a lofty ruin  of an  ancient temple.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site_0322_0004-360-360-1970010101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219200"/>
            <a:ext cx="3581400" cy="3505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site_0322_0013-360-360-19700101010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19200"/>
            <a:ext cx="3962400" cy="3505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0"/>
            <a:ext cx="8610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Why was the site  officially  stated to be preserved ?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257800"/>
            <a:ext cx="8610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The site was officially  stated to be preserved because  of its historical  importance 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18" y="1301409"/>
            <a:ext cx="6650182" cy="3928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6934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u="sng" dirty="0" smtClean="0">
                <a:solidFill>
                  <a:schemeClr val="tx1"/>
                </a:solidFill>
              </a:rPr>
              <a:t>Evaluation</a:t>
            </a:r>
            <a:endParaRPr lang="en-US" sz="6600" b="1" u="sng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8534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Who prevented  an extensive excavation ?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When was </a:t>
            </a:r>
            <a:r>
              <a:rPr lang="en-US" sz="3200" b="1" dirty="0" err="1" smtClean="0">
                <a:solidFill>
                  <a:schemeClr val="tx1"/>
                </a:solidFill>
              </a:rPr>
              <a:t>Somapura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Mahavihara</a:t>
            </a:r>
            <a:r>
              <a:rPr lang="en-US" sz="3200" b="1" dirty="0" smtClean="0">
                <a:solidFill>
                  <a:schemeClr val="tx1"/>
                </a:solidFill>
              </a:rPr>
              <a:t> discovered ? 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Where is </a:t>
            </a:r>
            <a:r>
              <a:rPr lang="en-US" sz="3200" b="1" dirty="0" err="1" smtClean="0">
                <a:solidFill>
                  <a:schemeClr val="tx1"/>
                </a:solidFill>
              </a:rPr>
              <a:t>Paharpur</a:t>
            </a:r>
            <a:r>
              <a:rPr lang="en-US" sz="3200" b="1" dirty="0" smtClean="0">
                <a:solidFill>
                  <a:schemeClr val="tx1"/>
                </a:solidFill>
              </a:rPr>
              <a:t>  situated ?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 What is the height </a:t>
            </a:r>
            <a:r>
              <a:rPr lang="en-US" sz="3200" b="1" dirty="0" err="1" smtClean="0">
                <a:solidFill>
                  <a:schemeClr val="tx1"/>
                </a:solidFill>
              </a:rPr>
              <a:t>Cunninghum</a:t>
            </a:r>
            <a:r>
              <a:rPr lang="en-US" sz="3200" b="1" dirty="0" smtClean="0">
                <a:solidFill>
                  <a:schemeClr val="tx1"/>
                </a:solidFill>
              </a:rPr>
              <a:t> discovered  a tower 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5000" y="1438870"/>
            <a:ext cx="5029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</a:rPr>
              <a:t>Home work</a:t>
            </a:r>
            <a:endParaRPr lang="en-US" sz="6600" b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3276600"/>
            <a:ext cx="78486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1. Do you have any old  or ancient  relic in your  city/ town/ village ? Write about it 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315200" cy="593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50694"/>
            <a:ext cx="8498183" cy="7508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Welcome to you all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454" y="2070608"/>
            <a:ext cx="3564000" cy="442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2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304800"/>
            <a:ext cx="8839200" cy="6096000"/>
            <a:chOff x="304800" y="304800"/>
            <a:chExt cx="8839200" cy="6096000"/>
          </a:xfrm>
        </p:grpSpPr>
        <p:sp>
          <p:nvSpPr>
            <p:cNvPr id="7" name="Rectangle 6"/>
            <p:cNvSpPr/>
            <p:nvPr/>
          </p:nvSpPr>
          <p:spPr>
            <a:xfrm>
              <a:off x="304800" y="304800"/>
              <a:ext cx="84582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Teacher’s Information</a:t>
              </a:r>
              <a:endPara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12036" y="2289080"/>
              <a:ext cx="1847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54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600" y="1143000"/>
              <a:ext cx="77724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457200" y="1295400"/>
              <a:ext cx="8305800" cy="4571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800" y="457200"/>
              <a:ext cx="45719" cy="5943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8200" y="1371600"/>
              <a:ext cx="45719" cy="472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3127280"/>
              <a:ext cx="6248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4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3813080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47800" y="4270280"/>
              <a:ext cx="449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3919" y="1905000"/>
              <a:ext cx="8260081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 smtClean="0">
                  <a:latin typeface="Arial" pitchFamily="34" charset="0"/>
                  <a:cs typeface="Arial" pitchFamily="34" charset="0"/>
                </a:rPr>
                <a:t>Md</a:t>
              </a:r>
              <a:r>
                <a:rPr lang="en-US" sz="4400" b="1" dirty="0">
                  <a:latin typeface="Arial" pitchFamily="34" charset="0"/>
                  <a:cs typeface="Arial" pitchFamily="34" charset="0"/>
                </a:rPr>
                <a:t>. Shamsul </a:t>
              </a:r>
              <a:r>
                <a:rPr lang="en-US" sz="4400" b="1" dirty="0" smtClean="0">
                  <a:latin typeface="Arial" pitchFamily="34" charset="0"/>
                  <a:cs typeface="Arial" pitchFamily="34" charset="0"/>
                </a:rPr>
                <a:t>Alam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BA(</a:t>
              </a:r>
              <a:r>
                <a:rPr lang="en-US" sz="2800" b="1" dirty="0" err="1" smtClean="0">
                  <a:latin typeface="Arial" pitchFamily="34" charset="0"/>
                  <a:cs typeface="Arial" pitchFamily="34" charset="0"/>
                </a:rPr>
                <a:t>Hons</a:t>
              </a: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.)MA in English.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Assistant Teacher( English)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latin typeface="Arial" pitchFamily="34" charset="0"/>
                  <a:cs typeface="Arial" pitchFamily="34" charset="0"/>
                </a:rPr>
                <a:t>Naboday</a:t>
              </a: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 Secondary Girl’s School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latin typeface="Arial" pitchFamily="34" charset="0"/>
                  <a:cs typeface="Arial" pitchFamily="34" charset="0"/>
                </a:rPr>
                <a:t>Shailkupa</a:t>
              </a: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800" b="1" dirty="0" err="1" smtClean="0">
                  <a:latin typeface="Arial" pitchFamily="34" charset="0"/>
                  <a:cs typeface="Arial" pitchFamily="34" charset="0"/>
                </a:rPr>
                <a:t>Jenaidah</a:t>
              </a: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 smtClean="0"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Phone:01917-452052,01722-922691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 smtClean="0"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Email:shamsul101085@gmail.com</a:t>
              </a:r>
              <a:endParaRPr lang="en-US" sz="28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545" y="1627092"/>
              <a:ext cx="1323975" cy="132397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0792" y="4450521"/>
              <a:ext cx="1935480" cy="153924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98770"/>
            <a:ext cx="7391399" cy="50088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0"/>
            <a:ext cx="82296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What do you see in the picture ?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143000"/>
            <a:ext cx="3276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Paharpur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Today’s  lesson</a:t>
            </a:r>
          </a:p>
          <a:p>
            <a:pPr algn="ctr"/>
            <a:r>
              <a:rPr lang="en-US" sz="4800" b="1" dirty="0"/>
              <a:t>The </a:t>
            </a:r>
            <a:r>
              <a:rPr lang="en-US" sz="4800" b="1" dirty="0" err="1"/>
              <a:t>Somapura</a:t>
            </a:r>
            <a:r>
              <a:rPr lang="en-US" sz="4800" b="1" dirty="0"/>
              <a:t> </a:t>
            </a:r>
            <a:r>
              <a:rPr lang="en-US" sz="4800" b="1" dirty="0" err="1"/>
              <a:t>Mahavihara</a:t>
            </a:r>
            <a:endParaRPr lang="en-US" sz="4800" b="1" dirty="0"/>
          </a:p>
          <a:p>
            <a:pPr algn="ctr"/>
            <a:r>
              <a:rPr lang="en-US" sz="3200" dirty="0"/>
              <a:t>English For Today</a:t>
            </a:r>
          </a:p>
          <a:p>
            <a:pPr algn="ctr"/>
            <a:r>
              <a:rPr lang="en-US" sz="3200" dirty="0"/>
              <a:t>Class- Nine/Ten</a:t>
            </a:r>
          </a:p>
          <a:p>
            <a:pPr algn="ctr"/>
            <a:r>
              <a:rPr lang="en-US" sz="3200" dirty="0"/>
              <a:t>Unit-Eight</a:t>
            </a:r>
          </a:p>
          <a:p>
            <a:pPr algn="ctr"/>
            <a:r>
              <a:rPr lang="en-US" sz="3200" dirty="0" smtClean="0"/>
              <a:t>Lesson-Two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8139" y="914400"/>
            <a:ext cx="48077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u="sng" dirty="0">
                <a:ln w="1905"/>
                <a:latin typeface="Times New Roman" pitchFamily="18" charset="0"/>
                <a:cs typeface="Times New Roman" pitchFamily="18" charset="0"/>
              </a:rPr>
              <a:t>Learning outcomes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057401"/>
            <a:ext cx="83058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defRPr/>
            </a:pPr>
            <a:r>
              <a:rPr lang="en-US" sz="3200" b="1" kern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this lesson the students will be able to--- 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escribe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picture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know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vocabulary.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atch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words.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hoose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correct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answer.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nswer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questions.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rite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paragraph.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9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1" y="0"/>
            <a:ext cx="65912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Word Meanings</a:t>
            </a:r>
            <a:endParaRPr lang="en-US" sz="5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676400"/>
            <a:ext cx="2057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Excavate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715000"/>
            <a:ext cx="3581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Dig out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05074"/>
            <a:ext cx="5715000" cy="3264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2590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Monastery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0800" y="1295400"/>
            <a:ext cx="2514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  convent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191000"/>
            <a:ext cx="25146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Benefactor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0" y="4495800"/>
            <a:ext cx="2362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helper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0" name="Picture 9" descr="images-1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581400"/>
            <a:ext cx="3200400" cy="259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883540"/>
            <a:ext cx="3352800" cy="2231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647" y="457200"/>
            <a:ext cx="75947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Match the </a:t>
            </a:r>
            <a:r>
              <a:rPr lang="en-US" sz="3600" b="1" dirty="0"/>
              <a:t>words with their meanings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90024" y="1219200"/>
            <a:ext cx="29639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u="sng" dirty="0">
                <a:ln w="11430"/>
              </a:rPr>
              <a:t>Group work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008578"/>
              </p:ext>
            </p:extLst>
          </p:nvPr>
        </p:nvGraphicFramePr>
        <p:xfrm>
          <a:off x="533400" y="2360547"/>
          <a:ext cx="8153400" cy="373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086">
                  <a:extLst>
                    <a:ext uri="{9D8B030D-6E8A-4147-A177-3AD203B41FA5}">
                      <a16:colId xmlns:a16="http://schemas.microsoft.com/office/drawing/2014/main" xmlns="" val="836502250"/>
                    </a:ext>
                  </a:extLst>
                </a:gridCol>
                <a:gridCol w="4266314">
                  <a:extLst>
                    <a:ext uri="{9D8B030D-6E8A-4147-A177-3AD203B41FA5}">
                      <a16:colId xmlns:a16="http://schemas.microsoft.com/office/drawing/2014/main" xmlns="" val="3501720703"/>
                    </a:ext>
                  </a:extLst>
                </a:gridCol>
              </a:tblGrid>
              <a:tr h="717933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Words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Meanings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1055157"/>
                  </a:ext>
                </a:extLst>
              </a:tr>
              <a:tr h="27872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Archaeological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Excavate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Lofty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Extensive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Systematic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Debris 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devout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Rubbles/wreckage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Widespread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Ancient cultural remains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Pious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Uncover something with difficulty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Grand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Done methodically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9486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3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497</Words>
  <Application>Microsoft Office PowerPoint</Application>
  <PresentationFormat>On-screen Show (4:3)</PresentationFormat>
  <Paragraphs>97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Windows User</cp:lastModifiedBy>
  <cp:revision>219</cp:revision>
  <dcterms:created xsi:type="dcterms:W3CDTF">2016-09-22T09:51:50Z</dcterms:created>
  <dcterms:modified xsi:type="dcterms:W3CDTF">2021-11-23T15:48:30Z</dcterms:modified>
</cp:coreProperties>
</file>