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96" r:id="rId3"/>
    <p:sldId id="294" r:id="rId4"/>
    <p:sldId id="259" r:id="rId5"/>
    <p:sldId id="295" r:id="rId6"/>
    <p:sldId id="287" r:id="rId7"/>
    <p:sldId id="262" r:id="rId8"/>
    <p:sldId id="288" r:id="rId9"/>
    <p:sldId id="289" r:id="rId10"/>
    <p:sldId id="290" r:id="rId11"/>
    <p:sldId id="293" r:id="rId12"/>
    <p:sldId id="264" r:id="rId13"/>
    <p:sldId id="266" r:id="rId14"/>
    <p:sldId id="268" r:id="rId15"/>
    <p:sldId id="269" r:id="rId16"/>
    <p:sldId id="270" r:id="rId17"/>
    <p:sldId id="271" r:id="rId18"/>
    <p:sldId id="272" r:id="rId19"/>
    <p:sldId id="284" r:id="rId20"/>
    <p:sldId id="292" r:id="rId21"/>
    <p:sldId id="285" r:id="rId22"/>
    <p:sldId id="297" r:id="rId23"/>
    <p:sldId id="298" r:id="rId24"/>
    <p:sldId id="299" r:id="rId25"/>
    <p:sldId id="300" r:id="rId26"/>
    <p:sldId id="301" r:id="rId27"/>
  </p:sldIdLst>
  <p:sldSz cx="10972800" cy="7772400"/>
  <p:notesSz cx="6858000" cy="9144000"/>
  <p:defaultTextStyle>
    <a:defPPr>
      <a:defRPr lang="en-US"/>
    </a:defPPr>
    <a:lvl1pPr marL="0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5564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1128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6692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2256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7820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3384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8949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4513" algn="l" defTabSz="107112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>
      <p:cViewPr varScale="1">
        <p:scale>
          <a:sx n="79" d="100"/>
          <a:sy n="79" d="100"/>
        </p:scale>
        <p:origin x="1181" y="43"/>
      </p:cViewPr>
      <p:guideLst>
        <p:guide orient="horz" pos="2448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4493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7AB53-49DD-4C7A-A195-4EB920B065F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140C7-0CDF-4DEA-A54C-BB505780E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85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0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CD5DE-7199-42C0-91BC-7C104609234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104890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685800"/>
            <a:ext cx="4841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90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1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6840E-6231-4A3B-922D-A7BE6133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1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711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5564" algn="l" defTabSz="10711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128" algn="l" defTabSz="10711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6692" algn="l" defTabSz="10711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2256" algn="l" defTabSz="10711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7820" algn="l" defTabSz="10711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3384" algn="l" defTabSz="10711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8949" algn="l" defTabSz="10711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4513" algn="l" defTabSz="107112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5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5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7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711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teacher will narrate the text showing the images to the students. Some times he will ask the student short questions about the slides.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72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8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0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6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9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63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8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6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5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6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teacher will narrate the text showing the images to the students. Some times he will ask the student short questions about the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8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68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68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43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69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0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685800"/>
            <a:ext cx="4841875" cy="3429000"/>
          </a:xfrm>
        </p:spPr>
      </p:sp>
      <p:sp>
        <p:nvSpPr>
          <p:cNvPr id="1048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1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Title 1"/>
          <p:cNvSpPr>
            <a:spLocks noGrp="1"/>
          </p:cNvSpPr>
          <p:nvPr>
            <p:ph type="ctrTitle"/>
          </p:nvPr>
        </p:nvSpPr>
        <p:spPr>
          <a:xfrm>
            <a:off x="822960" y="2414482"/>
            <a:ext cx="932688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9" name="Subtitle 2"/>
          <p:cNvSpPr>
            <a:spLocks noGrp="1"/>
          </p:cNvSpPr>
          <p:nvPr>
            <p:ph type="subTitle" idx="1"/>
          </p:nvPr>
        </p:nvSpPr>
        <p:spPr>
          <a:xfrm>
            <a:off x="1645920" y="4404360"/>
            <a:ext cx="768096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1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2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3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8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4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8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9F6F-5B37-4AC1-A273-F002736A1AA9}" type="datetime9">
              <a:rPr lang="en-US" smtClean="0"/>
              <a:t>12/7/2021 4:22:48 PM</a:t>
            </a:fld>
            <a:endParaRPr lang="en-US"/>
          </a:p>
        </p:txBody>
      </p:sp>
      <p:sp>
        <p:nvSpPr>
          <p:cNvPr id="10488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2C8-6865-4B09-838C-F94D8BE1F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DA63-4E3D-49F0-B6C7-FC6C8C7151D6}" type="datetime9">
              <a:rPr lang="en-US" smtClean="0"/>
              <a:t>12/7/2021 4:22:48 PM</a:t>
            </a:fld>
            <a:endParaRPr lang="en-US"/>
          </a:p>
        </p:txBody>
      </p:sp>
      <p:sp>
        <p:nvSpPr>
          <p:cNvPr id="10488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2C8-6865-4B09-838C-F94D8BE1F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11257"/>
            <a:ext cx="246888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11257"/>
            <a:ext cx="722376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B198-2260-4119-9787-22A020E3A536}" type="datetime9">
              <a:rPr lang="en-US" smtClean="0"/>
              <a:t>12/7/2021 4:22:48 PM</a:t>
            </a:fld>
            <a:endParaRPr lang="en-US"/>
          </a:p>
        </p:txBody>
      </p:sp>
      <p:sp>
        <p:nvSpPr>
          <p:cNvPr id="10488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2C8-6865-4B09-838C-F94D8BE1F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720C-0573-4878-A88F-949B40313EAD}" type="datetime9">
              <a:rPr lang="en-US" smtClean="0"/>
              <a:t>12/7/2021 4:22:48 PM</a:t>
            </a:fld>
            <a:endParaRPr lang="en-US"/>
          </a:p>
        </p:txBody>
      </p:sp>
      <p:sp>
        <p:nvSpPr>
          <p:cNvPr id="10488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2C8-6865-4B09-838C-F94D8BE1F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Title 1"/>
          <p:cNvSpPr>
            <a:spLocks noGrp="1"/>
          </p:cNvSpPr>
          <p:nvPr>
            <p:ph type="title"/>
          </p:nvPr>
        </p:nvSpPr>
        <p:spPr>
          <a:xfrm>
            <a:off x="866776" y="4994489"/>
            <a:ext cx="9326880" cy="154368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0" name="Text Placeholder 2"/>
          <p:cNvSpPr>
            <a:spLocks noGrp="1"/>
          </p:cNvSpPr>
          <p:nvPr>
            <p:ph type="body" idx="1"/>
          </p:nvPr>
        </p:nvSpPr>
        <p:spPr>
          <a:xfrm>
            <a:off x="866776" y="3294275"/>
            <a:ext cx="9326880" cy="17002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55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1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6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2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7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3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89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4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3128-E3EA-456E-A3B5-C9DB6DC53896}" type="datetime9">
              <a:rPr lang="en-US" smtClean="0"/>
              <a:t>12/7/2021 4:22:48 PM</a:t>
            </a:fld>
            <a:endParaRPr lang="en-US"/>
          </a:p>
        </p:txBody>
      </p:sp>
      <p:sp>
        <p:nvSpPr>
          <p:cNvPr id="10488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2C8-6865-4B09-838C-F94D8BE1F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1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813562"/>
            <a:ext cx="4846320" cy="51294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52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813562"/>
            <a:ext cx="4846320" cy="51294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8DCF-8C76-4C36-8951-8E405E3983CF}" type="datetime9">
              <a:rPr lang="en-US" smtClean="0"/>
              <a:t>12/7/2021 4:22:48 PM</a:t>
            </a:fld>
            <a:endParaRPr lang="en-US"/>
          </a:p>
        </p:txBody>
      </p:sp>
      <p:sp>
        <p:nvSpPr>
          <p:cNvPr id="10488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2C8-6865-4B09-838C-F94D8BE1F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7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39795"/>
            <a:ext cx="4848226" cy="72506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564" indent="0">
              <a:buNone/>
              <a:defRPr sz="2300" b="1"/>
            </a:lvl2pPr>
            <a:lvl3pPr marL="1071128" indent="0">
              <a:buNone/>
              <a:defRPr sz="2100" b="1"/>
            </a:lvl3pPr>
            <a:lvl4pPr marL="1606692" indent="0">
              <a:buNone/>
              <a:defRPr sz="1900" b="1"/>
            </a:lvl4pPr>
            <a:lvl5pPr marL="2142256" indent="0">
              <a:buNone/>
              <a:defRPr sz="1900" b="1"/>
            </a:lvl5pPr>
            <a:lvl6pPr marL="2677820" indent="0">
              <a:buNone/>
              <a:defRPr sz="1900" b="1"/>
            </a:lvl6pPr>
            <a:lvl7pPr marL="3213384" indent="0">
              <a:buNone/>
              <a:defRPr sz="1900" b="1"/>
            </a:lvl7pPr>
            <a:lvl8pPr marL="3748949" indent="0">
              <a:buNone/>
              <a:defRPr sz="1900" b="1"/>
            </a:lvl8pPr>
            <a:lvl9pPr marL="428451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58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464859"/>
            <a:ext cx="4848226" cy="447812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739795"/>
            <a:ext cx="4850130" cy="72506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5564" indent="0">
              <a:buNone/>
              <a:defRPr sz="2300" b="1"/>
            </a:lvl2pPr>
            <a:lvl3pPr marL="1071128" indent="0">
              <a:buNone/>
              <a:defRPr sz="2100" b="1"/>
            </a:lvl3pPr>
            <a:lvl4pPr marL="1606692" indent="0">
              <a:buNone/>
              <a:defRPr sz="1900" b="1"/>
            </a:lvl4pPr>
            <a:lvl5pPr marL="2142256" indent="0">
              <a:buNone/>
              <a:defRPr sz="1900" b="1"/>
            </a:lvl5pPr>
            <a:lvl6pPr marL="2677820" indent="0">
              <a:buNone/>
              <a:defRPr sz="1900" b="1"/>
            </a:lvl6pPr>
            <a:lvl7pPr marL="3213384" indent="0">
              <a:buNone/>
              <a:defRPr sz="1900" b="1"/>
            </a:lvl7pPr>
            <a:lvl8pPr marL="3748949" indent="0">
              <a:buNone/>
              <a:defRPr sz="1900" b="1"/>
            </a:lvl8pPr>
            <a:lvl9pPr marL="428451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60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464859"/>
            <a:ext cx="4850130" cy="447812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72BB-D606-401D-9F4B-F14E67D4F7BC}" type="datetime9">
              <a:rPr lang="en-US" smtClean="0"/>
              <a:t>12/7/2021 4:22:48 PM</a:t>
            </a:fld>
            <a:endParaRPr lang="en-US"/>
          </a:p>
        </p:txBody>
      </p:sp>
      <p:sp>
        <p:nvSpPr>
          <p:cNvPr id="10488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2C8-6865-4B09-838C-F94D8BE1F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5C1D-1E1D-4CD8-851F-F85F7C5D73A8}" type="datetime9">
              <a:rPr lang="en-US" smtClean="0"/>
              <a:t>12/7/2021 4:22:48 PM</a:t>
            </a:fld>
            <a:endParaRPr lang="en-US"/>
          </a:p>
        </p:txBody>
      </p:sp>
      <p:sp>
        <p:nvSpPr>
          <p:cNvPr id="104887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2C8-6865-4B09-838C-F94D8BE1F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Content Placeholder 2"/>
          <p:cNvSpPr>
            <a:spLocks noGrp="1"/>
          </p:cNvSpPr>
          <p:nvPr>
            <p:ph idx="1"/>
          </p:nvPr>
        </p:nvSpPr>
        <p:spPr>
          <a:xfrm>
            <a:off x="4290060" y="309457"/>
            <a:ext cx="6134100" cy="663352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1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626447"/>
            <a:ext cx="3609976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35564" indent="0">
              <a:buNone/>
              <a:defRPr sz="1400"/>
            </a:lvl2pPr>
            <a:lvl3pPr marL="1071128" indent="0">
              <a:buNone/>
              <a:defRPr sz="1200"/>
            </a:lvl3pPr>
            <a:lvl4pPr marL="1606692" indent="0">
              <a:buNone/>
              <a:defRPr sz="1100"/>
            </a:lvl4pPr>
            <a:lvl5pPr marL="2142256" indent="0">
              <a:buNone/>
              <a:defRPr sz="1100"/>
            </a:lvl5pPr>
            <a:lvl6pPr marL="2677820" indent="0">
              <a:buNone/>
              <a:defRPr sz="1100"/>
            </a:lvl6pPr>
            <a:lvl7pPr marL="3213384" indent="0">
              <a:buNone/>
              <a:defRPr sz="1100"/>
            </a:lvl7pPr>
            <a:lvl8pPr marL="3748949" indent="0">
              <a:buNone/>
              <a:defRPr sz="1100"/>
            </a:lvl8pPr>
            <a:lvl9pPr marL="428451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Title 1"/>
          <p:cNvSpPr>
            <a:spLocks noGrp="1"/>
          </p:cNvSpPr>
          <p:nvPr>
            <p:ph type="title"/>
          </p:nvPr>
        </p:nvSpPr>
        <p:spPr>
          <a:xfrm>
            <a:off x="2150746" y="5440682"/>
            <a:ext cx="6583680" cy="64230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4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94478"/>
            <a:ext cx="6583680" cy="4663440"/>
          </a:xfrm>
        </p:spPr>
        <p:txBody>
          <a:bodyPr/>
          <a:lstStyle>
            <a:lvl1pPr marL="0" indent="0">
              <a:buNone/>
              <a:defRPr sz="3700"/>
            </a:lvl1pPr>
            <a:lvl2pPr marL="535564" indent="0">
              <a:buNone/>
              <a:defRPr sz="3300"/>
            </a:lvl2pPr>
            <a:lvl3pPr marL="1071128" indent="0">
              <a:buNone/>
              <a:defRPr sz="2800"/>
            </a:lvl3pPr>
            <a:lvl4pPr marL="1606692" indent="0">
              <a:buNone/>
              <a:defRPr sz="2300"/>
            </a:lvl4pPr>
            <a:lvl5pPr marL="2142256" indent="0">
              <a:buNone/>
              <a:defRPr sz="2300"/>
            </a:lvl5pPr>
            <a:lvl6pPr marL="2677820" indent="0">
              <a:buNone/>
              <a:defRPr sz="2300"/>
            </a:lvl6pPr>
            <a:lvl7pPr marL="3213384" indent="0">
              <a:buNone/>
              <a:defRPr sz="2300"/>
            </a:lvl7pPr>
            <a:lvl8pPr marL="3748949" indent="0">
              <a:buNone/>
              <a:defRPr sz="2300"/>
            </a:lvl8pPr>
            <a:lvl9pPr marL="428451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1048885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082985"/>
            <a:ext cx="658368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35564" indent="0">
              <a:buNone/>
              <a:defRPr sz="1400"/>
            </a:lvl2pPr>
            <a:lvl3pPr marL="1071128" indent="0">
              <a:buNone/>
              <a:defRPr sz="1200"/>
            </a:lvl3pPr>
            <a:lvl4pPr marL="1606692" indent="0">
              <a:buNone/>
              <a:defRPr sz="1100"/>
            </a:lvl4pPr>
            <a:lvl5pPr marL="2142256" indent="0">
              <a:buNone/>
              <a:defRPr sz="1100"/>
            </a:lvl5pPr>
            <a:lvl6pPr marL="2677820" indent="0">
              <a:buNone/>
              <a:defRPr sz="1100"/>
            </a:lvl6pPr>
            <a:lvl7pPr marL="3213384" indent="0">
              <a:buNone/>
              <a:defRPr sz="1100"/>
            </a:lvl7pPr>
            <a:lvl8pPr marL="3748949" indent="0">
              <a:buNone/>
              <a:defRPr sz="1100"/>
            </a:lvl8pPr>
            <a:lvl9pPr marL="428451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028C-2E75-4F56-9762-1A814A2039AA}" type="datetime9">
              <a:rPr lang="en-US" smtClean="0"/>
              <a:t>12/7/2021 4:22:48 PM</a:t>
            </a:fld>
            <a:endParaRPr lang="en-US"/>
          </a:p>
        </p:txBody>
      </p:sp>
      <p:sp>
        <p:nvSpPr>
          <p:cNvPr id="10488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2C8-6865-4B09-838C-F94D8BE1F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8" y="6019800"/>
            <a:ext cx="1062127" cy="1601896"/>
          </a:xfrm>
          <a:prstGeom prst="rect">
            <a:avLst/>
          </a:prstGeom>
        </p:spPr>
      </p:pic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548640" y="311256"/>
            <a:ext cx="9875520" cy="1295400"/>
          </a:xfrm>
          <a:prstGeom prst="rect">
            <a:avLst/>
          </a:prstGeom>
        </p:spPr>
        <p:txBody>
          <a:bodyPr vert="horz" lIns="107113" tIns="53556" rIns="107113" bIns="535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13562"/>
            <a:ext cx="9875520" cy="5129425"/>
          </a:xfrm>
          <a:prstGeom prst="rect">
            <a:avLst/>
          </a:prstGeom>
        </p:spPr>
        <p:txBody>
          <a:bodyPr vert="horz" lIns="107113" tIns="53556" rIns="107113" bIns="535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7203864"/>
            <a:ext cx="2560320" cy="413808"/>
          </a:xfrm>
          <a:prstGeom prst="rect">
            <a:avLst/>
          </a:prstGeom>
        </p:spPr>
        <p:txBody>
          <a:bodyPr vert="horz" lIns="107113" tIns="53556" rIns="107113" bIns="535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BA2BD-847A-4479-9FDD-F4A237DD50F6}" type="datetime9">
              <a:rPr lang="en-US" smtClean="0"/>
              <a:t>12/7/2021 4:22:48 PM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203864"/>
            <a:ext cx="3474720" cy="413808"/>
          </a:xfrm>
          <a:prstGeom prst="rect">
            <a:avLst/>
          </a:prstGeom>
        </p:spPr>
        <p:txBody>
          <a:bodyPr vert="horz" lIns="107113" tIns="53556" rIns="107113" bIns="535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7203864"/>
            <a:ext cx="2560320" cy="413808"/>
          </a:xfrm>
          <a:prstGeom prst="rect">
            <a:avLst/>
          </a:prstGeom>
        </p:spPr>
        <p:txBody>
          <a:bodyPr vert="horz" lIns="107113" tIns="53556" rIns="107113" bIns="535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D2C8-6865-4B09-838C-F94D8BE1F57E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19" y="98254"/>
            <a:ext cx="536448" cy="548640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3" y="104350"/>
            <a:ext cx="542544" cy="542544"/>
          </a:xfrm>
          <a:prstGeom prst="rect">
            <a:avLst/>
          </a:prstGeom>
        </p:spPr>
      </p:pic>
      <p:sp>
        <p:nvSpPr>
          <p:cNvPr id="6" name="Equal 5"/>
          <p:cNvSpPr/>
          <p:nvPr userDrawn="1"/>
        </p:nvSpPr>
        <p:spPr>
          <a:xfrm>
            <a:off x="-762000" y="7010400"/>
            <a:ext cx="13411200" cy="457200"/>
          </a:xfrm>
          <a:prstGeom prst="mathEqual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61541" y="7334887"/>
            <a:ext cx="3505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taslimabegum43@gmail.com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071128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673" indent="-401673" algn="l" defTabSz="107112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70292" indent="-334728" algn="l" defTabSz="107112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8910" indent="-267782" algn="l" defTabSz="107112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474" indent="-267782" algn="l" defTabSz="107112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0038" indent="-267782" algn="l" defTabSz="107112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5602" indent="-267782" algn="l" defTabSz="107112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1167" indent="-267782" algn="l" defTabSz="107112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6731" indent="-267782" algn="l" defTabSz="107112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2295" indent="-267782" algn="l" defTabSz="107112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5564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1128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6692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2256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7820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384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8949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513" algn="l" defTabSz="10711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25.xml"/><Relationship Id="rId7" Type="http://schemas.openxmlformats.org/officeDocument/2006/relationships/image" Target="../media/image19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slide" Target="slide23.xml"/><Relationship Id="rId4" Type="http://schemas.openxmlformats.org/officeDocument/2006/relationships/slide" Target="slide26.xml"/><Relationship Id="rId9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24.xml"/><Relationship Id="rId7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slide" Target="slide26.xml"/><Relationship Id="rId4" Type="http://schemas.openxmlformats.org/officeDocument/2006/relationships/slide" Target="slide25.xml"/><Relationship Id="rId9" Type="http://schemas.openxmlformats.org/officeDocument/2006/relationships/image" Target="../media/image43.tm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25.xml"/><Relationship Id="rId7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slide" Target="slide23.xml"/><Relationship Id="rId4" Type="http://schemas.openxmlformats.org/officeDocument/2006/relationships/slide" Target="slide26.xml"/><Relationship Id="rId9" Type="http://schemas.openxmlformats.org/officeDocument/2006/relationships/image" Target="../media/image44.tm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24.xml"/><Relationship Id="rId7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slide" Target="slide23.xml"/><Relationship Id="rId4" Type="http://schemas.openxmlformats.org/officeDocument/2006/relationships/slide" Target="slide26.xml"/><Relationship Id="rId9" Type="http://schemas.openxmlformats.org/officeDocument/2006/relationships/image" Target="../media/image45.tm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24.xml"/><Relationship Id="rId7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slide" Target="slide23.xml"/><Relationship Id="rId4" Type="http://schemas.openxmlformats.org/officeDocument/2006/relationships/slide" Target="slide25.xml"/><Relationship Id="rId9" Type="http://schemas.openxmlformats.org/officeDocument/2006/relationships/image" Target="../media/image4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7"/>
          <p:cNvSpPr/>
          <p:nvPr/>
        </p:nvSpPr>
        <p:spPr>
          <a:xfrm>
            <a:off x="1905000" y="2362200"/>
            <a:ext cx="7391400" cy="1036320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467" tIns="52233" rIns="104467" bIns="52233" rtlCol="0" anchor="t">
            <a:prstTxWarp prst="textButto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Welcome to my class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07" y="2854960"/>
            <a:ext cx="4680585" cy="3343275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1795462" y="2886041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Scarcity 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gular Pentagon 8">
            <a:hlinkClick r:id="rId2" action="ppaction://hlinksldjump"/>
          </p:cNvPr>
          <p:cNvSpPr/>
          <p:nvPr/>
        </p:nvSpPr>
        <p:spPr>
          <a:xfrm>
            <a:off x="1795462" y="3857659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Arable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gular Pentagon 9">
            <a:hlinkClick r:id="rId3" action="ppaction://hlinksldjump"/>
          </p:cNvPr>
          <p:cNvSpPr/>
          <p:nvPr/>
        </p:nvSpPr>
        <p:spPr>
          <a:xfrm>
            <a:off x="1770062" y="5800895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Spoil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gular Pentagon 10">
            <a:hlinkClick r:id="rId4" action="ppaction://hlinksldjump"/>
          </p:cNvPr>
          <p:cNvSpPr/>
          <p:nvPr/>
        </p:nvSpPr>
        <p:spPr>
          <a:xfrm>
            <a:off x="1770062" y="4829277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Arial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gular Pentagon 11">
            <a:hlinkClick r:id="rId5" action="ppaction://hlinksldjump"/>
          </p:cNvPr>
          <p:cNvSpPr/>
          <p:nvPr/>
        </p:nvSpPr>
        <p:spPr>
          <a:xfrm>
            <a:off x="1795462" y="1914423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Swing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62" y="2161408"/>
            <a:ext cx="4262438" cy="37630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18162" y="850900"/>
            <a:ext cx="4262438" cy="10952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18162" y="5937181"/>
            <a:ext cx="4262438" cy="10952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5222" y="943008"/>
            <a:ext cx="3187700" cy="90470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Click on the word 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1" y="2286000"/>
            <a:ext cx="4038600" cy="25432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52122" y="6019800"/>
            <a:ext cx="435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</a:rPr>
              <a:t>scarcity</a:t>
            </a:r>
            <a:r>
              <a:rPr lang="en-US" sz="2400" b="1" dirty="0" smtClean="0">
                <a:solidFill>
                  <a:schemeClr val="bg1"/>
                </a:solidFill>
              </a:rPr>
              <a:t> of a pure water is a serious problem in many areas.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8162" y="943008"/>
            <a:ext cx="421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When something is not easy to find or obtain.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0702" y="301534"/>
            <a:ext cx="1295400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Meaning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672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67955"/>
            <a:ext cx="3962400" cy="251115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67955"/>
            <a:ext cx="4267200" cy="2511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63555"/>
            <a:ext cx="3810000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63555"/>
            <a:ext cx="4800600" cy="2667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991105" y="152400"/>
            <a:ext cx="32953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Pair Work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2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9"/>
          <p:cNvSpPr/>
          <p:nvPr/>
        </p:nvSpPr>
        <p:spPr>
          <a:xfrm>
            <a:off x="1981200" y="5257800"/>
            <a:ext cx="80772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487" tIns="52242" rIns="104487" bIns="52242" rtlCol="0" anchor="t"/>
          <a:lstStyle/>
          <a:p>
            <a:pPr algn="ctr"/>
            <a:r>
              <a:rPr lang="en-US" sz="3200" dirty="0" smtClean="0"/>
              <a:t>The rate  of increase </a:t>
            </a:r>
            <a:r>
              <a:rPr lang="en-US" sz="3200" dirty="0"/>
              <a:t>in food production cannot keep pace with the rate of population growth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2" y="736599"/>
            <a:ext cx="4495798" cy="3883577"/>
          </a:xfrm>
          <a:prstGeom prst="rect">
            <a:avLst/>
          </a:prstGeom>
        </p:spPr>
      </p:pic>
      <p:sp>
        <p:nvSpPr>
          <p:cNvPr id="1048652" name="Rectangle 11"/>
          <p:cNvSpPr/>
          <p:nvPr/>
        </p:nvSpPr>
        <p:spPr>
          <a:xfrm>
            <a:off x="1016002" y="4276625"/>
            <a:ext cx="4495798" cy="6871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Population growth of BD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97163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736598"/>
            <a:ext cx="4480560" cy="3683002"/>
          </a:xfrm>
          <a:prstGeom prst="rect">
            <a:avLst/>
          </a:prstGeom>
        </p:spPr>
      </p:pic>
      <p:sp>
        <p:nvSpPr>
          <p:cNvPr id="1048653" name="Rectangle 13"/>
          <p:cNvSpPr/>
          <p:nvPr/>
        </p:nvSpPr>
        <p:spPr>
          <a:xfrm>
            <a:off x="5943600" y="4276625"/>
            <a:ext cx="4114800" cy="6871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Food growth of BD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8"/>
          <p:cNvSpPr/>
          <p:nvPr/>
        </p:nvSpPr>
        <p:spPr>
          <a:xfrm>
            <a:off x="1447800" y="5170473"/>
            <a:ext cx="86868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487" tIns="52242" rIns="104487" bIns="52242" rtlCol="0" anchor="t"/>
          <a:lstStyle/>
          <a:p>
            <a:pPr algn="ctr"/>
            <a:r>
              <a:rPr lang="en-US" sz="2800" dirty="0" smtClean="0"/>
              <a:t>Our </a:t>
            </a:r>
            <a:r>
              <a:rPr lang="en-US" sz="2800" dirty="0"/>
              <a:t>agriculturists have developed </a:t>
            </a:r>
            <a:r>
              <a:rPr lang="en-US" sz="2800" dirty="0" smtClean="0"/>
              <a:t>new varieties </a:t>
            </a:r>
            <a:r>
              <a:rPr lang="en-US" sz="2800" dirty="0"/>
              <a:t>of rice and its per acre production has definitely increased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69" name="Rectangle 11"/>
          <p:cNvSpPr/>
          <p:nvPr/>
        </p:nvSpPr>
        <p:spPr>
          <a:xfrm>
            <a:off x="2438400" y="533400"/>
            <a:ext cx="6553200" cy="7137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Our land and food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2097166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709362"/>
            <a:ext cx="4191000" cy="3176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6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52572"/>
            <a:ext cx="3886200" cy="323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8"/>
          <p:cNvSpPr/>
          <p:nvPr/>
        </p:nvSpPr>
        <p:spPr>
          <a:xfrm>
            <a:off x="2286000" y="533400"/>
            <a:ext cx="7010400" cy="8187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Land is dividing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048677" name="Rectangle 9"/>
          <p:cNvSpPr/>
          <p:nvPr/>
        </p:nvSpPr>
        <p:spPr>
          <a:xfrm>
            <a:off x="381005" y="6019800"/>
            <a:ext cx="10286999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48678" name="Rectangle 10"/>
          <p:cNvSpPr/>
          <p:nvPr/>
        </p:nvSpPr>
        <p:spPr>
          <a:xfrm>
            <a:off x="1447800" y="5334002"/>
            <a:ext cx="8763000" cy="11430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4487" tIns="52242" rIns="104487" bIns="52242" rtlCol="0" anchor="t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On the other hand, our land is divided into small ones because of  increasing population.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80724"/>
            <a:ext cx="3872964" cy="3524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9" name="Picture 12"/>
          <p:cNvPicPr>
            <a:picLocks noChangeAspect="1"/>
          </p:cNvPicPr>
          <p:nvPr/>
        </p:nvPicPr>
        <p:blipFill rotWithShape="1">
          <a:blip r:embed="rId4" cstate="print"/>
          <a:srcRect b="7246"/>
          <a:stretch/>
        </p:blipFill>
        <p:spPr>
          <a:xfrm>
            <a:off x="6096000" y="1580724"/>
            <a:ext cx="4114800" cy="3524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8"/>
          <p:cNvSpPr/>
          <p:nvPr/>
        </p:nvSpPr>
        <p:spPr>
          <a:xfrm>
            <a:off x="1550274" y="666070"/>
            <a:ext cx="868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</a:rPr>
              <a:t>Lessening the cultivable land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048686" name="Rectangle 9"/>
          <p:cNvSpPr/>
          <p:nvPr/>
        </p:nvSpPr>
        <p:spPr>
          <a:xfrm>
            <a:off x="381005" y="6019800"/>
            <a:ext cx="10286999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97170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6274" y="4091903"/>
            <a:ext cx="4648200" cy="2152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Right">
              <a:rot lat="0" lon="19800000" rev="0"/>
            </a:camera>
            <a:lightRig rig="threePt" dir="t"/>
          </a:scene3d>
        </p:spPr>
      </p:pic>
      <p:pic>
        <p:nvPicPr>
          <p:cNvPr id="209717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74" y="1444807"/>
            <a:ext cx="4618401" cy="2190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>
              <a:rot lat="0" lon="1800000" rev="0"/>
            </a:camera>
            <a:lightRig rig="threePt" dir="t"/>
          </a:scene3d>
        </p:spPr>
      </p:pic>
      <p:pic>
        <p:nvPicPr>
          <p:cNvPr id="2097172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4474" y="4088178"/>
            <a:ext cx="4647326" cy="2160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Left">
              <a:rot lat="0" lon="1800000" rev="0"/>
            </a:camera>
            <a:lightRig rig="threePt" dir="t"/>
          </a:scene3d>
        </p:spPr>
      </p:pic>
      <p:pic>
        <p:nvPicPr>
          <p:cNvPr id="2097173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6274" y="1468032"/>
            <a:ext cx="4648200" cy="216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OffAxis2Right">
              <a:rot lat="0" lon="19800000" rev="0"/>
            </a:camera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Rectangle 8"/>
          <p:cNvSpPr/>
          <p:nvPr/>
        </p:nvSpPr>
        <p:spPr>
          <a:xfrm>
            <a:off x="2634250" y="152400"/>
            <a:ext cx="6395453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</a:rPr>
              <a:t>Hills are destroying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048695" name="Rectangle 9"/>
          <p:cNvSpPr/>
          <p:nvPr/>
        </p:nvSpPr>
        <p:spPr>
          <a:xfrm>
            <a:off x="381005" y="6019800"/>
            <a:ext cx="10286999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48696" name="Rectangle 10"/>
          <p:cNvSpPr/>
          <p:nvPr/>
        </p:nvSpPr>
        <p:spPr>
          <a:xfrm>
            <a:off x="1749925" y="5441223"/>
            <a:ext cx="8689475" cy="1142999"/>
          </a:xfrm>
          <a:prstGeom prst="rect">
            <a:avLst/>
          </a:prstGeom>
          <a:pattFill prst="trellis">
            <a:fgClr>
              <a:srgbClr val="0070C0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487" tIns="52242" rIns="104487" bIns="52242" rtlCol="0" anchor="t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Hills are destroying for making houses or for the purpose of cultivation.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58903"/>
            <a:ext cx="3962400" cy="3670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7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570" y="1358902"/>
            <a:ext cx="4109773" cy="3670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Rectangle 11"/>
          <p:cNvSpPr/>
          <p:nvPr/>
        </p:nvSpPr>
        <p:spPr>
          <a:xfrm>
            <a:off x="1397000" y="609600"/>
            <a:ext cx="7924800" cy="990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400" dirty="0" smtClean="0"/>
              <a:t>Our shelter problem</a:t>
            </a:r>
            <a:endParaRPr lang="en-US" sz="3400" dirty="0"/>
          </a:p>
        </p:txBody>
      </p:sp>
      <p:sp>
        <p:nvSpPr>
          <p:cNvPr id="1048704" name="Rectangle 8"/>
          <p:cNvSpPr/>
          <p:nvPr/>
        </p:nvSpPr>
        <p:spPr>
          <a:xfrm>
            <a:off x="1371600" y="5943600"/>
            <a:ext cx="7924800" cy="13368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487" tIns="52242" rIns="104487" bIns="52242" rtlCol="0" anchor="t"/>
          <a:lstStyle/>
          <a:p>
            <a:pPr algn="ctr"/>
            <a:r>
              <a:rPr lang="en-US" sz="3600" dirty="0"/>
              <a:t>Another group leader comes up with the housing problem in the country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969008"/>
            <a:ext cx="5943600" cy="3605784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8"/>
          <p:cNvSpPr/>
          <p:nvPr/>
        </p:nvSpPr>
        <p:spPr>
          <a:xfrm>
            <a:off x="838200" y="4939633"/>
            <a:ext cx="9056523" cy="114300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487" tIns="52242" rIns="104487" bIns="52242" rtlCol="0" anchor="t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More houses are being made and it is becoming environment pollution.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7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06863"/>
            <a:ext cx="4400549" cy="306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78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506863"/>
            <a:ext cx="4179723" cy="306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33600" y="228600"/>
            <a:ext cx="6397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can you guess?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Rounded Rectangle 6"/>
          <p:cNvSpPr/>
          <p:nvPr/>
        </p:nvSpPr>
        <p:spPr>
          <a:xfrm>
            <a:off x="285750" y="1752601"/>
            <a:ext cx="10439400" cy="4876802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395" tIns="61196" rIns="122395" bIns="61196" rtlCol="0" anchor="t"/>
          <a:lstStyle/>
          <a:p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1048833" name="Rectangle 1"/>
          <p:cNvSpPr/>
          <p:nvPr/>
        </p:nvSpPr>
        <p:spPr>
          <a:xfrm>
            <a:off x="1595436" y="4184703"/>
            <a:ext cx="8067677" cy="1569660"/>
          </a:xfrm>
          <a:prstGeom prst="rect">
            <a:avLst/>
          </a:prstGeom>
          <a:ln w="31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Make a list of things </a:t>
            </a:r>
            <a:r>
              <a:rPr lang="en-US" sz="3200" dirty="0" err="1"/>
              <a:t>Ms</a:t>
            </a:r>
            <a:r>
              <a:rPr lang="en-US" sz="3200" dirty="0"/>
              <a:t> </a:t>
            </a:r>
            <a:r>
              <a:rPr lang="en-US" sz="3200" dirty="0" err="1"/>
              <a:t>Choudhury</a:t>
            </a:r>
            <a:r>
              <a:rPr lang="en-US" sz="3200" dirty="0"/>
              <a:t> saw as a child in the village. How </a:t>
            </a:r>
            <a:r>
              <a:rPr lang="en-US" sz="3200" dirty="0" smtClean="0"/>
              <a:t>do you </a:t>
            </a:r>
            <a:r>
              <a:rPr lang="en-US" sz="3200" dirty="0"/>
              <a:t>know from the text that she liked them?</a:t>
            </a:r>
          </a:p>
        </p:txBody>
      </p:sp>
      <p:sp>
        <p:nvSpPr>
          <p:cNvPr id="1048834" name="Rounded Rectangle 7"/>
          <p:cNvSpPr/>
          <p:nvPr/>
        </p:nvSpPr>
        <p:spPr>
          <a:xfrm>
            <a:off x="3210878" y="990600"/>
            <a:ext cx="4389120" cy="1209040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4476" tIns="52237" rIns="104476" bIns="52237" rtlCol="0" anchor="ctr"/>
          <a:lstStyle/>
          <a:p>
            <a:pPr algn="ctr"/>
            <a:r>
              <a:rPr lang="en-US" sz="6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sz="6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5"/>
          <a:stretch/>
        </p:blipFill>
        <p:spPr>
          <a:xfrm>
            <a:off x="4419600" y="2350781"/>
            <a:ext cx="2419350" cy="1682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781" y="1747266"/>
            <a:ext cx="3791494" cy="4312798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TASLIMA BEGUM</a:t>
            </a: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HEAD TEACHER</a:t>
            </a:r>
          </a:p>
          <a:p>
            <a:pPr marL="0" indent="0">
              <a:buNone/>
            </a:pPr>
            <a:r>
              <a:rPr lang="en-US" sz="1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CHARFESSION T BARRET </a:t>
            </a:r>
            <a:br>
              <a:rPr lang="en-US" sz="1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 HIGH SCHOOL</a:t>
            </a:r>
          </a:p>
          <a:p>
            <a:pPr marL="0" indent="0">
              <a:buNone/>
            </a:pPr>
            <a:r>
              <a:rPr lang="en-US" sz="1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CHARFESSION,BHOLA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taslimabegum43@gmail.com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13873" r="429" b="30611"/>
          <a:stretch/>
        </p:blipFill>
        <p:spPr>
          <a:xfrm>
            <a:off x="1737922" y="2260632"/>
            <a:ext cx="1964256" cy="1491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838107" y="2380741"/>
            <a:ext cx="4493426" cy="1855893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Class:- Nine</a:t>
            </a:r>
          </a:p>
          <a:p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Subject:-English First Paper</a:t>
            </a:r>
          </a:p>
          <a:p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Unit:-Three, Lesson:-05</a:t>
            </a:r>
          </a:p>
          <a:p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Topic:-Independence Day</a:t>
            </a:r>
          </a:p>
        </p:txBody>
      </p:sp>
      <p:sp>
        <p:nvSpPr>
          <p:cNvPr id="6" name="Up-Down Arrow 5"/>
          <p:cNvSpPr/>
          <p:nvPr/>
        </p:nvSpPr>
        <p:spPr>
          <a:xfrm>
            <a:off x="4887250" y="1816099"/>
            <a:ext cx="205414" cy="4231265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5159311" y="1477965"/>
            <a:ext cx="202075" cy="4876800"/>
          </a:xfrm>
          <a:prstGeom prst="up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5465008" y="1828799"/>
            <a:ext cx="205414" cy="4231265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80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54" y="1219200"/>
            <a:ext cx="6771046" cy="4755926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495989"/>
              </p:ext>
            </p:extLst>
          </p:nvPr>
        </p:nvGraphicFramePr>
        <p:xfrm>
          <a:off x="5498117" y="3948010"/>
          <a:ext cx="2514600" cy="212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8117" y="3948010"/>
                        <a:ext cx="2514600" cy="2121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050317" y="1814410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Evaluation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0317" y="4024210"/>
            <a:ext cx="1905000" cy="82537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377" y="3012388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Tick the best answer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72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Rounded Rectangle 6"/>
          <p:cNvSpPr/>
          <p:nvPr/>
        </p:nvSpPr>
        <p:spPr>
          <a:xfrm>
            <a:off x="3368040" y="1905000"/>
            <a:ext cx="4389120" cy="120904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476" tIns="52237" rIns="104476" bIns="52237" rtlCol="0" anchor="ctr"/>
          <a:lstStyle/>
          <a:p>
            <a:pPr algn="ctr"/>
            <a:r>
              <a:rPr lang="en-US" sz="6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048842" name="Horizontal Scroll 8"/>
          <p:cNvSpPr/>
          <p:nvPr/>
        </p:nvSpPr>
        <p:spPr>
          <a:xfrm>
            <a:off x="990600" y="3505200"/>
            <a:ext cx="9144000" cy="1905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95" tIns="45697" rIns="91395" bIns="45697" rtlCol="0" anchor="ctr"/>
          <a:lstStyle/>
          <a:p>
            <a:pPr algn="just"/>
            <a:r>
              <a:rPr lang="en-US" sz="3200" dirty="0"/>
              <a:t>Write a composition about your village or locality. Describe any change </a:t>
            </a:r>
            <a:r>
              <a:rPr lang="en-US" sz="3200" dirty="0" smtClean="0"/>
              <a:t>in the </a:t>
            </a:r>
            <a:r>
              <a:rPr lang="en-US" sz="3200" dirty="0"/>
              <a:t>things you have noticed over the years such as houses, fields, </a:t>
            </a:r>
            <a:r>
              <a:rPr lang="en-US" sz="3200" dirty="0" smtClean="0"/>
              <a:t>trees, plants</a:t>
            </a:r>
            <a:r>
              <a:rPr lang="en-US" sz="3200" dirty="0"/>
              <a:t>, etc.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146" y="3424535"/>
            <a:ext cx="8482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MAY ALLAH BLESS YOU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4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>
            <a:hlinkClick r:id="rId2" action="ppaction://hlinksldjump"/>
          </p:cNvPr>
          <p:cNvSpPr/>
          <p:nvPr/>
        </p:nvSpPr>
        <p:spPr>
          <a:xfrm>
            <a:off x="1795462" y="2886041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Scarcity 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gular Pentagon 8">
            <a:hlinkClick r:id="rId3" action="ppaction://hlinksldjump"/>
          </p:cNvPr>
          <p:cNvSpPr/>
          <p:nvPr/>
        </p:nvSpPr>
        <p:spPr>
          <a:xfrm>
            <a:off x="1795462" y="3857659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Arable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gular Pentagon 9">
            <a:hlinkClick r:id="rId4" action="ppaction://hlinksldjump"/>
          </p:cNvPr>
          <p:cNvSpPr/>
          <p:nvPr/>
        </p:nvSpPr>
        <p:spPr>
          <a:xfrm>
            <a:off x="1770062" y="5800895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Spoil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gular Pentagon 10">
            <a:hlinkClick r:id="rId5" action="ppaction://hlinksldjump"/>
          </p:cNvPr>
          <p:cNvSpPr/>
          <p:nvPr/>
        </p:nvSpPr>
        <p:spPr>
          <a:xfrm>
            <a:off x="1770062" y="4829277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Arial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gular Pentagon 11"/>
          <p:cNvSpPr/>
          <p:nvPr/>
        </p:nvSpPr>
        <p:spPr>
          <a:xfrm>
            <a:off x="1795462" y="1879601"/>
            <a:ext cx="1981200" cy="873022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Swing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62" y="2161408"/>
            <a:ext cx="4262438" cy="37630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18162" y="850900"/>
            <a:ext cx="4262438" cy="10952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18162" y="5937181"/>
            <a:ext cx="4262438" cy="10952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5222" y="943008"/>
            <a:ext cx="3187700" cy="90470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Click on the word 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0702" y="301534"/>
            <a:ext cx="1295400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Meaning </a:t>
            </a:r>
            <a:endParaRPr lang="en-US" sz="2000" b="1" dirty="0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35" y="2313593"/>
            <a:ext cx="3998665" cy="24617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05461" y="816008"/>
            <a:ext cx="4262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 move easily and without interruption forwards and backwards.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18161" y="6277034"/>
            <a:ext cx="42497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Children love </a:t>
            </a:r>
            <a:r>
              <a:rPr lang="en-US" sz="2400" dirty="0" smtClean="0">
                <a:solidFill>
                  <a:srgbClr val="FFFF00"/>
                </a:solidFill>
              </a:rPr>
              <a:t>swinging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58400" y="6277034"/>
            <a:ext cx="533400" cy="838200"/>
            <a:chOff x="8077200" y="1066800"/>
            <a:chExt cx="457200" cy="609600"/>
          </a:xfrm>
        </p:grpSpPr>
        <p:sp>
          <p:nvSpPr>
            <p:cNvPr id="32" name="Flowchart: Process 31">
              <a:hlinkClick r:id="rId2" action="ppaction://hlinksldjump"/>
            </p:cNvPr>
            <p:cNvSpPr/>
            <p:nvPr/>
          </p:nvSpPr>
          <p:spPr>
            <a:xfrm>
              <a:off x="8077200" y="1066800"/>
              <a:ext cx="457200" cy="381000"/>
            </a:xfrm>
            <a:prstGeom prst="flowChartProcess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ircular Arrow 32"/>
            <p:cNvSpPr/>
            <p:nvPr/>
          </p:nvSpPr>
          <p:spPr>
            <a:xfrm>
              <a:off x="8153400" y="1143000"/>
              <a:ext cx="304800" cy="533400"/>
            </a:xfrm>
            <a:prstGeom prst="circular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5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>
            <a:hlinkClick r:id="rId2" action="ppaction://hlinksldjump"/>
          </p:cNvPr>
          <p:cNvSpPr/>
          <p:nvPr/>
        </p:nvSpPr>
        <p:spPr>
          <a:xfrm>
            <a:off x="1795462" y="2886041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Scarcity 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1795462" y="3857659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Arable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gular Pentagon 9">
            <a:hlinkClick r:id="rId3" action="ppaction://hlinksldjump"/>
          </p:cNvPr>
          <p:cNvSpPr/>
          <p:nvPr/>
        </p:nvSpPr>
        <p:spPr>
          <a:xfrm>
            <a:off x="1770062" y="5800895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Spoil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gular Pentagon 10">
            <a:hlinkClick r:id="rId4" action="ppaction://hlinksldjump"/>
          </p:cNvPr>
          <p:cNvSpPr/>
          <p:nvPr/>
        </p:nvSpPr>
        <p:spPr>
          <a:xfrm>
            <a:off x="1770062" y="4829277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Arial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gular Pentagon 11">
            <a:hlinkClick r:id="rId5" action="ppaction://hlinksldjump"/>
          </p:cNvPr>
          <p:cNvSpPr/>
          <p:nvPr/>
        </p:nvSpPr>
        <p:spPr>
          <a:xfrm>
            <a:off x="1795462" y="1914423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Swing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62" y="2161408"/>
            <a:ext cx="4262438" cy="37630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18162" y="850900"/>
            <a:ext cx="4262438" cy="10952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18162" y="5937181"/>
            <a:ext cx="4262438" cy="10952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5222" y="943008"/>
            <a:ext cx="3187700" cy="90470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Click on the word 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0702" y="301534"/>
            <a:ext cx="1295400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Meaning </a:t>
            </a:r>
            <a:endParaRPr lang="en-US" sz="2000" b="1" dirty="0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3" y="2277533"/>
            <a:ext cx="4059237" cy="25390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18163" y="6143062"/>
            <a:ext cx="4211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amount of </a:t>
            </a:r>
            <a:r>
              <a:rPr lang="en-US" dirty="0" smtClean="0">
                <a:solidFill>
                  <a:srgbClr val="FFFF00"/>
                </a:solidFill>
              </a:rPr>
              <a:t>arable</a:t>
            </a:r>
            <a:r>
              <a:rPr lang="en-US" dirty="0" smtClean="0"/>
              <a:t> land reducing for increasing population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94363" y="1003473"/>
            <a:ext cx="4059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Land is used that is suitable for growing crops 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058400" y="6277034"/>
            <a:ext cx="533400" cy="838200"/>
            <a:chOff x="8077200" y="1066800"/>
            <a:chExt cx="457200" cy="609600"/>
          </a:xfrm>
        </p:grpSpPr>
        <p:sp>
          <p:nvSpPr>
            <p:cNvPr id="28" name="Flowchart: Process 27">
              <a:hlinkClick r:id="rId2" action="ppaction://hlinksldjump"/>
            </p:cNvPr>
            <p:cNvSpPr/>
            <p:nvPr/>
          </p:nvSpPr>
          <p:spPr>
            <a:xfrm>
              <a:off x="8077200" y="1066800"/>
              <a:ext cx="457200" cy="381000"/>
            </a:xfrm>
            <a:prstGeom prst="flowChartProcess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ircular Arrow 28"/>
            <p:cNvSpPr/>
            <p:nvPr/>
          </p:nvSpPr>
          <p:spPr>
            <a:xfrm>
              <a:off x="8153400" y="1143000"/>
              <a:ext cx="304800" cy="533400"/>
            </a:xfrm>
            <a:prstGeom prst="circular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3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>
            <a:hlinkClick r:id="rId2" action="ppaction://hlinksldjump"/>
          </p:cNvPr>
          <p:cNvSpPr/>
          <p:nvPr/>
        </p:nvSpPr>
        <p:spPr>
          <a:xfrm>
            <a:off x="1795462" y="2886041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Scarcity 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gular Pentagon 8">
            <a:hlinkClick r:id="rId3" action="ppaction://hlinksldjump"/>
          </p:cNvPr>
          <p:cNvSpPr/>
          <p:nvPr/>
        </p:nvSpPr>
        <p:spPr>
          <a:xfrm>
            <a:off x="1795462" y="3857659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Arable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1770062" y="5800895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Spoil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gular Pentagon 10">
            <a:hlinkClick r:id="rId4" action="ppaction://hlinksldjump"/>
          </p:cNvPr>
          <p:cNvSpPr/>
          <p:nvPr/>
        </p:nvSpPr>
        <p:spPr>
          <a:xfrm>
            <a:off x="1770062" y="4829277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Arial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gular Pentagon 11">
            <a:hlinkClick r:id="rId5" action="ppaction://hlinksldjump"/>
          </p:cNvPr>
          <p:cNvSpPr/>
          <p:nvPr/>
        </p:nvSpPr>
        <p:spPr>
          <a:xfrm>
            <a:off x="1795462" y="1914423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Swing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62" y="2161408"/>
            <a:ext cx="4262438" cy="37630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18162" y="850900"/>
            <a:ext cx="4262438" cy="10952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18162" y="5937181"/>
            <a:ext cx="4262438" cy="10952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5222" y="943008"/>
            <a:ext cx="3187700" cy="90470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Click on the word 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0702" y="301534"/>
            <a:ext cx="1295400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Meaning </a:t>
            </a:r>
            <a:endParaRPr lang="en-US" sz="2000" b="1" dirty="0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323990"/>
            <a:ext cx="3962400" cy="25052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18163" y="6019800"/>
            <a:ext cx="426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pickles will </a:t>
            </a:r>
            <a:r>
              <a:rPr lang="en-US" sz="2400" dirty="0" smtClean="0">
                <a:solidFill>
                  <a:srgbClr val="FFFF00"/>
                </a:solidFill>
              </a:rPr>
              <a:t>spoil</a:t>
            </a:r>
            <a:r>
              <a:rPr lang="en-US" sz="2400" dirty="0" smtClean="0"/>
              <a:t> if you do not store them in a tight jar.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43562" y="990600"/>
            <a:ext cx="421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Diminish or destroy the value or quality of something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0058400" y="6277034"/>
            <a:ext cx="533400" cy="838200"/>
            <a:chOff x="8077200" y="1066800"/>
            <a:chExt cx="457200" cy="609600"/>
          </a:xfrm>
        </p:grpSpPr>
        <p:sp>
          <p:nvSpPr>
            <p:cNvPr id="28" name="Flowchart: Process 27">
              <a:hlinkClick r:id="rId2" action="ppaction://hlinksldjump"/>
            </p:cNvPr>
            <p:cNvSpPr/>
            <p:nvPr/>
          </p:nvSpPr>
          <p:spPr>
            <a:xfrm>
              <a:off x="8077200" y="1066800"/>
              <a:ext cx="457200" cy="381000"/>
            </a:xfrm>
            <a:prstGeom prst="flowChartProcess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ircular Arrow 28"/>
            <p:cNvSpPr/>
            <p:nvPr/>
          </p:nvSpPr>
          <p:spPr>
            <a:xfrm>
              <a:off x="8153400" y="1143000"/>
              <a:ext cx="304800" cy="533400"/>
            </a:xfrm>
            <a:prstGeom prst="circular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>
            <a:hlinkClick r:id="rId2" action="ppaction://hlinksldjump"/>
          </p:cNvPr>
          <p:cNvSpPr/>
          <p:nvPr/>
        </p:nvSpPr>
        <p:spPr>
          <a:xfrm>
            <a:off x="1795462" y="2886041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Scarcity 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gular Pentagon 8">
            <a:hlinkClick r:id="rId3" action="ppaction://hlinksldjump"/>
          </p:cNvPr>
          <p:cNvSpPr/>
          <p:nvPr/>
        </p:nvSpPr>
        <p:spPr>
          <a:xfrm>
            <a:off x="1795462" y="3857659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Arable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gular Pentagon 9">
            <a:hlinkClick r:id="rId4" action="ppaction://hlinksldjump"/>
          </p:cNvPr>
          <p:cNvSpPr/>
          <p:nvPr/>
        </p:nvSpPr>
        <p:spPr>
          <a:xfrm>
            <a:off x="1770062" y="5800895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Spoil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gular Pentagon 10"/>
          <p:cNvSpPr/>
          <p:nvPr/>
        </p:nvSpPr>
        <p:spPr>
          <a:xfrm>
            <a:off x="1770062" y="4829277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Arial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gular Pentagon 11">
            <a:hlinkClick r:id="rId5" action="ppaction://hlinksldjump"/>
          </p:cNvPr>
          <p:cNvSpPr/>
          <p:nvPr/>
        </p:nvSpPr>
        <p:spPr>
          <a:xfrm>
            <a:off x="1795462" y="1914423"/>
            <a:ext cx="1981200" cy="838199"/>
          </a:xfrm>
          <a:prstGeom prst="pentagon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Swing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62" y="2161408"/>
            <a:ext cx="4262438" cy="37630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18162" y="850900"/>
            <a:ext cx="4262438" cy="10952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18162" y="5937181"/>
            <a:ext cx="4262438" cy="10952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5222" y="943008"/>
            <a:ext cx="3187700" cy="90470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Click on the word 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0702" y="301534"/>
            <a:ext cx="1295400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Meaning </a:t>
            </a:r>
            <a:endParaRPr lang="en-US" sz="2000" b="1" dirty="0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281157"/>
            <a:ext cx="3962400" cy="2548119"/>
          </a:xfrm>
          <a:prstGeom prst="rect">
            <a:avLst/>
          </a:prstGeom>
        </p:spPr>
      </p:pic>
      <p:sp>
        <p:nvSpPr>
          <p:cNvPr id="22" name="Left Arrow 20"/>
          <p:cNvSpPr/>
          <p:nvPr/>
        </p:nvSpPr>
        <p:spPr>
          <a:xfrm>
            <a:off x="5768181" y="891611"/>
            <a:ext cx="3962399" cy="10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76" tIns="52237" rIns="104476" bIns="52237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Existing/ happening.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"/>
          <p:cNvSpPr/>
          <p:nvPr/>
        </p:nvSpPr>
        <p:spPr>
          <a:xfrm>
            <a:off x="5626100" y="5952075"/>
            <a:ext cx="4254499" cy="108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76" tIns="52237" rIns="104476" bIns="52237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huge banyan tree whose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aerial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roots hung back down to the ground.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058400" y="6277034"/>
            <a:ext cx="533400" cy="838200"/>
            <a:chOff x="8077200" y="1066800"/>
            <a:chExt cx="457200" cy="609600"/>
          </a:xfrm>
        </p:grpSpPr>
        <p:sp>
          <p:nvSpPr>
            <p:cNvPr id="25" name="Flowchart: Process 24">
              <a:hlinkClick r:id="rId2" action="ppaction://hlinksldjump"/>
            </p:cNvPr>
            <p:cNvSpPr/>
            <p:nvPr/>
          </p:nvSpPr>
          <p:spPr>
            <a:xfrm>
              <a:off x="8077200" y="1066800"/>
              <a:ext cx="457200" cy="381000"/>
            </a:xfrm>
            <a:prstGeom prst="flowChartProcess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ircular Arrow 25"/>
            <p:cNvSpPr/>
            <p:nvPr/>
          </p:nvSpPr>
          <p:spPr>
            <a:xfrm>
              <a:off x="8153400" y="1143000"/>
              <a:ext cx="304800" cy="533400"/>
            </a:xfrm>
            <a:prstGeom prst="circular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1295400" y="5181600"/>
            <a:ext cx="8305800" cy="13716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487" tIns="52242" rIns="104487" bIns="52242" rtlCol="0" anchor="t"/>
          <a:lstStyle/>
          <a:p>
            <a:pPr algn="ctr"/>
            <a:r>
              <a:rPr lang="en-US" sz="3200" dirty="0" smtClean="0"/>
              <a:t>People have to live in trees and boats because of not having land for making houses.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607382"/>
            <a:ext cx="3954783" cy="275910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5715000" y="1607382"/>
            <a:ext cx="3886200" cy="272100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 b="-4617"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2286000" y="4462036"/>
            <a:ext cx="2405383" cy="3984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</a:rPr>
              <a:t>Living in trees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5408" y="4390018"/>
            <a:ext cx="2405383" cy="5425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chemeClr val="tx1"/>
                </a:solidFill>
              </a:rPr>
              <a:t>Living in boats</a:t>
            </a:r>
            <a:endParaRPr lang="en-US" sz="2600" kern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61494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can you see in the picture?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04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7"/>
          <p:cNvSpPr/>
          <p:nvPr/>
        </p:nvSpPr>
        <p:spPr>
          <a:xfrm>
            <a:off x="1676400" y="5486401"/>
            <a:ext cx="77724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7179" tIns="43590" rIns="87179" bIns="43590" rtlCol="0" anchor="t"/>
          <a:lstStyle/>
          <a:p>
            <a:pPr marL="435896" indent="-435896" algn="ctr">
              <a:buAutoNum type="arabicPeriod"/>
            </a:pPr>
            <a:r>
              <a:rPr lang="en-US" sz="2400" dirty="0"/>
              <a:t>What do the people do in the trees and </a:t>
            </a:r>
            <a:r>
              <a:rPr lang="en-US" sz="2400" dirty="0" smtClean="0"/>
              <a:t>the boats?</a:t>
            </a:r>
          </a:p>
          <a:p>
            <a:pPr algn="ctr"/>
            <a:r>
              <a:rPr lang="en-US" sz="2000" dirty="0" smtClean="0"/>
              <a:t>2</a:t>
            </a:r>
            <a:r>
              <a:rPr lang="en-US" sz="2000" dirty="0"/>
              <a:t>. </a:t>
            </a:r>
            <a:r>
              <a:rPr lang="en-US" sz="2400" dirty="0"/>
              <a:t>Why do they do so?</a:t>
            </a:r>
            <a:endParaRPr lang="en-US" sz="2000" dirty="0"/>
          </a:p>
        </p:txBody>
      </p:sp>
      <p:sp>
        <p:nvSpPr>
          <p:cNvPr id="1048606" name="Down Arrow Callout 8"/>
          <p:cNvSpPr/>
          <p:nvPr/>
        </p:nvSpPr>
        <p:spPr>
          <a:xfrm>
            <a:off x="1676400" y="548315"/>
            <a:ext cx="7772400" cy="975685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79" tIns="43590" rIns="87179" bIns="43590"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</a:rPr>
              <a:t>Look at the following picture.</a:t>
            </a:r>
          </a:p>
        </p:txBody>
      </p:sp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877" y="1631004"/>
            <a:ext cx="3418324" cy="3702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674" y="1631004"/>
            <a:ext cx="3312332" cy="3702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73" y="1981200"/>
            <a:ext cx="6373114" cy="44392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5474" y="838200"/>
            <a:ext cx="63731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Our todays topic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03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_152588435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" y="1371600"/>
            <a:ext cx="9875520" cy="532507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52800" y="457200"/>
            <a:ext cx="4267200" cy="7357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Let’s watch a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0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70" y="1219200"/>
            <a:ext cx="7086601" cy="5612587"/>
          </a:xfrm>
          <a:prstGeom prst="rect">
            <a:avLst/>
          </a:prstGeom>
        </p:spPr>
      </p:pic>
      <p:sp>
        <p:nvSpPr>
          <p:cNvPr id="1048629" name="Rectangle 5"/>
          <p:cNvSpPr/>
          <p:nvPr/>
        </p:nvSpPr>
        <p:spPr>
          <a:xfrm>
            <a:off x="914400" y="533400"/>
            <a:ext cx="8343900" cy="1261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77" tIns="45690" rIns="91377" bIns="45690">
            <a:spAutoFit/>
          </a:bodyPr>
          <a:lstStyle/>
          <a:p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the end of the lesson, the students will be able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to…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3" name="Rounded Rectangle 9"/>
          <p:cNvSpPr/>
          <p:nvPr/>
        </p:nvSpPr>
        <p:spPr>
          <a:xfrm>
            <a:off x="3931598" y="3479170"/>
            <a:ext cx="6431602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7179" tIns="43590" rIns="87179" bIns="43590"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Find out the problems of our shelter.                                    </a:t>
            </a:r>
            <a:r>
              <a:rPr lang="en-US" sz="2400" dirty="0" smtClean="0">
                <a:solidFill>
                  <a:srgbClr val="7030A0"/>
                </a:solidFill>
              </a:rPr>
              <a:t>(Listening Skill)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4" name="Rounded Rectangle 10"/>
          <p:cNvSpPr/>
          <p:nvPr/>
        </p:nvSpPr>
        <p:spPr>
          <a:xfrm>
            <a:off x="3778322" y="4130573"/>
            <a:ext cx="6629400" cy="77840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7179" tIns="43590" rIns="87179" bIns="43590"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   Narrate something in writing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Writing test)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48635" name="Rounded Rectangle 11"/>
          <p:cNvSpPr/>
          <p:nvPr/>
        </p:nvSpPr>
        <p:spPr>
          <a:xfrm>
            <a:off x="3695700" y="4991100"/>
            <a:ext cx="6972300" cy="9525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179" tIns="43590" rIns="87179" bIns="43590"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write composition about one’s locality.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(Writing test)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31" name="Rounded Rectangle 7"/>
          <p:cNvSpPr/>
          <p:nvPr/>
        </p:nvSpPr>
        <p:spPr>
          <a:xfrm>
            <a:off x="4101955" y="2202005"/>
            <a:ext cx="6413645" cy="609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7179" tIns="43590" rIns="87179" bIns="43590"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Ask and answer about problems.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(Speaking test)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48632" name="Rounded Rectangle 8"/>
          <p:cNvSpPr/>
          <p:nvPr/>
        </p:nvSpPr>
        <p:spPr>
          <a:xfrm>
            <a:off x="3810000" y="2856870"/>
            <a:ext cx="5768802" cy="6223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7179" tIns="43590" rIns="87179" bIns="43590"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  Tell the word meaning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3899045" y="2209800"/>
            <a:ext cx="291955" cy="309705"/>
          </a:xfrm>
          <a:prstGeom prst="star7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3899045" y="3010686"/>
            <a:ext cx="291955" cy="309705"/>
          </a:xfrm>
          <a:prstGeom prst="star7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3899044" y="3479170"/>
            <a:ext cx="291955" cy="309705"/>
          </a:xfrm>
          <a:prstGeom prst="star7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3899043" y="4175210"/>
            <a:ext cx="291955" cy="309705"/>
          </a:xfrm>
          <a:prstGeom prst="star7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3855543" y="5156166"/>
            <a:ext cx="291955" cy="309705"/>
          </a:xfrm>
          <a:prstGeom prst="star7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8" y="1587642"/>
            <a:ext cx="186690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179996"/>
            <a:ext cx="3248341" cy="1285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150" y="4353580"/>
            <a:ext cx="323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0077" y="2286000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48633" grpId="0"/>
      <p:bldP spid="1048634" grpId="0"/>
      <p:bldP spid="1048635" grpId="0"/>
      <p:bldP spid="1048631" grpId="0"/>
      <p:bldP spid="10486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7800" y="1600200"/>
            <a:ext cx="73152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Read the text in section C and answer the following questions </a:t>
            </a:r>
            <a:endParaRPr lang="en-U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7800" y="2743200"/>
            <a:ext cx="73152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How is your housing problems increasing day by day ?</a:t>
            </a:r>
            <a:endParaRPr lang="en-US" sz="2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7800" y="3886200"/>
            <a:ext cx="73152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Why is our land shrinking? </a:t>
            </a:r>
            <a:endParaRPr lang="en-US" sz="2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5029200"/>
            <a:ext cx="73152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What will happen if the growth rate of population remains the same?</a:t>
            </a:r>
            <a:endParaRPr lang="en-US" sz="24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762000"/>
            <a:ext cx="1905000" cy="1409700"/>
            <a:chOff x="8477885" y="248194"/>
            <a:chExt cx="2174875" cy="1885406"/>
          </a:xfrm>
          <a:solidFill>
            <a:schemeClr val="bg2"/>
          </a:solidFill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5399">
              <a:off x="8477885" y="533400"/>
              <a:ext cx="1971675" cy="1114425"/>
            </a:xfrm>
            <a:prstGeom prst="rect">
              <a:avLst/>
            </a:prstGeom>
            <a:grpFill/>
          </p:spPr>
        </p:pic>
        <p:sp>
          <p:nvSpPr>
            <p:cNvPr id="11" name="TextBox 10">
              <a:hlinkClick r:id="rId3" action="ppaction://hlinksldjump" highlightClick="1"/>
            </p:cNvPr>
            <p:cNvSpPr txBox="1"/>
            <p:nvPr/>
          </p:nvSpPr>
          <p:spPr>
            <a:xfrm>
              <a:off x="8686800" y="1443335"/>
              <a:ext cx="196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Vocabulary</a:t>
              </a:r>
              <a:endParaRPr lang="en-US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8534400" y="248194"/>
              <a:ext cx="2118360" cy="1885406"/>
            </a:xfrm>
            <a:prstGeom prst="frame">
              <a:avLst>
                <a:gd name="adj1" fmla="val 3743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9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2228" y="914400"/>
            <a:ext cx="636524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Fill in the gapes with appropriate form of the words in the list</a:t>
            </a:r>
            <a:endParaRPr lang="en-US" b="1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726210" y="1729740"/>
            <a:ext cx="1330036" cy="45720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726210" y="2415540"/>
            <a:ext cx="1413164" cy="45720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726210" y="3124200"/>
            <a:ext cx="1579418" cy="45720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Destroy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726209" y="3832860"/>
            <a:ext cx="1745673" cy="45720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Measure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726210" y="4533900"/>
            <a:ext cx="1828800" cy="45720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Increase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726209" y="5231130"/>
            <a:ext cx="1995055" cy="45720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Imbalance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713509" y="5943600"/>
            <a:ext cx="2258291" cy="457200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Accommodation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b="5714"/>
          <a:stretch/>
        </p:blipFill>
        <p:spPr>
          <a:xfrm>
            <a:off x="3048000" y="1905000"/>
            <a:ext cx="6971606" cy="502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9000" y="2703255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population of Bangladesh is --------------in an alarming rate which affects on agriculture, housing, forestland etc. To…...………the increasing number of population, new house are being built……….. </a:t>
            </a:r>
            <a:r>
              <a:rPr lang="en-US" sz="2000" dirty="0"/>
              <a:t>a</a:t>
            </a:r>
            <a:r>
              <a:rPr lang="en-US" sz="2000" dirty="0" smtClean="0"/>
              <a:t>rable land and forest. Our food security will face serious problem and ecosystem will be…………..because of destroying arable land and forest. It is high time to take………......to control population growth.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2003808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Answer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003808"/>
            <a:ext cx="1295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2662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Increasing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9948" y="324042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Accommodate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57703" y="3580417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Destroy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05600" y="417774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Imbalance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1491" y="4800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Measures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66800" y="316230"/>
            <a:ext cx="1905000" cy="1360170"/>
            <a:chOff x="8477885" y="248194"/>
            <a:chExt cx="2174875" cy="1885406"/>
          </a:xfrm>
          <a:solidFill>
            <a:schemeClr val="bg2"/>
          </a:solidFill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5399">
              <a:off x="8477885" y="533400"/>
              <a:ext cx="1971675" cy="1114425"/>
            </a:xfrm>
            <a:prstGeom prst="rect">
              <a:avLst/>
            </a:prstGeom>
            <a:grpFill/>
          </p:spPr>
        </p:pic>
        <p:sp>
          <p:nvSpPr>
            <p:cNvPr id="25" name="TextBox 24">
              <a:hlinkClick r:id="rId5" action="ppaction://hlinksldjump" highlightClick="1"/>
            </p:cNvPr>
            <p:cNvSpPr txBox="1"/>
            <p:nvPr/>
          </p:nvSpPr>
          <p:spPr>
            <a:xfrm>
              <a:off x="8686800" y="1443335"/>
              <a:ext cx="196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Vocabulary</a:t>
              </a:r>
              <a:endParaRPr lang="en-US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8534400" y="248194"/>
              <a:ext cx="2118360" cy="1885406"/>
            </a:xfrm>
            <a:prstGeom prst="frame">
              <a:avLst>
                <a:gd name="adj1" fmla="val 3743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8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696</Words>
  <Application>Microsoft Office PowerPoint</Application>
  <PresentationFormat>Custom</PresentationFormat>
  <Paragraphs>125</Paragraphs>
  <Slides>26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ICT LAB</cp:lastModifiedBy>
  <cp:revision>90</cp:revision>
  <dcterms:created xsi:type="dcterms:W3CDTF">2018-02-09T02:03:46Z</dcterms:created>
  <dcterms:modified xsi:type="dcterms:W3CDTF">2021-12-07T10:39:29Z</dcterms:modified>
</cp:coreProperties>
</file>