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72" r:id="rId5"/>
    <p:sldId id="267" r:id="rId6"/>
    <p:sldId id="271" r:id="rId7"/>
    <p:sldId id="260" r:id="rId8"/>
    <p:sldId id="261" r:id="rId9"/>
    <p:sldId id="269" r:id="rId10"/>
    <p:sldId id="270" r:id="rId11"/>
    <p:sldId id="262" r:id="rId12"/>
    <p:sldId id="273" r:id="rId13"/>
    <p:sldId id="257" r:id="rId14"/>
    <p:sldId id="265" r:id="rId15"/>
    <p:sldId id="266" r:id="rId16"/>
    <p:sldId id="263" r:id="rId17"/>
    <p:sldId id="264" r:id="rId18"/>
    <p:sldId id="268" r:id="rId19"/>
    <p:sldId id="275" r:id="rId20"/>
    <p:sldId id="288" r:id="rId21"/>
    <p:sldId id="289" r:id="rId22"/>
    <p:sldId id="274" r:id="rId23"/>
    <p:sldId id="276" r:id="rId24"/>
    <p:sldId id="277" r:id="rId25"/>
    <p:sldId id="278" r:id="rId26"/>
    <p:sldId id="279" r:id="rId27"/>
    <p:sldId id="28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600" b="1" dirty="0" err="1" smtClean="0"/>
              <a:t>স্বাগতম</a:t>
            </a:r>
            <a:r>
              <a:rPr lang="en-US" sz="6600" b="1" dirty="0" smtClean="0"/>
              <a:t> </a:t>
            </a:r>
            <a:endParaRPr lang="en-US" sz="6600" b="1" dirty="0"/>
          </a:p>
        </p:txBody>
      </p:sp>
      <p:pic>
        <p:nvPicPr>
          <p:cNvPr id="6" name="Content Placeholder 5" descr="Untitled picture.png b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828800"/>
            <a:ext cx="8229600" cy="44196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3" presetClass="emph" presetSubtype="0" fill="remove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Scale>
                                      <p:cBhvr>
                                        <p:cTn id="15" dur="1500" accel="50000" autoRev="1" fill="hold" tmFilter="0, 0; .33333, 1; 1, 1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100000" y="14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smtClean="0"/>
              <a:t>২৬মার্চ  ১৯৭১</a:t>
            </a:r>
            <a:endParaRPr lang="en-US" b="1" dirty="0"/>
          </a:p>
        </p:txBody>
      </p:sp>
      <p:pic>
        <p:nvPicPr>
          <p:cNvPr id="4" name="Content Placeholder 3" descr="halecop[tor.png"/>
          <p:cNvPicPr>
            <a:picLocks noGrp="1" noChangeAspect="1"/>
          </p:cNvPicPr>
          <p:nvPr>
            <p:ph idx="1"/>
          </p:nvPr>
        </p:nvPicPr>
        <p:blipFill>
          <a:blip r:embed="rId2"/>
          <a:srcRect b="41791"/>
          <a:stretch>
            <a:fillRect/>
          </a:stretch>
        </p:blipFill>
        <p:spPr>
          <a:xfrm>
            <a:off x="457200" y="1828800"/>
            <a:ext cx="7848600" cy="4419600"/>
          </a:xfrm>
        </p:spPr>
      </p:pic>
      <p:pic>
        <p:nvPicPr>
          <p:cNvPr id="5" name="Picture 4" descr="shakh.png"/>
          <p:cNvPicPr>
            <a:picLocks noChangeAspect="1"/>
          </p:cNvPicPr>
          <p:nvPr/>
        </p:nvPicPr>
        <p:blipFill>
          <a:blip r:embed="rId3"/>
          <a:srcRect r="60000"/>
          <a:stretch>
            <a:fillRect/>
          </a:stretch>
        </p:blipFill>
        <p:spPr>
          <a:xfrm>
            <a:off x="1524000" y="2286000"/>
            <a:ext cx="36576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04 0.08923  C -0.049 0.10788  -0.054 0.13584  -0.054 0.16514  C -0.054 0.19844  -0.049 0.22507  -0.04 0.24372  L 0 0.33295  E" pathEditMode="relative" ptsTypes="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3200" dirty="0" smtClean="0"/>
              <a:t>১৯৭১সালে১০ইএপ্রিল </a:t>
            </a:r>
            <a:r>
              <a:rPr lang="en-US" sz="3200" dirty="0" err="1" smtClean="0"/>
              <a:t>মুজিবনগর</a:t>
            </a:r>
            <a:r>
              <a:rPr lang="en-US" sz="3200" dirty="0" smtClean="0"/>
              <a:t> </a:t>
            </a:r>
            <a:r>
              <a:rPr lang="en-US" sz="3200" dirty="0" err="1" smtClean="0"/>
              <a:t>সরকার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গঠিত</a:t>
            </a:r>
            <a:r>
              <a:rPr lang="en-US" sz="3200" dirty="0" smtClean="0"/>
              <a:t> </a:t>
            </a:r>
            <a:r>
              <a:rPr lang="en-US" sz="3200" dirty="0" err="1" smtClean="0"/>
              <a:t>হয়ওস্বাধীনতার</a:t>
            </a:r>
            <a:r>
              <a:rPr lang="en-US" sz="3200" dirty="0" smtClean="0"/>
              <a:t> </a:t>
            </a:r>
            <a:r>
              <a:rPr lang="en-US" sz="3200" dirty="0" err="1" smtClean="0"/>
              <a:t>ঘোষনাপত্র</a:t>
            </a:r>
            <a:r>
              <a:rPr lang="en-US" sz="3200" dirty="0" smtClean="0"/>
              <a:t>  </a:t>
            </a:r>
            <a:r>
              <a:rPr lang="en-US" sz="3200" dirty="0" err="1" smtClean="0"/>
              <a:t>পাঠ</a:t>
            </a:r>
            <a:r>
              <a:rPr lang="en-US" sz="3200" dirty="0" smtClean="0"/>
              <a:t> </a:t>
            </a:r>
            <a:r>
              <a:rPr lang="en-US" sz="3200" dirty="0" err="1" smtClean="0"/>
              <a:t>করা</a:t>
            </a:r>
            <a:r>
              <a:rPr lang="en-US" sz="3200" dirty="0" smtClean="0"/>
              <a:t> </a:t>
            </a:r>
            <a:r>
              <a:rPr lang="en-US" sz="3200" dirty="0" err="1" smtClean="0"/>
              <a:t>হয়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pic>
        <p:nvPicPr>
          <p:cNvPr id="4" name="Content Placeholder 3" descr="Mujibnogo`1.png"/>
          <p:cNvPicPr>
            <a:picLocks noGrp="1" noChangeAspect="1"/>
          </p:cNvPicPr>
          <p:nvPr>
            <p:ph idx="1"/>
          </p:nvPr>
        </p:nvPicPr>
        <p:blipFill>
          <a:blip r:embed="rId2"/>
          <a:srcRect l="3540" r="3540"/>
          <a:stretch>
            <a:fillRect/>
          </a:stretch>
        </p:blipFill>
        <p:spPr>
          <a:xfrm>
            <a:off x="304800" y="1524000"/>
            <a:ext cx="8458200" cy="2514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 descr="Mujibnogor1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3810000"/>
            <a:ext cx="8686800" cy="304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971800" y="2514600"/>
            <a:ext cx="32766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solidFill>
                  <a:srgbClr val="FFFF00"/>
                </a:solidFill>
              </a:rPr>
              <a:t>মুজিবনগর</a:t>
            </a:r>
            <a:r>
              <a:rPr lang="en-US" sz="4400" b="1" dirty="0" smtClean="0">
                <a:solidFill>
                  <a:srgbClr val="FFFF00"/>
                </a:solidFill>
              </a:rPr>
              <a:t> </a:t>
            </a:r>
            <a:endParaRPr lang="en-US" sz="4400" b="1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  <p:bldP spid="6" grpId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sz="6000" b="1" dirty="0" err="1" smtClean="0">
                <a:solidFill>
                  <a:srgbClr val="002060"/>
                </a:solidFill>
              </a:rPr>
              <a:t>ছবিতে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কি</a:t>
            </a:r>
            <a:r>
              <a:rPr lang="en-US" sz="6000" b="1" dirty="0" smtClean="0">
                <a:solidFill>
                  <a:srgbClr val="002060"/>
                </a:solidFill>
              </a:rPr>
              <a:t> </a:t>
            </a:r>
            <a:r>
              <a:rPr lang="en-US" sz="6000" b="1" dirty="0" err="1" smtClean="0">
                <a:solidFill>
                  <a:srgbClr val="002060"/>
                </a:solidFill>
              </a:rPr>
              <a:t>দেখছ</a:t>
            </a:r>
            <a:r>
              <a:rPr lang="en-US" sz="6000" b="1" dirty="0" smtClean="0">
                <a:solidFill>
                  <a:srgbClr val="002060"/>
                </a:solidFill>
              </a:rPr>
              <a:t>? </a:t>
            </a:r>
            <a:endParaRPr lang="en-US" sz="6000" b="1" dirty="0">
              <a:solidFill>
                <a:srgbClr val="002060"/>
              </a:solidFill>
            </a:endParaRPr>
          </a:p>
        </p:txBody>
      </p:sp>
      <p:pic>
        <p:nvPicPr>
          <p:cNvPr id="6" name="Content Placeholder 5" descr="শপত১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600" y="1752600"/>
            <a:ext cx="8382000" cy="38099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Rectangle 7"/>
          <p:cNvSpPr/>
          <p:nvPr/>
        </p:nvSpPr>
        <p:spPr>
          <a:xfrm>
            <a:off x="228600" y="5638800"/>
            <a:ext cx="8915400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2400" b="1" dirty="0" err="1" smtClean="0">
                <a:solidFill>
                  <a:srgbClr val="002060"/>
                </a:solidFill>
              </a:rPr>
              <a:t>শপথ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বাক্যপাঠ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করান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অধ্যাপক</a:t>
            </a:r>
            <a:r>
              <a:rPr lang="en-US" sz="2400" b="1" dirty="0" smtClean="0">
                <a:solidFill>
                  <a:srgbClr val="002060"/>
                </a:solidFill>
              </a:rPr>
              <a:t> </a:t>
            </a:r>
            <a:r>
              <a:rPr lang="en-US" sz="2400" b="1" dirty="0" err="1" smtClean="0">
                <a:solidFill>
                  <a:srgbClr val="002060"/>
                </a:solidFill>
              </a:rPr>
              <a:t>ইউসুফ</a:t>
            </a:r>
            <a:r>
              <a:rPr lang="en-US" sz="2400" b="1" dirty="0" smtClean="0">
                <a:solidFill>
                  <a:srgbClr val="002060"/>
                </a:solidFill>
              </a:rPr>
              <a:t> আলী১৭ই </a:t>
            </a:r>
            <a:r>
              <a:rPr lang="en-US" sz="2400" b="1" dirty="0" err="1" smtClean="0">
                <a:solidFill>
                  <a:srgbClr val="002060"/>
                </a:solidFill>
              </a:rPr>
              <a:t>এপ্রিল</a:t>
            </a:r>
            <a:r>
              <a:rPr lang="en-US" sz="2400" b="1" dirty="0" smtClean="0">
                <a:solidFill>
                  <a:srgbClr val="002060"/>
                </a:solidFill>
              </a:rPr>
              <a:t> ১৯৭১ </a:t>
            </a:r>
            <a:endParaRPr lang="en-US" sz="2400" b="1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এখানে</a:t>
            </a:r>
            <a:r>
              <a:rPr lang="en-US" b="1" dirty="0" smtClean="0"/>
              <a:t> </a:t>
            </a:r>
            <a:r>
              <a:rPr lang="en-US" b="1" dirty="0" err="1" smtClean="0"/>
              <a:t>কিসের</a:t>
            </a:r>
            <a:r>
              <a:rPr lang="en-US" b="1" dirty="0" smtClean="0"/>
              <a:t> </a:t>
            </a:r>
            <a:r>
              <a:rPr lang="en-US" b="1" dirty="0" err="1" smtClean="0"/>
              <a:t>ছবি</a:t>
            </a:r>
            <a:r>
              <a:rPr lang="en-US" b="1" dirty="0" smtClean="0"/>
              <a:t>? </a:t>
            </a:r>
            <a:endParaRPr lang="en-US" b="1" dirty="0"/>
          </a:p>
        </p:txBody>
      </p:sp>
      <p:pic>
        <p:nvPicPr>
          <p:cNvPr id="4" name="Content Placeholder 3" descr="ইউসুফ আলি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590800"/>
            <a:ext cx="3505200" cy="2619375"/>
          </a:xfrm>
        </p:spPr>
      </p:pic>
      <p:pic>
        <p:nvPicPr>
          <p:cNvPr id="5" name="Picture 4" descr="শপথ২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1447800"/>
            <a:ext cx="7924800" cy="45720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কি</a:t>
            </a:r>
            <a:r>
              <a:rPr lang="en-US" dirty="0" smtClean="0"/>
              <a:t> </a:t>
            </a:r>
            <a:r>
              <a:rPr lang="en-US" dirty="0" err="1" smtClean="0"/>
              <a:t>দেখা</a:t>
            </a:r>
            <a:r>
              <a:rPr lang="en-US" dirty="0" smtClean="0"/>
              <a:t> </a:t>
            </a:r>
            <a:r>
              <a:rPr lang="en-US" dirty="0" err="1" smtClean="0"/>
              <a:t>যায়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১৯৭১যুদ্ধ.png"/>
          <p:cNvPicPr>
            <a:picLocks noGrp="1" noChangeAspect="1"/>
          </p:cNvPicPr>
          <p:nvPr>
            <p:ph idx="1"/>
          </p:nvPr>
        </p:nvPicPr>
        <p:blipFill>
          <a:blip r:embed="rId2"/>
          <a:srcRect t="17184"/>
          <a:stretch>
            <a:fillRect/>
          </a:stretch>
        </p:blipFill>
        <p:spPr>
          <a:xfrm>
            <a:off x="457200" y="1752600"/>
            <a:ext cx="8153400" cy="4448175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দেশে</a:t>
            </a:r>
            <a:r>
              <a:rPr lang="en-US" b="1" dirty="0" smtClean="0"/>
              <a:t>  </a:t>
            </a:r>
            <a:r>
              <a:rPr lang="en-US" b="1" dirty="0" err="1" smtClean="0"/>
              <a:t>যুদ্ধের</a:t>
            </a:r>
            <a:r>
              <a:rPr lang="en-US" b="1" dirty="0" smtClean="0"/>
              <a:t> ১১টি </a:t>
            </a:r>
            <a:r>
              <a:rPr lang="en-US" b="1" dirty="0" err="1" smtClean="0"/>
              <a:t>সেক্টর</a:t>
            </a:r>
            <a:r>
              <a:rPr lang="en-US" b="1" dirty="0" smtClean="0"/>
              <a:t> </a:t>
            </a:r>
            <a:endParaRPr lang="en-US" b="1" dirty="0"/>
          </a:p>
        </p:txBody>
      </p:sp>
      <p:pic>
        <p:nvPicPr>
          <p:cNvPr id="4" name="Content Placeholder 3" descr="sektor11 .png"/>
          <p:cNvPicPr>
            <a:picLocks noGrp="1" noChangeAspect="1"/>
          </p:cNvPicPr>
          <p:nvPr>
            <p:ph idx="1"/>
          </p:nvPr>
        </p:nvPicPr>
        <p:blipFill>
          <a:blip r:embed="rId2"/>
          <a:srcRect l="2970" r="9901" b="1811"/>
          <a:stretch>
            <a:fillRect/>
          </a:stretch>
        </p:blipFill>
        <p:spPr>
          <a:xfrm>
            <a:off x="304800" y="1600200"/>
            <a:ext cx="8305800" cy="49530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/>
              <a:t>তিনি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কে</a:t>
            </a:r>
            <a:r>
              <a:rPr lang="en-US" sz="4800" b="1" dirty="0" smtClean="0"/>
              <a:t>? </a:t>
            </a:r>
            <a:endParaRPr lang="en-US" sz="4800" b="1" dirty="0"/>
          </a:p>
        </p:txBody>
      </p:sp>
      <p:pic>
        <p:nvPicPr>
          <p:cNvPr id="4" name="Content Placeholder 3" descr=".নেতা১png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1905000"/>
            <a:ext cx="8077200" cy="4200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11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>
                                      <p:cBhvr>
                                        <p:cTn id="12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3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1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ছবিতে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?  </a:t>
            </a:r>
            <a:endParaRPr lang="en-US" dirty="0"/>
          </a:p>
        </p:txBody>
      </p:sp>
      <p:pic>
        <p:nvPicPr>
          <p:cNvPr id="6" name="Content Placeholder 5" descr="ইউসুফ আলি.png"/>
          <p:cNvPicPr>
            <a:picLocks noGrp="1" noChangeAspect="1"/>
          </p:cNvPicPr>
          <p:nvPr>
            <p:ph idx="1"/>
          </p:nvPr>
        </p:nvPicPr>
        <p:blipFill>
          <a:blip r:embed="rId2"/>
          <a:srcRect l="5825" r="12621"/>
          <a:stretch>
            <a:fillRect/>
          </a:stretch>
        </p:blipFill>
        <p:spPr>
          <a:xfrm>
            <a:off x="457200" y="1524000"/>
            <a:ext cx="8001000" cy="4648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/>
              <a:t>এখানে</a:t>
            </a:r>
            <a:r>
              <a:rPr lang="en-US" sz="4800" dirty="0" smtClean="0"/>
              <a:t> </a:t>
            </a:r>
            <a:r>
              <a:rPr lang="en-US" sz="4800" dirty="0" err="1" smtClean="0"/>
              <a:t>কিসের</a:t>
            </a:r>
            <a:r>
              <a:rPr lang="en-US" sz="4800" dirty="0" smtClean="0"/>
              <a:t> </a:t>
            </a:r>
            <a:r>
              <a:rPr lang="en-US" sz="4800" dirty="0" err="1" smtClean="0"/>
              <a:t>সেক্টর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Content Placeholder 3" descr="2nong.png"/>
          <p:cNvPicPr>
            <a:picLocks noGrp="1" noChangeAspect="1"/>
          </p:cNvPicPr>
          <p:nvPr>
            <p:ph idx="1"/>
          </p:nvPr>
        </p:nvPicPr>
        <p:blipFill>
          <a:blip r:embed="rId2"/>
          <a:srcRect l="25688" r="11009" b="39955"/>
          <a:stretch>
            <a:fillRect/>
          </a:stretch>
        </p:blipFill>
        <p:spPr>
          <a:xfrm>
            <a:off x="457200" y="1752600"/>
            <a:ext cx="8382000" cy="4648200"/>
          </a:xfrm>
        </p:spPr>
      </p:pic>
      <p:sp>
        <p:nvSpPr>
          <p:cNvPr id="6" name="TextBox 5"/>
          <p:cNvSpPr txBox="1"/>
          <p:nvPr/>
        </p:nvSpPr>
        <p:spPr>
          <a:xfrm>
            <a:off x="533400" y="6324600"/>
            <a:ext cx="7772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১৯৭১সালের </a:t>
            </a:r>
            <a:r>
              <a:rPr lang="en-US" sz="2800" b="1" dirty="0" err="1" smtClean="0"/>
              <a:t>মুক্তি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যুদ্ধের</a:t>
            </a:r>
            <a:r>
              <a:rPr lang="en-US" sz="2800" b="1" dirty="0" smtClean="0"/>
              <a:t> ১টি </a:t>
            </a:r>
            <a:r>
              <a:rPr lang="en-US" sz="2800" b="1" dirty="0" err="1" smtClean="0"/>
              <a:t>সেক্টর</a:t>
            </a:r>
            <a:r>
              <a:rPr lang="en-US" sz="2800" b="1" dirty="0" smtClean="0"/>
              <a:t> 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লক্ষ্য</a:t>
            </a:r>
            <a:r>
              <a:rPr lang="en-US" dirty="0" smtClean="0"/>
              <a:t> </a:t>
            </a:r>
            <a:r>
              <a:rPr lang="en-US" dirty="0" err="1" smtClean="0"/>
              <a:t>কর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pakis71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14400" y="1905000"/>
            <a:ext cx="7620000" cy="4419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6000" b="1" dirty="0" err="1" smtClean="0"/>
              <a:t>পরিচিতি</a:t>
            </a:r>
            <a:r>
              <a:rPr lang="en-US" sz="6000" b="1" dirty="0" smtClean="0"/>
              <a:t> </a:t>
            </a:r>
            <a:endParaRPr lang="en-US" sz="6000" b="1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শিক্ষক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en-US" dirty="0" err="1" smtClean="0"/>
              <a:t>মোঃরুহুল</a:t>
            </a:r>
            <a:r>
              <a:rPr lang="en-US" dirty="0" smtClean="0"/>
              <a:t> </a:t>
            </a:r>
            <a:r>
              <a:rPr lang="en-US" dirty="0" err="1" smtClean="0"/>
              <a:t>আমিন</a:t>
            </a:r>
            <a:r>
              <a:rPr lang="en-US" dirty="0" smtClean="0"/>
              <a:t> </a:t>
            </a:r>
            <a:r>
              <a:rPr lang="en-US" dirty="0" err="1" smtClean="0"/>
              <a:t>খান</a:t>
            </a:r>
            <a:r>
              <a:rPr lang="en-US" dirty="0" smtClean="0"/>
              <a:t> </a:t>
            </a:r>
          </a:p>
          <a:p>
            <a:pPr algn="ctr">
              <a:buNone/>
            </a:pPr>
            <a:r>
              <a:rPr lang="en-US" dirty="0" err="1" smtClean="0"/>
              <a:t>সহ-সুপার</a:t>
            </a:r>
            <a:r>
              <a:rPr lang="en-US" dirty="0" smtClean="0"/>
              <a:t> , </a:t>
            </a:r>
            <a:r>
              <a:rPr lang="en-US" sz="2000" dirty="0" err="1" smtClean="0"/>
              <a:t>বালালী</a:t>
            </a:r>
            <a:r>
              <a:rPr lang="en-US" sz="2000" dirty="0" smtClean="0"/>
              <a:t> </a:t>
            </a:r>
            <a:r>
              <a:rPr lang="en-US" sz="2000" dirty="0" err="1" smtClean="0"/>
              <a:t>বাঘমারা</a:t>
            </a:r>
            <a:r>
              <a:rPr lang="en-US" sz="2000" dirty="0" smtClean="0"/>
              <a:t> </a:t>
            </a:r>
            <a:r>
              <a:rPr lang="en-US" sz="2000" dirty="0" err="1" smtClean="0"/>
              <a:t>খন্দকার</a:t>
            </a:r>
            <a:r>
              <a:rPr lang="en-US" sz="2000" dirty="0" smtClean="0"/>
              <a:t> </a:t>
            </a:r>
            <a:r>
              <a:rPr lang="en-US" sz="2000" dirty="0" err="1" smtClean="0"/>
              <a:t>আব্দুর</a:t>
            </a:r>
            <a:r>
              <a:rPr lang="en-US" sz="2000" dirty="0" smtClean="0"/>
              <a:t> </a:t>
            </a:r>
            <a:r>
              <a:rPr lang="en-US" sz="2000" dirty="0" err="1" smtClean="0"/>
              <a:t>রাজ্জাক</a:t>
            </a:r>
            <a:r>
              <a:rPr lang="en-US" sz="2000" dirty="0" smtClean="0"/>
              <a:t> </a:t>
            </a:r>
            <a:r>
              <a:rPr lang="en-US" sz="2000" dirty="0" err="1" smtClean="0"/>
              <a:t>দাখিল</a:t>
            </a:r>
            <a:r>
              <a:rPr lang="en-US" sz="2000" dirty="0" smtClean="0"/>
              <a:t> </a:t>
            </a:r>
            <a:r>
              <a:rPr lang="en-US" sz="2000" dirty="0" err="1" smtClean="0"/>
              <a:t>মাদ্রাসা-মদন</a:t>
            </a:r>
            <a:r>
              <a:rPr lang="en-US" sz="2000" dirty="0" smtClean="0"/>
              <a:t> –</a:t>
            </a:r>
            <a:r>
              <a:rPr lang="en-US" sz="2000" dirty="0" err="1" smtClean="0"/>
              <a:t>নেত্রকোণা</a:t>
            </a:r>
            <a:r>
              <a:rPr lang="en-US" sz="2000" dirty="0" smtClean="0"/>
              <a:t> </a:t>
            </a:r>
          </a:p>
          <a:p>
            <a:pPr algn="ctr">
              <a:buNone/>
            </a:pPr>
            <a:r>
              <a:rPr lang="en-US" sz="2000" dirty="0" smtClean="0"/>
              <a:t>মোবাইল০১৯২০৩৮১৪১৫ 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en-US" dirty="0" smtClean="0"/>
              <a:t> </a:t>
            </a:r>
            <a:r>
              <a:rPr lang="en-US" dirty="0" err="1" smtClean="0"/>
              <a:t>পাঠ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শ্রেনিঃদাখিল৮ম,</a:t>
            </a:r>
          </a:p>
          <a:p>
            <a:pPr>
              <a:buNone/>
            </a:pPr>
            <a:r>
              <a:rPr lang="en-US" dirty="0" err="1" smtClean="0"/>
              <a:t>বিষয়ঃবাংলাদেশ</a:t>
            </a:r>
            <a:r>
              <a:rPr lang="en-US" dirty="0" smtClean="0"/>
              <a:t> </a:t>
            </a:r>
            <a:r>
              <a:rPr lang="en-US" dirty="0" err="1" smtClean="0"/>
              <a:t>ওবিশ্বপরিচয়</a:t>
            </a:r>
            <a:r>
              <a:rPr lang="en-US" dirty="0" smtClean="0"/>
              <a:t> </a:t>
            </a:r>
          </a:p>
          <a:p>
            <a:pPr>
              <a:buNone/>
            </a:pPr>
            <a:r>
              <a:rPr lang="en-US" dirty="0" smtClean="0"/>
              <a:t>অধ্যায়ঃ২য় (</a:t>
            </a:r>
            <a:r>
              <a:rPr lang="en-US" sz="1800" dirty="0" err="1" smtClean="0"/>
              <a:t>বাংলাদেশের</a:t>
            </a:r>
            <a:r>
              <a:rPr lang="en-US" sz="1800" dirty="0" smtClean="0"/>
              <a:t> </a:t>
            </a:r>
            <a:r>
              <a:rPr lang="en-US" sz="1800" dirty="0" err="1" smtClean="0"/>
              <a:t>মুক্তিযুদ্ধ</a:t>
            </a:r>
            <a:r>
              <a:rPr lang="en-US" sz="1800" dirty="0" smtClean="0"/>
              <a:t>)  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7" name="Picture 6" descr="117104642_985446381904237_4422741848768023784_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4114800"/>
            <a:ext cx="3514725" cy="1762125"/>
          </a:xfrm>
          <a:prstGeom prst="rect">
            <a:avLst/>
          </a:prstGeom>
        </p:spPr>
      </p:pic>
      <p:pic>
        <p:nvPicPr>
          <p:cNvPr id="8" name="Picture 7" descr="Untitled picture.png-8 bb p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3505200"/>
            <a:ext cx="3886200" cy="26431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5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20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4" grpId="0" build="p" animBg="1"/>
      <p:bldP spid="5" grpId="0" build="p" animBg="1"/>
      <p:bldP spid="6" grpId="0" build="p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/>
              <a:t>ছবি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দেখে</a:t>
            </a:r>
            <a:r>
              <a:rPr lang="en-US" sz="4800" dirty="0" smtClean="0"/>
              <a:t> </a:t>
            </a:r>
            <a:r>
              <a:rPr lang="en-US" sz="4800" dirty="0" err="1" smtClean="0"/>
              <a:t>নাম</a:t>
            </a:r>
            <a:r>
              <a:rPr lang="en-US" sz="4800" dirty="0" smtClean="0"/>
              <a:t> </a:t>
            </a:r>
            <a:r>
              <a:rPr lang="en-US" sz="4800" dirty="0" err="1" smtClean="0"/>
              <a:t>খাতায়</a:t>
            </a:r>
            <a:r>
              <a:rPr lang="en-US" sz="4800" dirty="0" smtClean="0"/>
              <a:t>  </a:t>
            </a:r>
            <a:r>
              <a:rPr lang="en-US" sz="4800" dirty="0" err="1" smtClean="0"/>
              <a:t>লিখ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Content Placeholder 3" descr="৭বীরশ্রেষ্ঠ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1000" y="1676401"/>
            <a:ext cx="8305800" cy="464820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৯৩০০০ </a:t>
            </a:r>
            <a:r>
              <a:rPr lang="en-US" dirty="0" err="1" smtClean="0"/>
              <a:t>সৈন্যসহ</a:t>
            </a:r>
            <a:r>
              <a:rPr lang="en-US" dirty="0" smtClean="0"/>
              <a:t> </a:t>
            </a:r>
            <a:r>
              <a:rPr lang="en-US" dirty="0" err="1" smtClean="0"/>
              <a:t>পরাজয়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১৯৭১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600200"/>
            <a:ext cx="7924800" cy="4525963"/>
          </a:xfrm>
        </p:spPr>
      </p:pic>
      <p:sp>
        <p:nvSpPr>
          <p:cNvPr id="5" name="TextBox 4"/>
          <p:cNvSpPr txBox="1"/>
          <p:nvPr/>
        </p:nvSpPr>
        <p:spPr>
          <a:xfrm>
            <a:off x="381000" y="62484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লে</a:t>
            </a:r>
            <a:r>
              <a:rPr lang="en-US" sz="2400" dirty="0" smtClean="0"/>
              <a:t> .</a:t>
            </a:r>
            <a:r>
              <a:rPr lang="en-US" sz="2400" dirty="0" err="1" smtClean="0"/>
              <a:t>জেনারেল</a:t>
            </a:r>
            <a:r>
              <a:rPr lang="en-US" sz="2400" dirty="0" smtClean="0"/>
              <a:t> </a:t>
            </a:r>
            <a:r>
              <a:rPr lang="en-US" sz="2400" dirty="0" err="1" smtClean="0"/>
              <a:t>এ.এ.কে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নিয়াজি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আত্মসমর্পণ</a:t>
            </a:r>
            <a:r>
              <a:rPr lang="en-US" sz="2400" dirty="0" smtClean="0"/>
              <a:t> </a:t>
            </a:r>
            <a:r>
              <a:rPr lang="en-US" sz="2400" dirty="0" err="1" smtClean="0"/>
              <a:t>দলিলে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স্বাক্ষর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করেন</a:t>
            </a:r>
            <a:r>
              <a:rPr lang="en-US" sz="2400" dirty="0" smtClean="0"/>
              <a:t>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একক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প্রশ্নঃ১। </a:t>
            </a:r>
            <a:r>
              <a:rPr lang="en-US" dirty="0" err="1" smtClean="0"/>
              <a:t>স্বাধীনতার</a:t>
            </a:r>
            <a:r>
              <a:rPr lang="en-US" dirty="0" smtClean="0"/>
              <a:t> </a:t>
            </a:r>
            <a:r>
              <a:rPr lang="en-US" dirty="0" err="1" smtClean="0"/>
              <a:t>মহানায়ক</a:t>
            </a:r>
            <a:r>
              <a:rPr lang="en-US" dirty="0" smtClean="0"/>
              <a:t> </a:t>
            </a:r>
            <a:r>
              <a:rPr lang="en-US" dirty="0" err="1" smtClean="0"/>
              <a:t>এর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</a:t>
            </a:r>
          </a:p>
          <a:p>
            <a:pPr>
              <a:buNone/>
            </a:pPr>
            <a:r>
              <a:rPr lang="en-US" dirty="0" smtClean="0"/>
              <a:t>প্রশ্নঃ২। </a:t>
            </a:r>
            <a:r>
              <a:rPr lang="en-US" dirty="0" err="1" smtClean="0"/>
              <a:t>যুদ্ধে</a:t>
            </a:r>
            <a:r>
              <a:rPr lang="en-US" dirty="0" smtClean="0"/>
              <a:t> </a:t>
            </a:r>
            <a:r>
              <a:rPr lang="en-US" dirty="0" err="1" smtClean="0"/>
              <a:t>কারা</a:t>
            </a:r>
            <a:r>
              <a:rPr lang="en-US" dirty="0" smtClean="0"/>
              <a:t> </a:t>
            </a:r>
            <a:r>
              <a:rPr lang="en-US" dirty="0" err="1" smtClean="0"/>
              <a:t>পরাজিত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  </a:t>
            </a:r>
          </a:p>
          <a:p>
            <a:pPr>
              <a:buNone/>
            </a:pPr>
            <a:r>
              <a:rPr lang="en-US" dirty="0" smtClean="0"/>
              <a:t>প্রশ্নঃ৩। </a:t>
            </a:r>
            <a:r>
              <a:rPr lang="en-US" dirty="0" err="1" smtClean="0"/>
              <a:t>কবে</a:t>
            </a:r>
            <a:r>
              <a:rPr lang="en-US" dirty="0" smtClean="0"/>
              <a:t> </a:t>
            </a:r>
            <a:r>
              <a:rPr lang="en-US" dirty="0" err="1" smtClean="0"/>
              <a:t>বাংলাদেশ</a:t>
            </a:r>
            <a:r>
              <a:rPr lang="en-US" dirty="0" smtClean="0"/>
              <a:t> </a:t>
            </a:r>
            <a:r>
              <a:rPr lang="en-US" dirty="0" err="1" smtClean="0"/>
              <a:t>বিজয়</a:t>
            </a:r>
            <a:r>
              <a:rPr lang="en-US" dirty="0" smtClean="0"/>
              <a:t> </a:t>
            </a:r>
            <a:r>
              <a:rPr lang="en-US" dirty="0" err="1" smtClean="0"/>
              <a:t>লাভ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?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জোড়ায়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১নং </a:t>
            </a:r>
            <a:r>
              <a:rPr lang="en-US" dirty="0" err="1" smtClean="0"/>
              <a:t>জোড়ার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কারা</a:t>
            </a:r>
            <a:r>
              <a:rPr lang="en-US" dirty="0" smtClean="0"/>
              <a:t> এ </a:t>
            </a:r>
            <a:r>
              <a:rPr lang="en-US" dirty="0" err="1" smtClean="0"/>
              <a:t>দেশ</a:t>
            </a:r>
            <a:r>
              <a:rPr lang="en-US" dirty="0" smtClean="0"/>
              <a:t> </a:t>
            </a:r>
            <a:r>
              <a:rPr lang="en-US" dirty="0" err="1" smtClean="0"/>
              <a:t>আক্রমন</a:t>
            </a:r>
            <a:r>
              <a:rPr lang="en-US" dirty="0" smtClean="0"/>
              <a:t> </a:t>
            </a:r>
            <a:r>
              <a:rPr lang="en-US" dirty="0" err="1" smtClean="0"/>
              <a:t>করে</a:t>
            </a:r>
            <a:r>
              <a:rPr lang="en-US" dirty="0" smtClean="0"/>
              <a:t> </a:t>
            </a:r>
            <a:r>
              <a:rPr lang="en-US" dirty="0" err="1" smtClean="0"/>
              <a:t>ছিল</a:t>
            </a:r>
            <a:r>
              <a:rPr lang="en-US" dirty="0" smtClean="0"/>
              <a:t>? </a:t>
            </a:r>
            <a:r>
              <a:rPr lang="en-US" dirty="0" err="1" smtClean="0"/>
              <a:t>কেন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২নং </a:t>
            </a:r>
            <a:r>
              <a:rPr lang="en-US" dirty="0" err="1" smtClean="0"/>
              <a:t>জোড়ার</a:t>
            </a:r>
            <a:r>
              <a:rPr lang="en-US" dirty="0" smtClean="0"/>
              <a:t> </a:t>
            </a:r>
            <a:r>
              <a:rPr lang="en-US" dirty="0" err="1" smtClean="0"/>
              <a:t>কাজঃ</a:t>
            </a:r>
            <a:r>
              <a:rPr lang="en-US" dirty="0" smtClean="0"/>
              <a:t>-</a:t>
            </a:r>
          </a:p>
          <a:p>
            <a:pPr>
              <a:buNone/>
            </a:pPr>
            <a:r>
              <a:rPr lang="en-US" dirty="0" err="1" smtClean="0"/>
              <a:t>জাতীয়</a:t>
            </a:r>
            <a:r>
              <a:rPr lang="en-US" dirty="0" smtClean="0"/>
              <a:t> </a:t>
            </a:r>
            <a:r>
              <a:rPr lang="en-US" dirty="0" err="1" smtClean="0"/>
              <a:t>স্মৃতি</a:t>
            </a:r>
            <a:r>
              <a:rPr lang="en-US" dirty="0" smtClean="0"/>
              <a:t> </a:t>
            </a:r>
            <a:r>
              <a:rPr lang="en-US" dirty="0" err="1" smtClean="0"/>
              <a:t>সৌধ</a:t>
            </a:r>
            <a:r>
              <a:rPr lang="en-US" dirty="0" smtClean="0"/>
              <a:t> ৭টি </a:t>
            </a:r>
            <a:r>
              <a:rPr lang="en-US" dirty="0" err="1" smtClean="0"/>
              <a:t>স্তম্ভের</a:t>
            </a:r>
            <a:r>
              <a:rPr lang="en-US" dirty="0" smtClean="0"/>
              <a:t> </a:t>
            </a:r>
            <a:r>
              <a:rPr lang="en-US" dirty="0" err="1" smtClean="0"/>
              <a:t>স্মৃতি</a:t>
            </a:r>
            <a:r>
              <a:rPr lang="en-US" dirty="0" smtClean="0"/>
              <a:t> </a:t>
            </a:r>
            <a:r>
              <a:rPr lang="en-US" dirty="0" err="1" smtClean="0"/>
              <a:t>গুলোর</a:t>
            </a:r>
            <a:r>
              <a:rPr lang="en-US" dirty="0" smtClean="0"/>
              <a:t> </a:t>
            </a:r>
            <a:r>
              <a:rPr lang="en-US" dirty="0" err="1" smtClean="0"/>
              <a:t>নাম</a:t>
            </a:r>
            <a:r>
              <a:rPr lang="en-US" dirty="0" smtClean="0"/>
              <a:t> </a:t>
            </a:r>
            <a:r>
              <a:rPr lang="en-US" dirty="0" err="1" smtClean="0"/>
              <a:t>লিখ</a:t>
            </a:r>
            <a:r>
              <a:rPr lang="en-US" dirty="0" smtClean="0"/>
              <a:t>। 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দলীয়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800" dirty="0" smtClean="0"/>
              <a:t>১নং </a:t>
            </a:r>
            <a:r>
              <a:rPr lang="en-US" sz="2800" dirty="0" err="1" smtClean="0"/>
              <a:t>দলের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কাজঃ</a:t>
            </a:r>
            <a:r>
              <a:rPr lang="en-US" sz="2800" dirty="0" smtClean="0"/>
              <a:t>- </a:t>
            </a:r>
          </a:p>
          <a:p>
            <a:pPr>
              <a:buNone/>
            </a:pPr>
            <a:r>
              <a:rPr lang="en-US" sz="2800" dirty="0" err="1" smtClean="0"/>
              <a:t>মুজিব</a:t>
            </a:r>
            <a:r>
              <a:rPr lang="en-US" sz="2800" dirty="0" smtClean="0"/>
              <a:t> </a:t>
            </a:r>
            <a:r>
              <a:rPr lang="en-US" sz="2800" dirty="0" err="1" smtClean="0"/>
              <a:t>নগর</a:t>
            </a:r>
            <a:r>
              <a:rPr lang="en-US" sz="2800" dirty="0" smtClean="0"/>
              <a:t> </a:t>
            </a:r>
            <a:r>
              <a:rPr lang="en-US" sz="2800" dirty="0" err="1" smtClean="0"/>
              <a:t>সরকারের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কার্যক্রম</a:t>
            </a:r>
            <a:r>
              <a:rPr lang="en-US" sz="2800" dirty="0" smtClean="0"/>
              <a:t> এর১টি </a:t>
            </a:r>
            <a:r>
              <a:rPr lang="en-US" sz="2800" dirty="0" err="1" smtClean="0"/>
              <a:t>তালিকা</a:t>
            </a:r>
            <a:r>
              <a:rPr lang="en-US" sz="2800" dirty="0" smtClean="0"/>
              <a:t> </a:t>
            </a:r>
            <a:r>
              <a:rPr lang="en-US" sz="2800" dirty="0" err="1" smtClean="0"/>
              <a:t>তৈরি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 </a:t>
            </a:r>
          </a:p>
          <a:p>
            <a:pPr>
              <a:buNone/>
            </a:pPr>
            <a:r>
              <a:rPr lang="en-US" sz="2800" dirty="0" smtClean="0"/>
              <a:t>২নং </a:t>
            </a:r>
            <a:r>
              <a:rPr lang="en-US" sz="2800" dirty="0" err="1" smtClean="0"/>
              <a:t>দলের</a:t>
            </a:r>
            <a:r>
              <a:rPr lang="en-US" sz="2800" dirty="0" smtClean="0"/>
              <a:t> </a:t>
            </a:r>
            <a:r>
              <a:rPr lang="en-US" sz="2800" dirty="0" err="1" smtClean="0"/>
              <a:t>কাজঃ</a:t>
            </a:r>
            <a:r>
              <a:rPr lang="en-US" sz="2800" dirty="0" smtClean="0"/>
              <a:t>-</a:t>
            </a:r>
          </a:p>
          <a:p>
            <a:pPr>
              <a:buNone/>
            </a:pPr>
            <a:r>
              <a:rPr lang="en-US" sz="2800" dirty="0" err="1" smtClean="0"/>
              <a:t>স্বাধীনতার</a:t>
            </a:r>
            <a:r>
              <a:rPr lang="en-US" sz="2800" dirty="0" smtClean="0"/>
              <a:t> </a:t>
            </a:r>
            <a:r>
              <a:rPr lang="en-US" sz="2800" dirty="0" err="1" smtClean="0"/>
              <a:t>পেছনে</a:t>
            </a:r>
            <a:r>
              <a:rPr lang="en-US" sz="2800" dirty="0" smtClean="0"/>
              <a:t> </a:t>
            </a:r>
            <a:r>
              <a:rPr lang="en-US" sz="2800" dirty="0" err="1" smtClean="0"/>
              <a:t>বঙ্গবন্ধুর</a:t>
            </a:r>
            <a:r>
              <a:rPr lang="en-US" sz="2800" dirty="0" smtClean="0"/>
              <a:t> </a:t>
            </a:r>
            <a:r>
              <a:rPr lang="en-US" sz="2800" dirty="0" err="1" smtClean="0"/>
              <a:t>অবদান</a:t>
            </a:r>
            <a:r>
              <a:rPr lang="en-US" sz="2800" dirty="0" smtClean="0"/>
              <a:t> </a:t>
            </a:r>
            <a:r>
              <a:rPr lang="en-US" sz="2800" dirty="0" err="1" smtClean="0"/>
              <a:t>কতটুকু</a:t>
            </a:r>
            <a:r>
              <a:rPr lang="en-US" sz="2800" dirty="0" smtClean="0"/>
              <a:t> </a:t>
            </a:r>
            <a:r>
              <a:rPr lang="en-US" sz="2800" dirty="0" err="1" smtClean="0"/>
              <a:t>ছিল</a:t>
            </a:r>
            <a:r>
              <a:rPr lang="en-US" sz="2800" dirty="0" smtClean="0"/>
              <a:t> ? </a:t>
            </a:r>
            <a:r>
              <a:rPr lang="en-US" sz="2800" dirty="0" err="1" smtClean="0"/>
              <a:t>বাখ্যা</a:t>
            </a:r>
            <a:r>
              <a:rPr lang="en-US" sz="2800" dirty="0" smtClean="0"/>
              <a:t> </a:t>
            </a:r>
            <a:r>
              <a:rPr lang="en-US" sz="2800" dirty="0" err="1" smtClean="0"/>
              <a:t>কর</a:t>
            </a:r>
            <a:r>
              <a:rPr lang="en-US" sz="2800" dirty="0" smtClean="0"/>
              <a:t>।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মূল্যায়ন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en-US" dirty="0" smtClean="0"/>
              <a:t>প্রশ্নঃ১।১৯৭০ </a:t>
            </a:r>
            <a:r>
              <a:rPr lang="en-US" dirty="0" err="1" smtClean="0"/>
              <a:t>সালের</a:t>
            </a:r>
            <a:r>
              <a:rPr lang="en-US" dirty="0" smtClean="0"/>
              <a:t> </a:t>
            </a:r>
            <a:r>
              <a:rPr lang="en-US" dirty="0" err="1" smtClean="0"/>
              <a:t>নির্বাচনে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জয়লাভ</a:t>
            </a:r>
            <a:r>
              <a:rPr lang="en-US" dirty="0" smtClean="0"/>
              <a:t> </a:t>
            </a:r>
            <a:r>
              <a:rPr lang="en-US" dirty="0" err="1" smtClean="0"/>
              <a:t>করেন</a:t>
            </a:r>
            <a:r>
              <a:rPr lang="en-US" dirty="0" smtClean="0"/>
              <a:t>? </a:t>
            </a:r>
          </a:p>
          <a:p>
            <a:pPr>
              <a:buNone/>
            </a:pPr>
            <a:r>
              <a:rPr lang="en-US" dirty="0" smtClean="0"/>
              <a:t>প্রশ্নঃ২। ১৭ই </a:t>
            </a:r>
            <a:r>
              <a:rPr lang="en-US" dirty="0" err="1" smtClean="0"/>
              <a:t>এপ্রিল</a:t>
            </a:r>
            <a:r>
              <a:rPr lang="en-US" dirty="0" smtClean="0"/>
              <a:t> </a:t>
            </a:r>
            <a:r>
              <a:rPr lang="en-US" dirty="0" err="1" smtClean="0"/>
              <a:t>শপথবাক্য</a:t>
            </a:r>
            <a:r>
              <a:rPr lang="en-US" dirty="0" smtClean="0"/>
              <a:t> </a:t>
            </a:r>
            <a:r>
              <a:rPr lang="en-US" dirty="0" err="1" smtClean="0"/>
              <a:t>পাঠ</a:t>
            </a:r>
            <a:r>
              <a:rPr lang="en-US" dirty="0" smtClean="0"/>
              <a:t> </a:t>
            </a:r>
            <a:r>
              <a:rPr lang="en-US" dirty="0" err="1" smtClean="0"/>
              <a:t>করান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প্রশ্নঃ৩।কারা ১৯৭১সালের </a:t>
            </a:r>
            <a:r>
              <a:rPr lang="en-US" dirty="0" err="1" smtClean="0"/>
              <a:t>যুদ্ধে</a:t>
            </a:r>
            <a:r>
              <a:rPr lang="en-US" dirty="0" smtClean="0"/>
              <a:t> </a:t>
            </a:r>
            <a:r>
              <a:rPr lang="en-US" dirty="0" err="1" smtClean="0"/>
              <a:t>পরাজিত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?</a:t>
            </a:r>
          </a:p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বাড়ির</a:t>
            </a:r>
            <a:r>
              <a:rPr lang="en-US" dirty="0" smtClean="0"/>
              <a:t> </a:t>
            </a:r>
            <a:r>
              <a:rPr lang="en-US" dirty="0" err="1" smtClean="0"/>
              <a:t>কাজ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400" b="1" dirty="0" err="1" smtClean="0"/>
              <a:t>উদ্দীপকটি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পড়ে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নিচের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প্রশ্নের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উত্তর</a:t>
            </a:r>
            <a:r>
              <a:rPr lang="en-US" sz="24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- </a:t>
            </a:r>
            <a:r>
              <a:rPr lang="en-US" sz="2000" b="1" dirty="0" err="1" smtClean="0"/>
              <a:t>জলিল</a:t>
            </a:r>
            <a:r>
              <a:rPr lang="en-US" sz="2000" b="1" dirty="0" smtClean="0"/>
              <a:t> ও </a:t>
            </a:r>
            <a:r>
              <a:rPr lang="en-US" sz="2000" b="1" dirty="0" err="1" smtClean="0"/>
              <a:t>খলিল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তারা</a:t>
            </a:r>
            <a:r>
              <a:rPr lang="en-US" sz="2000" b="1" dirty="0" smtClean="0"/>
              <a:t> ২ </a:t>
            </a:r>
            <a:r>
              <a:rPr lang="en-US" sz="2000" b="1" dirty="0" err="1" smtClean="0"/>
              <a:t>বন্ধু</a:t>
            </a:r>
            <a:r>
              <a:rPr lang="en-US" sz="2000" b="1" dirty="0" smtClean="0"/>
              <a:t> । ১দিন </a:t>
            </a:r>
            <a:r>
              <a:rPr lang="en-US" sz="2000" b="1" dirty="0" err="1" smtClean="0"/>
              <a:t>তারা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বাংলাদেশের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মুক্তিযুদ্ধ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নিয়ে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আলোচনা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করতে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গিয়ে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জলিল</a:t>
            </a:r>
            <a:r>
              <a:rPr lang="en-US" sz="2000" b="1" dirty="0" smtClean="0"/>
              <a:t> বলল,১৯৭১ </a:t>
            </a:r>
            <a:r>
              <a:rPr lang="en-US" sz="2000" b="1" dirty="0" err="1" smtClean="0"/>
              <a:t>সালের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বঙ্গবন্ধু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ডাকে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যুদ্ধ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ওদেশ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স্বাধীন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খলিল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মন্তব্য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পাক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সেনারা</a:t>
            </a:r>
            <a:r>
              <a:rPr lang="en-US" sz="2000" b="1" dirty="0" smtClean="0"/>
              <a:t> ২৫মার্চ </a:t>
            </a:r>
            <a:r>
              <a:rPr lang="en-US" sz="2000" b="1" dirty="0" err="1" smtClean="0"/>
              <a:t>যে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কর্ম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জাতির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জন্য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স্মরনীয়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কিন্তু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সকলের</a:t>
            </a:r>
            <a:r>
              <a:rPr lang="en-US" sz="2000" b="1" dirty="0" smtClean="0"/>
              <a:t>  </a:t>
            </a:r>
            <a:r>
              <a:rPr lang="en-US" sz="2000" b="1" dirty="0" err="1" smtClean="0"/>
              <a:t>যুদ্ধকরা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ঠিক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হয়নি</a:t>
            </a:r>
            <a:r>
              <a:rPr lang="en-US" sz="2000" b="1" dirty="0" smtClean="0"/>
              <a:t>। </a:t>
            </a:r>
            <a:r>
              <a:rPr lang="en-US" sz="2000" b="1" dirty="0" err="1" smtClean="0"/>
              <a:t>জলিল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রাগে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বলে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তুমি</a:t>
            </a:r>
            <a:r>
              <a:rPr lang="en-US" sz="2000" b="1" dirty="0" smtClean="0"/>
              <a:t> এ </a:t>
            </a:r>
            <a:r>
              <a:rPr lang="en-US" sz="2000" b="1" dirty="0" err="1" smtClean="0"/>
              <a:t>দেশের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দুশমন</a:t>
            </a:r>
            <a:r>
              <a:rPr lang="en-US" sz="2000" b="1" dirty="0" smtClean="0"/>
              <a:t>। </a:t>
            </a:r>
          </a:p>
          <a:p>
            <a:pPr>
              <a:buNone/>
            </a:pPr>
            <a:r>
              <a:rPr lang="en-US" sz="2000" b="1" dirty="0" smtClean="0"/>
              <a:t>প্রশ্নঃ১। </a:t>
            </a:r>
            <a:r>
              <a:rPr lang="en-US" sz="2000" b="1" dirty="0" err="1" smtClean="0"/>
              <a:t>বঙ্গবন্ধু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কার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উপাধী</a:t>
            </a:r>
            <a:r>
              <a:rPr lang="en-US" sz="2000" b="1" dirty="0" smtClean="0"/>
              <a:t>? </a:t>
            </a:r>
          </a:p>
          <a:p>
            <a:pPr>
              <a:buNone/>
            </a:pPr>
            <a:r>
              <a:rPr lang="en-US" sz="2000" b="1" dirty="0" smtClean="0"/>
              <a:t>প্রশ্নঃ২। </a:t>
            </a:r>
            <a:r>
              <a:rPr lang="en-US" sz="2000" b="1" dirty="0" err="1" smtClean="0"/>
              <a:t>অপারেশন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সার্চ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লাইট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কি?বুঝিয়ে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লিখ</a:t>
            </a:r>
            <a:r>
              <a:rPr lang="en-US" sz="2000" b="1" dirty="0" smtClean="0"/>
              <a:t>। </a:t>
            </a:r>
          </a:p>
          <a:p>
            <a:pPr>
              <a:buNone/>
            </a:pPr>
            <a:r>
              <a:rPr lang="en-US" sz="2000" b="1" dirty="0" smtClean="0"/>
              <a:t>প্রশ্নঃ৩। </a:t>
            </a:r>
            <a:r>
              <a:rPr lang="en-US" sz="2000" b="1" dirty="0" err="1" smtClean="0"/>
              <a:t>খলিলের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মন্তব্য</a:t>
            </a:r>
            <a:r>
              <a:rPr lang="en-US" sz="2000" b="1" dirty="0" smtClean="0"/>
              <a:t> এ </a:t>
            </a:r>
            <a:r>
              <a:rPr lang="en-US" sz="2000" b="1" dirty="0" err="1" smtClean="0"/>
              <a:t>তুমি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একমত</a:t>
            </a:r>
            <a:r>
              <a:rPr lang="en-US" sz="2000" b="1" dirty="0" smtClean="0"/>
              <a:t>? </a:t>
            </a:r>
            <a:r>
              <a:rPr lang="en-US" sz="2000" b="1" dirty="0" err="1" smtClean="0"/>
              <a:t>কেন</a:t>
            </a:r>
            <a:r>
              <a:rPr lang="en-US" sz="2000" b="1" dirty="0" smtClean="0"/>
              <a:t>?</a:t>
            </a:r>
          </a:p>
          <a:p>
            <a:pPr>
              <a:buNone/>
            </a:pPr>
            <a:r>
              <a:rPr lang="en-US" sz="2000" b="1" dirty="0" smtClean="0"/>
              <a:t>প্রশ্নঃ৪। </a:t>
            </a:r>
            <a:r>
              <a:rPr lang="en-US" sz="2000" b="1" dirty="0" err="1" smtClean="0"/>
              <a:t>জলিলের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রাগটি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কেমন</a:t>
            </a:r>
            <a:r>
              <a:rPr lang="en-US" sz="2000" b="1" dirty="0" smtClean="0"/>
              <a:t> ?</a:t>
            </a:r>
            <a:r>
              <a:rPr lang="en-US" sz="2000" b="1" dirty="0" err="1" smtClean="0"/>
              <a:t>উদদ্দীপকের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আলোকে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ব্যাখ্যা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কর</a:t>
            </a:r>
            <a:r>
              <a:rPr lang="en-US" sz="2000" b="1" dirty="0" smtClean="0"/>
              <a:t>। </a:t>
            </a:r>
          </a:p>
          <a:p>
            <a:pPr>
              <a:buNone/>
            </a:pPr>
            <a:r>
              <a:rPr lang="en-US" sz="2000" b="1" dirty="0" smtClean="0"/>
              <a:t>  </a:t>
            </a:r>
          </a:p>
          <a:p>
            <a:pPr>
              <a:buNone/>
            </a:pPr>
            <a:endParaRPr lang="en-US" sz="2400" b="1" dirty="0" smtClean="0"/>
          </a:p>
          <a:p>
            <a:pPr>
              <a:buNone/>
            </a:pPr>
            <a:r>
              <a:rPr lang="en-US" sz="2400" b="1" dirty="0" smtClean="0"/>
              <a:t>  </a:t>
            </a:r>
          </a:p>
          <a:p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ধন্যবাদ</a:t>
            </a:r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endParaRPr lang="en-US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" name="Content Placeholder 3" descr="16di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828800"/>
            <a:ext cx="7924800" cy="463311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9" presetClass="entr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b="1" dirty="0" err="1" smtClean="0"/>
              <a:t>এসো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একটি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ভি</a:t>
            </a:r>
            <a:r>
              <a:rPr lang="en-US" sz="4800" b="1" dirty="0" smtClean="0"/>
              <a:t> </a:t>
            </a:r>
            <a:r>
              <a:rPr lang="en-US" sz="4800" b="1" dirty="0" err="1" smtClean="0"/>
              <a:t>ডি</a:t>
            </a:r>
            <a:r>
              <a:rPr lang="en-US" sz="4800" b="1" dirty="0" smtClean="0"/>
              <a:t> ও </a:t>
            </a:r>
            <a:r>
              <a:rPr lang="en-US" sz="4800" b="1" dirty="0" err="1" smtClean="0"/>
              <a:t>দেখি</a:t>
            </a:r>
            <a:r>
              <a:rPr lang="en-US" sz="4800" b="1" dirty="0" smtClean="0"/>
              <a:t> </a:t>
            </a:r>
            <a:endParaRPr lang="en-US" sz="4800" b="1" dirty="0"/>
          </a:p>
        </p:txBody>
      </p:sp>
      <p:graphicFrame>
        <p:nvGraphicFramePr>
          <p:cNvPr id="4" name="Content Placeholder 3"/>
          <p:cNvGraphicFramePr>
            <a:graphicFrameLocks noChangeAspect="1"/>
          </p:cNvGraphicFramePr>
          <p:nvPr>
            <p:ph idx="1"/>
          </p:nvPr>
        </p:nvGraphicFramePr>
        <p:xfrm>
          <a:off x="3886200" y="3276600"/>
          <a:ext cx="611188" cy="438150"/>
        </p:xfrm>
        <a:graphic>
          <a:graphicData uri="http://schemas.openxmlformats.org/presentationml/2006/ole">
            <p:oleObj spid="_x0000_s1026" name="Packager Shell Object" showAsIcon="1" r:id="rId3" imgW="610920" imgH="437760" progId="Package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b="1" dirty="0" err="1" smtClean="0"/>
              <a:t>শিখনফল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</a:t>
            </a:r>
            <a:r>
              <a:rPr lang="en-US" sz="2400" b="1" dirty="0" smtClean="0"/>
              <a:t>এ </a:t>
            </a:r>
            <a:r>
              <a:rPr lang="en-US" sz="2400" b="1" dirty="0" err="1" smtClean="0"/>
              <a:t>পাঠ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শেষে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শিক্ষার্থীরা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যা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শিখবে</a:t>
            </a:r>
            <a:r>
              <a:rPr lang="en-US" sz="2400" b="1" dirty="0" smtClean="0"/>
              <a:t>---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১। ১৯৭০এর </a:t>
            </a:r>
            <a:r>
              <a:rPr lang="en-US" sz="2400" b="1" dirty="0" err="1" smtClean="0"/>
              <a:t>নির্বাচনোত্তর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জনগনের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রাজনৈতিক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নেতৃত্বের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প্রতিক্রিয়া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বর্ণনা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করতে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; 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২। </a:t>
            </a:r>
            <a:r>
              <a:rPr lang="en-US" sz="2400" b="1" dirty="0" err="1" smtClean="0"/>
              <a:t>মুক্তিযুদ্ধের</a:t>
            </a:r>
            <a:r>
              <a:rPr lang="en-US" sz="2400" b="1" dirty="0" smtClean="0"/>
              <a:t>  </a:t>
            </a:r>
            <a:r>
              <a:rPr lang="en-US" sz="2400" b="1" dirty="0" err="1" smtClean="0"/>
              <a:t>প্রস্তুতি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অস্থায়ী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মুজিব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নগর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সরকারের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ভুমিকা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বর্ণনা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দিতে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পারবে</a:t>
            </a:r>
            <a:r>
              <a:rPr lang="en-US" sz="2400" b="1" dirty="0" smtClean="0"/>
              <a:t>;</a:t>
            </a:r>
          </a:p>
          <a:p>
            <a:pPr>
              <a:buFont typeface="Wingdings" pitchFamily="2" charset="2"/>
              <a:buChar char="Ø"/>
            </a:pPr>
            <a:r>
              <a:rPr lang="en-US" sz="2400" b="1" dirty="0" smtClean="0"/>
              <a:t>৩। </a:t>
            </a:r>
            <a:r>
              <a:rPr lang="en-US" sz="2400" b="1" dirty="0" err="1" smtClean="0"/>
              <a:t>শেখ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মুজিবুর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রহমান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সাহেবের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দুরদর্শি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সাহসিকতার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ফলে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স্বাধীনতা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অর্জিত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হয়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তা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বলতে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পারব</a:t>
            </a:r>
            <a:r>
              <a:rPr lang="en-US" sz="2400" b="1" dirty="0" smtClean="0"/>
              <a:t>।   </a:t>
            </a:r>
            <a:endParaRPr lang="en-US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blipFill>
            <a:blip r:embed="rId2"/>
            <a:tile tx="0" ty="0" sx="100000" sy="100000" flip="none" algn="tl"/>
          </a:blip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en-US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solidFill>
                  <a:srgbClr val="00206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১৯৭০সালে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নির্বাচনে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জয়ী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বঙ্গবন্ধু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4" name="Content Placeholder 3" descr="nirbacon70.pn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2057400"/>
            <a:ext cx="7391399" cy="4028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12 -0.02397  0.033 -0.0586  0.058 -0.0586  C 0.095 -0.0586  0.125 -0.02264  0.125 0.02264  C 0.125 0.03729  0.122 0.05061  0.116 0.06259  C 0.117 0.06259  0 0.24239  0 0.24372  C 0 0.24239  -0.117 0.06259  -0.116 0.06259  C -0.122 0.05061  -0.125 0.03729  -0.125 0.02264  C -0.125 -0.02264  -0.095 -0.0586  -0.057 -0.0586  C -0.033 -0.0586  -0.012 -0.02397  0 0  Z" pathEditMode="relative" ptsTypes="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04800"/>
            <a:ext cx="8229600" cy="1143000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smtClean="0"/>
              <a:t>১৯৭০ </a:t>
            </a:r>
            <a:r>
              <a:rPr lang="en-US" sz="3200" b="1" dirty="0" err="1" smtClean="0"/>
              <a:t>নির্বাচনের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ফলাফল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ওপ্রতিক্রিয়া</a:t>
            </a:r>
            <a:r>
              <a:rPr lang="en-US" sz="3200" b="1" dirty="0" smtClean="0"/>
              <a:t> 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en-US" sz="2400" dirty="0" smtClean="0"/>
              <a:t>১৯৭০প্রাদেশিক </a:t>
            </a:r>
            <a:r>
              <a:rPr lang="en-US" sz="2400" dirty="0" err="1" smtClean="0"/>
              <a:t>নির্বাচন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শুধু</a:t>
            </a:r>
            <a:r>
              <a:rPr lang="en-US" sz="2400" dirty="0" smtClean="0"/>
              <a:t> </a:t>
            </a:r>
            <a:r>
              <a:rPr lang="en-US" sz="2400" dirty="0" err="1" smtClean="0"/>
              <a:t>পূর্বপাকিস্থানের</a:t>
            </a:r>
            <a:r>
              <a:rPr lang="en-US" sz="2400" dirty="0" smtClean="0"/>
              <a:t> ৩১০টি </a:t>
            </a:r>
            <a:r>
              <a:rPr lang="en-US" sz="2400" dirty="0" err="1" smtClean="0"/>
              <a:t>আসনে</a:t>
            </a:r>
            <a:r>
              <a:rPr lang="en-US" sz="2400" dirty="0" smtClean="0"/>
              <a:t> ২৯৮ </a:t>
            </a:r>
            <a:r>
              <a:rPr lang="en-US" sz="2400" dirty="0" err="1" smtClean="0"/>
              <a:t>টি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আসনে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শেখ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মুজিবুর</a:t>
            </a:r>
            <a:r>
              <a:rPr lang="en-US" sz="2400" dirty="0" smtClean="0"/>
              <a:t> </a:t>
            </a:r>
            <a:r>
              <a:rPr lang="en-US" sz="2400" dirty="0" err="1" smtClean="0"/>
              <a:t>রহমান</a:t>
            </a:r>
            <a:r>
              <a:rPr lang="en-US" sz="2400" dirty="0" smtClean="0"/>
              <a:t> </a:t>
            </a:r>
            <a:r>
              <a:rPr lang="en-US" sz="2400" dirty="0" err="1" smtClean="0"/>
              <a:t>আওয়ামীলীগ</a:t>
            </a:r>
            <a:r>
              <a:rPr lang="en-US" sz="2400" dirty="0" smtClean="0"/>
              <a:t> </a:t>
            </a:r>
            <a:r>
              <a:rPr lang="en-US" sz="2400" dirty="0" err="1" smtClean="0"/>
              <a:t>দল</a:t>
            </a:r>
            <a:r>
              <a:rPr lang="en-US" sz="2400" dirty="0" smtClean="0"/>
              <a:t>  </a:t>
            </a:r>
            <a:r>
              <a:rPr lang="en-US" sz="2400" dirty="0" err="1" smtClean="0"/>
              <a:t>বাকি</a:t>
            </a:r>
            <a:r>
              <a:rPr lang="en-US" sz="2400" dirty="0" smtClean="0"/>
              <a:t> </a:t>
            </a:r>
            <a:r>
              <a:rPr lang="en-US" sz="2400" dirty="0" err="1" smtClean="0"/>
              <a:t>আসন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স্বতন্ত্র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ওঅন্যান্য</a:t>
            </a:r>
            <a:r>
              <a:rPr lang="en-US" sz="2400" dirty="0" smtClean="0"/>
              <a:t> </a:t>
            </a:r>
            <a:r>
              <a:rPr lang="en-US" sz="2400" dirty="0" err="1" smtClean="0"/>
              <a:t>দল</a:t>
            </a:r>
            <a:r>
              <a:rPr lang="en-US" sz="2400" dirty="0" smtClean="0"/>
              <a:t>। </a:t>
            </a:r>
            <a:r>
              <a:rPr lang="en-US" sz="2400" dirty="0" err="1" smtClean="0"/>
              <a:t>কিন্তু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বিজয়ী</a:t>
            </a:r>
            <a:r>
              <a:rPr lang="en-US" sz="2400" dirty="0" smtClean="0"/>
              <a:t> </a:t>
            </a:r>
            <a:r>
              <a:rPr lang="en-US" sz="2400" dirty="0" err="1" smtClean="0"/>
              <a:t>দলকে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ক্ষমতা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দিয়ে</a:t>
            </a:r>
            <a:r>
              <a:rPr lang="en-US" sz="2400" dirty="0" smtClean="0"/>
              <a:t> </a:t>
            </a:r>
            <a:r>
              <a:rPr lang="en-US" sz="2400" dirty="0" err="1" smtClean="0"/>
              <a:t>জাতীয়পরিষদের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অধিবেশন</a:t>
            </a:r>
            <a:r>
              <a:rPr lang="en-US" sz="2400" dirty="0" smtClean="0"/>
              <a:t> </a:t>
            </a:r>
            <a:r>
              <a:rPr lang="en-US" sz="2400" dirty="0" err="1" smtClean="0"/>
              <a:t>বারবার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স্থগিত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করলে</a:t>
            </a:r>
            <a:r>
              <a:rPr lang="en-US" sz="2400" dirty="0" smtClean="0"/>
              <a:t> ১৯৭১সালে </a:t>
            </a:r>
            <a:r>
              <a:rPr lang="en-US" sz="2400" dirty="0" err="1" smtClean="0"/>
              <a:t>মার্চের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থেকে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অসহযোগ</a:t>
            </a:r>
            <a:r>
              <a:rPr lang="en-US" sz="2400" dirty="0" smtClean="0"/>
              <a:t> </a:t>
            </a:r>
            <a:r>
              <a:rPr lang="en-US" sz="2400" dirty="0" err="1" smtClean="0"/>
              <a:t>আন্দোলন</a:t>
            </a:r>
            <a:r>
              <a:rPr lang="en-US" sz="2400" dirty="0" smtClean="0"/>
              <a:t> </a:t>
            </a:r>
            <a:r>
              <a:rPr lang="en-US" sz="2400" dirty="0" err="1" smtClean="0"/>
              <a:t>এবং</a:t>
            </a:r>
            <a:r>
              <a:rPr lang="en-US" sz="2400" dirty="0" smtClean="0"/>
              <a:t> ৭ই </a:t>
            </a:r>
            <a:r>
              <a:rPr lang="en-US" sz="2400" dirty="0" err="1" smtClean="0"/>
              <a:t>মার্চ</a:t>
            </a:r>
            <a:r>
              <a:rPr lang="en-US" sz="2400" dirty="0" smtClean="0"/>
              <a:t> </a:t>
            </a:r>
            <a:r>
              <a:rPr lang="en-US" sz="2400" dirty="0" err="1" smtClean="0"/>
              <a:t>ঘরে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ঘরে</a:t>
            </a:r>
            <a:r>
              <a:rPr lang="en-US" sz="2400" dirty="0" smtClean="0"/>
              <a:t> </a:t>
            </a:r>
            <a:r>
              <a:rPr lang="en-US" sz="2400" dirty="0" err="1" smtClean="0"/>
              <a:t>দুর্ঘ</a:t>
            </a:r>
            <a:r>
              <a:rPr lang="en-US" sz="2400" dirty="0" smtClean="0"/>
              <a:t> </a:t>
            </a:r>
            <a:r>
              <a:rPr lang="en-US" sz="2400" dirty="0" err="1" smtClean="0"/>
              <a:t>গড়ে</a:t>
            </a:r>
            <a:r>
              <a:rPr lang="en-US" sz="2400" dirty="0" smtClean="0"/>
              <a:t> </a:t>
            </a:r>
            <a:r>
              <a:rPr lang="en-US" sz="2400" dirty="0" err="1" smtClean="0"/>
              <a:t>তোলার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ডাক</a:t>
            </a:r>
            <a:r>
              <a:rPr lang="en-US" sz="2400" dirty="0" smtClean="0"/>
              <a:t> </a:t>
            </a:r>
            <a:r>
              <a:rPr lang="en-US" sz="2400" dirty="0" err="1" smtClean="0"/>
              <a:t>দেন</a:t>
            </a:r>
            <a:r>
              <a:rPr lang="en-US" sz="2400" dirty="0" smtClean="0"/>
              <a:t>।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প্রস্তুতি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</a:t>
            </a:r>
            <a:r>
              <a:rPr lang="en-US" sz="2400" dirty="0" err="1" smtClean="0"/>
              <a:t>অন্যদিকে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পাকিস্থানিরা</a:t>
            </a:r>
            <a:r>
              <a:rPr lang="en-US" sz="2400" dirty="0" smtClean="0"/>
              <a:t> ২৫মার্চ </a:t>
            </a:r>
            <a:r>
              <a:rPr lang="en-US" sz="2400" dirty="0" err="1" smtClean="0"/>
              <a:t>বর্বর</a:t>
            </a:r>
            <a:r>
              <a:rPr lang="en-US" sz="2400" dirty="0" smtClean="0"/>
              <a:t> </a:t>
            </a:r>
            <a:r>
              <a:rPr lang="en-US" sz="2400" dirty="0" err="1" smtClean="0"/>
              <a:t>গ্ণ</a:t>
            </a:r>
            <a:r>
              <a:rPr lang="en-US" sz="2400" dirty="0" smtClean="0"/>
              <a:t> </a:t>
            </a:r>
            <a:r>
              <a:rPr lang="en-US" sz="2400" dirty="0" err="1" smtClean="0"/>
              <a:t>হত্যা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করে</a:t>
            </a:r>
            <a:r>
              <a:rPr lang="en-US" sz="2400" dirty="0" smtClean="0"/>
              <a:t>। </a:t>
            </a:r>
            <a:r>
              <a:rPr lang="en-US" sz="2400" dirty="0" err="1" smtClean="0"/>
              <a:t>প্রতিহত</a:t>
            </a:r>
            <a:r>
              <a:rPr lang="en-US" sz="2400" dirty="0" smtClean="0"/>
              <a:t> </a:t>
            </a:r>
            <a:r>
              <a:rPr lang="en-US" sz="2400" dirty="0" err="1" smtClean="0"/>
              <a:t>শুরু</a:t>
            </a:r>
            <a:r>
              <a:rPr lang="en-US" sz="2400" dirty="0" smtClean="0"/>
              <a:t> </a:t>
            </a:r>
            <a:r>
              <a:rPr lang="en-US" sz="2400" dirty="0" err="1" smtClean="0"/>
              <a:t>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মুক্তিযুদ্ধ</a:t>
            </a:r>
            <a:r>
              <a:rPr lang="en-US" sz="2400" dirty="0" smtClean="0"/>
              <a:t> </a:t>
            </a:r>
            <a:r>
              <a:rPr lang="en-US" sz="2400" dirty="0" err="1" smtClean="0"/>
              <a:t>ফলে</a:t>
            </a:r>
            <a:r>
              <a:rPr lang="en-US" sz="2400" dirty="0" smtClean="0"/>
              <a:t> </a:t>
            </a:r>
            <a:r>
              <a:rPr lang="en-US" sz="2400" dirty="0" err="1" smtClean="0"/>
              <a:t>স্বাধীনতা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অর্জিত</a:t>
            </a:r>
            <a:r>
              <a:rPr lang="en-US" sz="2400" dirty="0" smtClean="0"/>
              <a:t> </a:t>
            </a:r>
            <a:r>
              <a:rPr lang="en-US" sz="2400" dirty="0" err="1" smtClean="0"/>
              <a:t>হয়</a:t>
            </a:r>
            <a:r>
              <a:rPr lang="en-US" sz="2400" dirty="0" smtClean="0"/>
              <a:t>।  </a:t>
            </a:r>
            <a:endParaRPr 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4800" dirty="0" err="1" smtClean="0"/>
              <a:t>এসো</a:t>
            </a:r>
            <a:r>
              <a:rPr lang="en-US" sz="4800" dirty="0" smtClean="0"/>
              <a:t> </a:t>
            </a:r>
            <a:r>
              <a:rPr lang="en-US" sz="4800" dirty="0" err="1" smtClean="0"/>
              <a:t>একটি</a:t>
            </a:r>
            <a:r>
              <a:rPr lang="en-US" sz="4800" dirty="0" smtClean="0"/>
              <a:t> </a:t>
            </a:r>
            <a:r>
              <a:rPr lang="en-US" sz="4800" dirty="0" err="1" smtClean="0"/>
              <a:t>ছবি</a:t>
            </a:r>
            <a:r>
              <a:rPr lang="en-US" sz="4800" dirty="0" smtClean="0"/>
              <a:t> </a:t>
            </a:r>
            <a:r>
              <a:rPr lang="en-US" sz="4800" dirty="0" err="1" smtClean="0"/>
              <a:t>দেখি</a:t>
            </a:r>
            <a:r>
              <a:rPr lang="en-US" sz="4800" dirty="0" smtClean="0"/>
              <a:t> </a:t>
            </a:r>
            <a:endParaRPr lang="en-US" sz="4800" dirty="0"/>
          </a:p>
        </p:txBody>
      </p:sp>
      <p:pic>
        <p:nvPicPr>
          <p:cNvPr id="4" name="Content Placeholder 3" descr="sreti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981200"/>
            <a:ext cx="8153400" cy="4876800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600" dirty="0" err="1" smtClean="0"/>
              <a:t>উপরের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ছবিতে</a:t>
            </a:r>
            <a:r>
              <a:rPr lang="en-US" sz="3600" dirty="0" smtClean="0"/>
              <a:t> </a:t>
            </a:r>
            <a:r>
              <a:rPr lang="en-US" sz="3600" dirty="0" err="1" smtClean="0"/>
              <a:t>কি</a:t>
            </a:r>
            <a:r>
              <a:rPr lang="en-US" sz="3600" dirty="0" smtClean="0"/>
              <a:t> </a:t>
            </a:r>
            <a:r>
              <a:rPr lang="en-US" sz="3600" dirty="0" err="1" smtClean="0"/>
              <a:t>দেখেছ?খাতায়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লিখ</a:t>
            </a:r>
            <a:r>
              <a:rPr lang="en-US" sz="3600" dirty="0" smtClean="0"/>
              <a:t>।  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>
              <a:buNone/>
            </a:pPr>
            <a:r>
              <a:rPr lang="en-US" sz="2200" b="1" dirty="0" smtClean="0"/>
              <a:t>৭টি </a:t>
            </a:r>
            <a:r>
              <a:rPr lang="en-US" sz="2200" b="1" dirty="0" err="1" smtClean="0"/>
              <a:t>স্তম্ভ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দিয়ে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জাতীয়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স্মৃতি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সৌধ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নির্মিত</a:t>
            </a:r>
            <a:r>
              <a:rPr lang="en-US" sz="2200" b="1" dirty="0" smtClean="0"/>
              <a:t>- </a:t>
            </a:r>
            <a:r>
              <a:rPr lang="en-US" sz="2200" b="1" dirty="0" err="1" smtClean="0"/>
              <a:t>স্মৃতি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সৌধ</a:t>
            </a:r>
            <a:r>
              <a:rPr lang="en-US" sz="2200" b="1" dirty="0" smtClean="0"/>
              <a:t> –</a:t>
            </a:r>
            <a:r>
              <a:rPr lang="en-US" sz="2200" b="1" dirty="0" err="1" smtClean="0"/>
              <a:t>যার</a:t>
            </a:r>
            <a:r>
              <a:rPr lang="en-US" sz="2200" b="1" dirty="0" smtClean="0"/>
              <a:t>   </a:t>
            </a:r>
          </a:p>
          <a:p>
            <a:pPr>
              <a:buNone/>
            </a:pPr>
            <a:r>
              <a:rPr lang="en-US" sz="3000" dirty="0" smtClean="0"/>
              <a:t> </a:t>
            </a:r>
            <a:r>
              <a:rPr lang="en-US" sz="2200" b="1" dirty="0" err="1" smtClean="0"/>
              <a:t>প্রতিটি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স্তম্ভে</a:t>
            </a:r>
            <a:r>
              <a:rPr lang="en-US" sz="2200" b="1" dirty="0" smtClean="0"/>
              <a:t> ১টি </a:t>
            </a:r>
            <a:r>
              <a:rPr lang="en-US" sz="2200" b="1" dirty="0" err="1" smtClean="0"/>
              <a:t>করে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যুদ্ধের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স্মৃতি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বিজরিত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যেমনঃ</a:t>
            </a:r>
            <a:r>
              <a:rPr lang="en-US" sz="2200" b="1" dirty="0" smtClean="0"/>
              <a:t>- </a:t>
            </a:r>
          </a:p>
          <a:p>
            <a:pPr>
              <a:buNone/>
            </a:pPr>
            <a:r>
              <a:rPr lang="en-US" sz="2200" b="1" dirty="0" smtClean="0"/>
              <a:t>৭- ১৯৭১সালের </a:t>
            </a:r>
            <a:r>
              <a:rPr lang="en-US" sz="2200" b="1" dirty="0" err="1" smtClean="0"/>
              <a:t>মহান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মুক্তি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যোদ্ধা</a:t>
            </a:r>
            <a:r>
              <a:rPr lang="en-US" sz="2200" b="1" dirty="0" smtClean="0"/>
              <a:t> ; </a:t>
            </a:r>
          </a:p>
          <a:p>
            <a:pPr>
              <a:buNone/>
            </a:pPr>
            <a:r>
              <a:rPr lang="en-US" sz="2200" b="1" dirty="0" smtClean="0"/>
              <a:t>৬-১৯৬৯ </a:t>
            </a:r>
            <a:r>
              <a:rPr lang="en-US" sz="2200" b="1" dirty="0" err="1" smtClean="0"/>
              <a:t>সালের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গ্ণভুত্থান</a:t>
            </a:r>
            <a:r>
              <a:rPr lang="en-US" sz="2200" b="1" dirty="0" smtClean="0"/>
              <a:t>;</a:t>
            </a:r>
          </a:p>
          <a:p>
            <a:pPr>
              <a:buNone/>
            </a:pPr>
            <a:r>
              <a:rPr lang="en-US" sz="2200" b="1" dirty="0" smtClean="0"/>
              <a:t>৫- ১৯৬৬ </a:t>
            </a:r>
            <a:r>
              <a:rPr lang="en-US" sz="2200" b="1" dirty="0" err="1" smtClean="0"/>
              <a:t>ছয়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দফা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আন্দোলন</a:t>
            </a:r>
            <a:r>
              <a:rPr lang="en-US" sz="2200" b="1" dirty="0" smtClean="0"/>
              <a:t>;</a:t>
            </a:r>
          </a:p>
          <a:p>
            <a:pPr>
              <a:buNone/>
            </a:pPr>
            <a:r>
              <a:rPr lang="en-US" sz="2200" b="1" dirty="0" smtClean="0"/>
              <a:t>৪-১৯৬২সালে </a:t>
            </a:r>
            <a:r>
              <a:rPr lang="en-US" sz="2200" b="1" dirty="0" err="1" smtClean="0"/>
              <a:t>শিক্ষা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আন্দোলন</a:t>
            </a:r>
            <a:r>
              <a:rPr lang="en-US" sz="2200" b="1" dirty="0" smtClean="0"/>
              <a:t>;</a:t>
            </a:r>
          </a:p>
          <a:p>
            <a:pPr>
              <a:buNone/>
            </a:pPr>
            <a:r>
              <a:rPr lang="en-US" sz="2200" b="1" dirty="0" smtClean="0"/>
              <a:t>৩-১৯৫৬সালে </a:t>
            </a:r>
            <a:r>
              <a:rPr lang="en-US" sz="2200" b="1" dirty="0" err="1" smtClean="0"/>
              <a:t>শাসনতন্ত্র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আন্দলন</a:t>
            </a:r>
            <a:r>
              <a:rPr lang="en-US" sz="2200" b="1" dirty="0" smtClean="0"/>
              <a:t>;</a:t>
            </a:r>
          </a:p>
          <a:p>
            <a:pPr>
              <a:buNone/>
            </a:pPr>
            <a:r>
              <a:rPr lang="en-US" sz="2200" b="1" dirty="0" smtClean="0"/>
              <a:t>২-১৯৫৪সালে </a:t>
            </a:r>
            <a:r>
              <a:rPr lang="en-US" sz="2200" b="1" dirty="0" err="1" smtClean="0"/>
              <a:t>যুক্ত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ফ্রন্ট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নির্বাচন</a:t>
            </a:r>
            <a:r>
              <a:rPr lang="en-US" sz="2200" b="1" dirty="0" smtClean="0"/>
              <a:t>;</a:t>
            </a:r>
          </a:p>
          <a:p>
            <a:pPr>
              <a:buNone/>
            </a:pPr>
            <a:r>
              <a:rPr lang="en-US" sz="2200" b="1" dirty="0" smtClean="0"/>
              <a:t>১-১৯৫২সালে </a:t>
            </a:r>
            <a:r>
              <a:rPr lang="en-US" sz="2200" b="1" dirty="0" err="1" smtClean="0"/>
              <a:t>ভাষা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আন্দোল</a:t>
            </a:r>
            <a:r>
              <a:rPr lang="en-US" sz="2200" b="1" dirty="0" smtClean="0"/>
              <a:t> ন; </a:t>
            </a:r>
          </a:p>
          <a:p>
            <a:pPr>
              <a:buNone/>
            </a:pPr>
            <a:r>
              <a:rPr lang="en-US" sz="2200" b="1" dirty="0" smtClean="0"/>
              <a:t>এ </a:t>
            </a:r>
            <a:r>
              <a:rPr lang="en-US" sz="2200" b="1" dirty="0" err="1" smtClean="0"/>
              <a:t>সব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আন্দোলনের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মহান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অধিনায়ক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শেখ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মুজিবুর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রহমান</a:t>
            </a:r>
            <a:r>
              <a:rPr lang="en-US" sz="2200" b="1" dirty="0" smtClean="0"/>
              <a:t>। </a:t>
            </a:r>
          </a:p>
          <a:p>
            <a:pPr>
              <a:buNone/>
            </a:pPr>
            <a:r>
              <a:rPr lang="en-US" sz="2200" b="1" dirty="0" err="1" smtClean="0"/>
              <a:t>যা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মুক্তিযুদ্ধের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চিত্র</a:t>
            </a:r>
            <a:r>
              <a:rPr lang="en-US" sz="2200" b="1" dirty="0" smtClean="0"/>
              <a:t> ১৯৫২সাল </a:t>
            </a:r>
            <a:r>
              <a:rPr lang="en-US" sz="2200" b="1" dirty="0" err="1" smtClean="0"/>
              <a:t>থেকে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শক্তির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প্রতিযোগীতা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করে</a:t>
            </a:r>
            <a:r>
              <a:rPr lang="en-US" sz="2200" b="1" dirty="0" smtClean="0"/>
              <a:t> ১৯৭১ </a:t>
            </a:r>
            <a:r>
              <a:rPr lang="en-US" sz="2200" b="1" dirty="0" err="1" smtClean="0"/>
              <a:t>সালে</a:t>
            </a:r>
            <a:r>
              <a:rPr lang="en-US" sz="2200" b="1" dirty="0" smtClean="0"/>
              <a:t> ১৬ই </a:t>
            </a:r>
            <a:r>
              <a:rPr lang="en-US" sz="2200" b="1" dirty="0" err="1" smtClean="0"/>
              <a:t>ডিসেম্বর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চুড়ান্তভাবে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বিজয়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লাভ</a:t>
            </a:r>
            <a:r>
              <a:rPr lang="en-US" sz="2200" b="1" dirty="0" smtClean="0"/>
              <a:t> </a:t>
            </a:r>
            <a:r>
              <a:rPr lang="en-US" sz="2200" b="1" dirty="0" err="1" smtClean="0"/>
              <a:t>করে</a:t>
            </a:r>
            <a:r>
              <a:rPr lang="en-US" sz="2200" b="1" dirty="0" smtClean="0"/>
              <a:t>।</a:t>
            </a:r>
            <a:endParaRPr lang="en-US" sz="3000" b="1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0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2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err="1" smtClean="0"/>
              <a:t>পাকিস্থানিদের</a:t>
            </a:r>
            <a:r>
              <a:rPr lang="en-US" dirty="0" smtClean="0"/>
              <a:t> </a:t>
            </a:r>
            <a:r>
              <a:rPr lang="en-US" dirty="0" err="1" smtClean="0"/>
              <a:t>কর্মকান্ড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Content Placeholder 3" descr="gnhot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3400" y="1676400"/>
            <a:ext cx="8305800" cy="3276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5" name="TextBox 4"/>
          <p:cNvSpPr txBox="1"/>
          <p:nvPr/>
        </p:nvSpPr>
        <p:spPr>
          <a:xfrm>
            <a:off x="457200" y="5029200"/>
            <a:ext cx="8458200" cy="129266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1600" b="1" dirty="0" smtClean="0"/>
              <a:t>১৫ই </a:t>
            </a:r>
            <a:r>
              <a:rPr lang="en-US" sz="1600" b="1" dirty="0" err="1" smtClean="0"/>
              <a:t>মার্চ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ইয়াহিয়া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ঢাকায়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এসে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বঙ্গবন্ধুর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সাথে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আলোচনারত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করে</a:t>
            </a:r>
            <a:r>
              <a:rPr lang="en-US" sz="1600" b="1" dirty="0" smtClean="0"/>
              <a:t> ২২শে </a:t>
            </a:r>
            <a:r>
              <a:rPr lang="en-US" sz="1600" b="1" dirty="0" err="1" smtClean="0"/>
              <a:t>মার্চ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ভূট্রো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ঢাকায়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এসে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কালো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ষড়যন্ত্রের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জালতৈরি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করে</a:t>
            </a:r>
            <a:r>
              <a:rPr lang="en-US" sz="1600" b="1" dirty="0" smtClean="0"/>
              <a:t> ২৫মার্চ </a:t>
            </a:r>
            <a:r>
              <a:rPr lang="en-US" sz="1600" b="1" dirty="0" err="1" smtClean="0"/>
              <a:t>মধ্যরাতে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পরিকল্পিতভাবে</a:t>
            </a:r>
            <a:r>
              <a:rPr lang="en-US" sz="1600" b="1" dirty="0" smtClean="0"/>
              <a:t> </a:t>
            </a:r>
          </a:p>
          <a:p>
            <a:r>
              <a:rPr lang="en-US" sz="1600" b="1" dirty="0" err="1" smtClean="0"/>
              <a:t>জহরুল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ওজগ্ননাথ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হলে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পাক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সেনারা</a:t>
            </a:r>
            <a:r>
              <a:rPr lang="en-US" sz="1600" b="1" dirty="0" smtClean="0"/>
              <a:t>  </a:t>
            </a:r>
            <a:r>
              <a:rPr lang="en-US" sz="1600" b="1" dirty="0" err="1" smtClean="0"/>
              <a:t>ঘুমন্ত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ছাত্রদেরকে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গুলি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করে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প্রায়</a:t>
            </a:r>
            <a:r>
              <a:rPr lang="en-US" sz="1600" b="1" dirty="0" smtClean="0"/>
              <a:t> ৮০০০  </a:t>
            </a:r>
            <a:r>
              <a:rPr lang="en-US" sz="1600" b="1" dirty="0" err="1" smtClean="0"/>
              <a:t>নিরীহ</a:t>
            </a:r>
            <a:endParaRPr lang="en-US" sz="1600" b="1" dirty="0" smtClean="0"/>
          </a:p>
          <a:p>
            <a:r>
              <a:rPr lang="en-US" sz="1600" b="1" dirty="0" err="1" smtClean="0"/>
              <a:t>মানুষ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শহিদ</a:t>
            </a:r>
            <a:r>
              <a:rPr lang="en-US" sz="1600" b="1" dirty="0" smtClean="0"/>
              <a:t> হয়।২৬শে </a:t>
            </a:r>
            <a:r>
              <a:rPr lang="en-US" sz="1600" b="1" dirty="0" err="1" smtClean="0"/>
              <a:t>মার্চ</a:t>
            </a:r>
            <a:r>
              <a:rPr lang="en-US" sz="1600" b="1" dirty="0" smtClean="0"/>
              <a:t> ১ম </a:t>
            </a:r>
            <a:r>
              <a:rPr lang="en-US" sz="1600" b="1" dirty="0" err="1" smtClean="0"/>
              <a:t>প্রহরে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ধামন্ডির</a:t>
            </a:r>
            <a:r>
              <a:rPr lang="en-US" sz="1600" b="1" dirty="0" smtClean="0"/>
              <a:t> ৩২নং </a:t>
            </a:r>
            <a:r>
              <a:rPr lang="en-US" sz="1600" b="1" dirty="0" err="1" smtClean="0"/>
              <a:t>বাসা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হতে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বঙ্গবন্ধুকে</a:t>
            </a:r>
            <a:r>
              <a:rPr lang="en-US" sz="1600" b="1" dirty="0" smtClean="0"/>
              <a:t> </a:t>
            </a:r>
            <a:r>
              <a:rPr lang="en-US" sz="1600" b="1" dirty="0" err="1" smtClean="0"/>
              <a:t>নিয়ে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যায়</a:t>
            </a:r>
            <a:r>
              <a:rPr lang="en-US" sz="1400" b="1" dirty="0" smtClean="0"/>
              <a:t>। </a:t>
            </a:r>
          </a:p>
          <a:p>
            <a:endParaRPr lang="en-US" sz="14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1848</TotalTime>
  <Words>586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Office Theme</vt:lpstr>
      <vt:lpstr>Packager Shell Object</vt:lpstr>
      <vt:lpstr>স্বাগতম </vt:lpstr>
      <vt:lpstr>পরিচিতি </vt:lpstr>
      <vt:lpstr>এসো একটি ভি ডি ও দেখি </vt:lpstr>
      <vt:lpstr>শিখনফল </vt:lpstr>
      <vt:lpstr>১৯৭০সালে নির্বাচনে জয়ী বঙ্গবন্ধু </vt:lpstr>
      <vt:lpstr>১৯৭০ নির্বাচনের ফলাফল ওপ্রতিক্রিয়া </vt:lpstr>
      <vt:lpstr>এসো একটি ছবি দেখি </vt:lpstr>
      <vt:lpstr>উপরের ছবিতে কি দেখেছ?খাতায় লিখ।  </vt:lpstr>
      <vt:lpstr>পাকিস্থানিদের কর্মকান্ড </vt:lpstr>
      <vt:lpstr>২৬মার্চ  ১৯৭১</vt:lpstr>
      <vt:lpstr>১৯৭১সালে১০ইএপ্রিল মুজিবনগর সরকার গঠিত হয়ওস্বাধীনতার ঘোষনাপত্র  পাঠ করা হয় </vt:lpstr>
      <vt:lpstr>ছবিতে কি দেখছ? </vt:lpstr>
      <vt:lpstr>এখানে কিসের ছবি? </vt:lpstr>
      <vt:lpstr>ছবিতে কি দেখা যায় </vt:lpstr>
      <vt:lpstr>দেশে  যুদ্ধের ১১টি সেক্টর </vt:lpstr>
      <vt:lpstr>তিনি কে? </vt:lpstr>
      <vt:lpstr>ছবিতে কে?  </vt:lpstr>
      <vt:lpstr>এখানে কিসের সেক্টর </vt:lpstr>
      <vt:lpstr>লক্ষ্য কর </vt:lpstr>
      <vt:lpstr>ছবি দেখে নাম খাতায়  লিখ </vt:lpstr>
      <vt:lpstr>৯৩০০০ সৈন্যসহ পরাজয় </vt:lpstr>
      <vt:lpstr>একক কাজ </vt:lpstr>
      <vt:lpstr>জোড়ায় কাজ </vt:lpstr>
      <vt:lpstr>দলীয় কাজ </vt:lpstr>
      <vt:lpstr>মূল্যায়ন </vt:lpstr>
      <vt:lpstr>বাড়ির কাজ </vt:lpstr>
      <vt:lpstr>ধন্যবাদ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স্বাগতম </dc:title>
  <dc:creator>Ashraf Khan</dc:creator>
  <cp:lastModifiedBy>SM Computer</cp:lastModifiedBy>
  <cp:revision>159</cp:revision>
  <dcterms:created xsi:type="dcterms:W3CDTF">2006-08-16T00:00:00Z</dcterms:created>
  <dcterms:modified xsi:type="dcterms:W3CDTF">2021-02-01T15:21:18Z</dcterms:modified>
</cp:coreProperties>
</file>