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301" r:id="rId4"/>
    <p:sldId id="273" r:id="rId5"/>
    <p:sldId id="289" r:id="rId6"/>
    <p:sldId id="294" r:id="rId7"/>
    <p:sldId id="284" r:id="rId8"/>
    <p:sldId id="299" r:id="rId9"/>
    <p:sldId id="279" r:id="rId10"/>
    <p:sldId id="291" r:id="rId11"/>
    <p:sldId id="292" r:id="rId12"/>
    <p:sldId id="293" r:id="rId13"/>
    <p:sldId id="298" r:id="rId14"/>
    <p:sldId id="296" r:id="rId15"/>
    <p:sldId id="297" r:id="rId16"/>
    <p:sldId id="302" r:id="rId17"/>
    <p:sldId id="304" r:id="rId18"/>
    <p:sldId id="303" r:id="rId19"/>
    <p:sldId id="305" r:id="rId20"/>
    <p:sldId id="288" r:id="rId21"/>
    <p:sldId id="300" r:id="rId22"/>
    <p:sldId id="26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4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54AA3-6024-4240-81A5-8E14E8089BC0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54AA3-6024-4240-81A5-8E14E8089BC0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C16311-4E4B-4CD7-B971-FF2E8CCD32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biscus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4353" y="-152400"/>
            <a:ext cx="5867400" cy="1569660"/>
          </a:xfrm>
          <a:prstGeom prst="rect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bn-BD" sz="9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676400" y="152400"/>
            <a:ext cx="4572000" cy="1025414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এক্স-রশ্মির</a:t>
            </a:r>
            <a:r>
              <a:rPr lang="en-US" sz="6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bn-BD" sz="6000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accent4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2400" y="1177814"/>
                <a:ext cx="8763000" cy="5276957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বিভন্ন পরীক্ষ-নিরীক্ষা দ্বারা এক্স-রশ্মির নিচের ধর্ম গুলো আবিস্কৃত হয়েছে।</a:t>
                </a:r>
              </a:p>
              <a:p>
                <a:pPr marL="514350" indent="-514350">
                  <a:buAutoNum type="arabicParenR"/>
                </a:pPr>
                <a:r>
                  <a:rPr lang="bn-IN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ইহা অদৃশ্য রশ্মি।</a:t>
                </a:r>
              </a:p>
              <a:p>
                <a:pPr marL="514350" indent="-514350">
                  <a:buAutoNum type="arabicParenR"/>
                </a:pPr>
                <a:r>
                  <a:rPr lang="bn-IN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ইহা আলোর </a:t>
                </a:r>
                <a:r>
                  <a:rPr lang="bn-IN" sz="2400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বেগে চলে।</a:t>
                </a:r>
              </a:p>
              <a:p>
                <a:pPr marL="514350" indent="-514350">
                  <a:buAutoNum type="arabicParenR"/>
                </a:pP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ইহা তড়িত চৌম্বকীয় তরঙ্গ। ইহা চার্জহীন কণিকা ফোটন দ্বারা গঠিত।</a:t>
                </a:r>
              </a:p>
              <a:p>
                <a:pPr marL="514350" indent="-514350">
                  <a:buAutoNum type="arabicParenR"/>
                </a:pPr>
                <a:r>
                  <a:rPr lang="bn-IN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এটি চার্হ নিরপেক্ষ।</a:t>
                </a:r>
              </a:p>
              <a:p>
                <a:pPr marL="514350" indent="-514350">
                  <a:buAutoNum type="arabicParenR"/>
                </a:pPr>
                <a:r>
                  <a:rPr lang="bn-IN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এর তরঙ্গ দৈর্ঘ্য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bn-IN" sz="240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NikoshBAN" pitchFamily="2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0.01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400" i="1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4">
                                <a:lumMod val="50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.</a:t>
                </a:r>
              </a:p>
              <a:p>
                <a:pPr marL="514350" indent="-514350">
                  <a:buAutoNum type="arabicParenR"/>
                </a:pP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এক্স-রশ্মির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প্রতিফলন,প্রতিসরণ,ব্যতিচার,অপবর্তন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সমাবর্তন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হয়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pPr marL="514350" indent="-514350">
                  <a:buAutoNum type="arabicParenR"/>
                </a:pP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ভেদন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ক্ষমতা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আছে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marL="514350" indent="-514350">
                  <a:buAutoNum type="arabicParenR"/>
                </a:pP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ইহা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ফটোগ্রাফিক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প্লেটের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ক্রিয়া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</a:p>
              <a:p>
                <a:pPr marL="514350" indent="-514350">
                  <a:buAutoNum type="arabicParenR"/>
                </a:pP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ইহা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গ্যাসকে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আয়নিত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পারে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। </a:t>
                </a:r>
              </a:p>
              <a:p>
                <a:pPr marL="514350" indent="-514350">
                  <a:buAutoNum type="arabicParenR"/>
                </a:pP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এক্স-রশ্মি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কিছু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কিছু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পদার্থের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প্রতিপ্রভা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সৃষ্টি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পারে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।(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ZnS</a:t>
                </a:r>
                <a:r>
                  <a:rPr lang="bn-IN" sz="24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এর উপর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514350" indent="-514350">
                  <a:buAutoNum type="arabicParenR"/>
                </a:pP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ইহা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জীবকোষ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কে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নষ্ট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পারে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।</a:t>
                </a:r>
              </a:p>
              <a:p>
                <a:pPr marL="514350" indent="-514350">
                  <a:buAutoNum type="arabicParenR"/>
                </a:pP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ইহা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চামড়া,মাংস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ইত্যাদি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ভেদ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পারে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।</a:t>
                </a:r>
              </a:p>
              <a:p>
                <a:pPr marL="514350" indent="-514350">
                  <a:buAutoNum type="arabicParenR"/>
                </a:pP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ইহা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কোনো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ধাতুর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উপর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আলোক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তড়িত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ক্রিয়া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ঘটাতে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পারে</a:t>
                </a:r>
                <a:r>
                  <a:rPr lang="en-US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bn-IN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2400" dirty="0" err="1" smtClean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Na,K</a:t>
                </a:r>
                <a:r>
                  <a:rPr lang="bn-IN" sz="24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এর</a:t>
                </a:r>
                <a:r>
                  <a:rPr lang="bn-IN" sz="2400" dirty="0" smtClean="0">
                    <a:solidFill>
                      <a:schemeClr val="accent4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2400" dirty="0" smtClean="0">
                    <a:solidFill>
                      <a:schemeClr val="accent4">
                        <a:lumMod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উপর) </a:t>
                </a:r>
                <a:endParaRPr lang="en-US" sz="2400" dirty="0">
                  <a:solidFill>
                    <a:schemeClr val="accent4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177814"/>
                <a:ext cx="8763000" cy="5276957"/>
              </a:xfrm>
              <a:prstGeom prst="rect">
                <a:avLst/>
              </a:prstGeom>
              <a:blipFill rotWithShape="1">
                <a:blip r:embed="rId2"/>
                <a:stretch>
                  <a:fillRect l="-1043" t="-924" b="-173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3166235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/>
          <p:cNvSpPr txBox="1"/>
          <p:nvPr/>
        </p:nvSpPr>
        <p:spPr>
          <a:xfrm>
            <a:off x="1847307" y="15051"/>
            <a:ext cx="5425041" cy="101566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এক্স-রশ্মির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/>
          </a:p>
        </p:txBody>
      </p:sp>
      <p:sp>
        <p:nvSpPr>
          <p:cNvPr id="66" name="Rectangle 65"/>
          <p:cNvSpPr/>
          <p:nvPr/>
        </p:nvSpPr>
        <p:spPr>
          <a:xfrm>
            <a:off x="173182" y="1143000"/>
            <a:ext cx="8666018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এক্স-রশ্মির বিভিন্ন ব্যবহার রয়েছে। নিম্নে কিছু ব্যবহার আলোচনা করা হলোঃ</a:t>
            </a:r>
          </a:p>
          <a:p>
            <a:pPr marL="514350" indent="-514350" algn="ctr">
              <a:buAutoNum type="arabicParenR"/>
            </a:pP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চিকিৎসা বিজ্ঞানে ব্যবহারঃ </a:t>
            </a:r>
          </a:p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ক) রোগ নির্ণয়ে এক্স-রশ্মি ব্যবহ্নত হয়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 </a:t>
            </a:r>
          </a:p>
          <a:p>
            <a:pPr algn="just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রেডিওগ্রাফের সাহায্যে স্থানচুত্য হাড়,হাড়ে দাগ বা ফাটল,হাড় ভাঙ্গা,শরীরের কোথাও ক্ষতের সৃষ্টি বা শরীরে কোনো অবাঞ্চিত বস্তু প্রবেশ করলে তার অবস্থান নির্ণয় করা যায়।  </a:t>
            </a:r>
          </a:p>
          <a:p>
            <a:pPr algn="just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 পরিপাক নালী দিয়ে খাদ্য বস্তুর গমন অনুসরণ,আলসার ও দাঁতের গোড়ায় আলসার নির্ণয়ে এক্স-রশ্মি ব্যবহ্নত হয়। </a:t>
            </a:r>
          </a:p>
          <a:p>
            <a:pPr algn="ctr"/>
            <a:endParaRPr lang="bn-IN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খ) রোগ নিরাময়ে এক্স-রশ্মির ব্যবহারঃ </a:t>
            </a:r>
          </a:p>
          <a:p>
            <a:pPr algn="just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ক্যান্সার ,টিউমার চর্মরোগ </a:t>
            </a:r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ইত্যাদির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চিকিৎসায় এক্স-রশ্মি ব্যবহার করা হয় ,কারণ এক্স-রশ্মি রোগ গ্রস্ত কোষকে ধ্বংস করতে পারে।</a:t>
            </a:r>
          </a:p>
          <a:p>
            <a:pPr algn="just"/>
            <a:endParaRPr lang="bn-IN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8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6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159708" y="-12526"/>
            <a:ext cx="8610599" cy="914400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গোয়েন্দা বিভাগে এক্স-রশ্মির ব্যবহার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1143000"/>
            <a:ext cx="8991600" cy="5715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পুলিশ ও গোয়েন্দা বিভাগে চোরাচালান নিবারণের জন্য এক্স-রশ্মি ব্যবহার করা হয়।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 কাঠের বক্স বা চামড়ার ব্যাগে 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লুকানো  বিস্ফোরক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 নিষিদ্ধ দ্রব্য সনাক্তে  এক্স-রশ্মি ব্যবহার করা হয়।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গ) কাস্টম কর্মকর্তারা চোরাচালানের দ্রব্যাদি খুঁযে বের করতে এক্স-রশ্মি ব্যবহার করেন।  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83489" y="2967335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30328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92682" y="152400"/>
            <a:ext cx="4876800" cy="762000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শিল্পক্ষেত্রে ব্যবহার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40" y="1219200"/>
            <a:ext cx="9116860" cy="4114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ঢালাই করা ধাতুর মধ্যে ফাটল,গাড়ির টায়ারে ত্রুটি নির্ণয়ে ; </a:t>
            </a:r>
          </a:p>
          <a:p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২) আসল-নকল হীরা চিনতে ; </a:t>
            </a:r>
          </a:p>
          <a:p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৩)ঝিনুকের মধ্যে মুক্তা নির্ণয়ে ; </a:t>
            </a:r>
          </a:p>
          <a:p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৪) টফি,লজেন্স এর মান নির্ণয়ে এক্স-রশ্মি ব্যবহার করা হয়। </a:t>
            </a:r>
          </a:p>
          <a:p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83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47040" y="0"/>
            <a:ext cx="7034647" cy="13199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বৈজ্ঞানিক গবেষণায়ঃ 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28600" y="1843992"/>
            <a:ext cx="8763000" cy="44044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AutoNum type="arabicParenR"/>
            </a:pP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উচ্চতর বৈজ্ঞানিক কেলাসের গঠন নির্ণয়ে; </a:t>
            </a:r>
          </a:p>
          <a:p>
            <a:pPr marL="457200" indent="-457200" algn="just">
              <a:buAutoNum type="arabicParenR"/>
            </a:pP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ea typeface="Cambria Math"/>
                <a:cs typeface="NikoshBAN" pitchFamily="2" charset="0"/>
              </a:rPr>
              <a:t>বিভিন্ন পদার্থের পরমাণুর গঠন বিষয়ক গবেষণায় এর ব্যবহার রয়েছে।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ea typeface="Cambria Math"/>
                <a:cs typeface="NikoshBAN" pitchFamily="2" charset="0"/>
              </a:rPr>
              <a:t> </a:t>
            </a:r>
            <a:endParaRPr lang="bn-IN" sz="2400" dirty="0" smtClean="0">
              <a:solidFill>
                <a:schemeClr val="tx1"/>
              </a:solidFill>
              <a:latin typeface="Cambria Math"/>
              <a:ea typeface="Cambria Math"/>
              <a:cs typeface="NikoshBAN" pitchFamily="2" charset="0"/>
            </a:endParaRPr>
          </a:p>
          <a:p>
            <a:pPr algn="just"/>
            <a:r>
              <a:rPr lang="bn-IN" sz="2400" dirty="0" smtClean="0">
                <a:solidFill>
                  <a:schemeClr val="tx1"/>
                </a:solidFill>
                <a:latin typeface="Cambria Math"/>
                <a:ea typeface="Cambria Math"/>
                <a:cs typeface="NikoshBAN" pitchFamily="2" charset="0"/>
              </a:rPr>
              <a:t>  </a:t>
            </a:r>
            <a:r>
              <a:rPr lang="el-GR" sz="2400" dirty="0" smtClean="0">
                <a:solidFill>
                  <a:schemeClr val="tx1"/>
                </a:solidFill>
                <a:latin typeface="Cambria Math"/>
                <a:ea typeface="Cambria Math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6969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3570"/>
            <a:ext cx="4724400" cy="1358030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126" y="1371600"/>
            <a:ext cx="8984674" cy="2743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arenR"/>
            </a:pP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এক্স-রশ্মির একক কী ? </a:t>
            </a:r>
          </a:p>
          <a:p>
            <a:pPr marL="742950" indent="-742950">
              <a:buAutoNum type="arabicParenR"/>
            </a:pP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এক্স-রশ্মি কত প্রকার ? </a:t>
            </a:r>
          </a:p>
          <a:p>
            <a:pPr marL="742950" indent="-742950">
              <a:buAutoNum type="arabicParenR"/>
            </a:pP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এক্স-রশ্মির আবিস্কারক কে ?</a:t>
            </a:r>
          </a:p>
          <a:p>
            <a:pPr marL="742950" indent="-742950">
              <a:buAutoNum type="arabicParenR"/>
            </a:pPr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এক্স-রশ্মি উৎপাদন পদ্ধতি কয়টি ?  </a:t>
            </a:r>
            <a:endParaRPr lang="en-US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45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103290" cy="1034442"/>
          </a:xfrm>
        </p:spPr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প্ল্যাঙ্কের কালো বস্তুর বিকিরণ </a:t>
            </a:r>
            <a:endParaRPr lang="en-SG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14400"/>
                <a:ext cx="8839200" cy="541019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bn-IN" sz="4000" dirty="0" smtClean="0">
                    <a:solidFill>
                      <a:srgbClr val="00B0F0"/>
                    </a:solidFill>
                    <a:latin typeface="NikoshBAN" pitchFamily="2" charset="0"/>
                    <a:cs typeface="NikoshBAN" pitchFamily="2" charset="0"/>
                  </a:rPr>
                  <a:t>কৃষ্ণবস্তুর বিকিরণ ব্যাখ্যা ভীনের সরণ সূত্রঃ </a:t>
                </a:r>
              </a:p>
              <a:p>
                <a:pPr algn="just"/>
                <a:r>
                  <a:rPr lang="bn-IN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কৃষ্ণ বস্তুর সর্বোচ্চ বিকিরণের তরঙ্গ দৈর্ঘ্য পরম তাপমাত্রার ব্যস্তানুপাতিক। অর্থাৎ তাপমাত্রা যত বাড়ে,সর্বোচ্চ তীব্রতার তরঙ্গ দৈর্ঘ্য তত হ্রস্বতর তরঙ্গ দৈর্ঘ্যের দিকে সরে যায়। অর্থাৎ </a:t>
                </a:r>
                <a:r>
                  <a:rPr lang="en-US" dirty="0" smtClean="0">
                    <a:solidFill>
                      <a:schemeClr val="tx1"/>
                    </a:solidFill>
                    <a:cs typeface="NikoshBAN" pitchFamily="2" charset="0"/>
                  </a:rPr>
                  <a:t>T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পরম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তাপমাত্রায়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কৃষ্ণবস্তু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থেকে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নিঃসৃত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সর্বোচ্চ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তীব্রতার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বিকিরণের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তরঙ্গ</a:t>
                </a:r>
                <a:r>
                  <a:rPr lang="en-US" dirty="0" smtClean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dirty="0" smtClean="0">
                    <a:solidFill>
                      <a:schemeClr val="tx1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λ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  <a:cs typeface="NikoshBAN" pitchFamily="2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হলে</a:t>
                </a:r>
                <a:r>
                  <a:rPr lang="en-US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, </a:t>
                </a:r>
              </a:p>
              <a:p>
                <a:pPr algn="just"/>
                <a:r>
                  <a:rPr lang="en-US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m</m:t>
                        </m:r>
                      </m:sub>
                    </m:sSub>
                    <m:r>
                      <m:rPr>
                        <m:sty m:val="p"/>
                      </m:rPr>
                      <a:rPr lang="en-US" i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α</m:t>
                    </m:r>
                    <m:r>
                      <a:rPr lang="bn-IN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 </m:t>
                    </m:r>
                    <m:f>
                      <m:fPr>
                        <m:ctrlPr>
                          <a:rPr lang="bn-IN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SG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SG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=</a:t>
                </a:r>
                <a:r>
                  <a:rPr lang="en-US" dirty="0">
                    <a:solidFill>
                      <a:srgbClr val="FF0000"/>
                    </a:solidFill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/>
                            <a:cs typeface="NikoshBAN" pitchFamily="2" charset="0"/>
                          </a:rPr>
                          <m:t>m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SG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1</m:t>
                        </m:r>
                      </m:num>
                      <m:den>
                        <m:r>
                          <a:rPr lang="en-SG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NikoshBAN" pitchFamily="2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x</a:t>
                </a:r>
                <a:r>
                  <a:rPr lang="bn-IN" dirty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ধ্রুবক</a:t>
                </a:r>
                <a:r>
                  <a:rPr lang="en-SG" dirty="0" smtClean="0"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বা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λ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70C0"/>
                            </a:solidFill>
                            <a:latin typeface="Cambria Math"/>
                            <a:cs typeface="NikoshBAN" pitchFamily="2" charset="0"/>
                          </a:rPr>
                          <m:t>m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T</m:t>
                    </m:r>
                    <m:r>
                      <a:rPr lang="bn-IN" b="0" i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  <a:cs typeface="NikoshBAN" pitchFamily="2" charset="0"/>
                      </a:rPr>
                      <m:t>= </m:t>
                    </m:r>
                  </m:oMath>
                </a14:m>
                <a:r>
                  <a:rPr lang="bn-IN" dirty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ধ্রুবক</a:t>
                </a:r>
                <a:r>
                  <a:rPr lang="en-US" dirty="0" smtClean="0">
                    <a:solidFill>
                      <a:srgbClr val="0070C0"/>
                    </a:solidFill>
                    <a:latin typeface="NikoshBAN" pitchFamily="2" charset="0"/>
                    <a:cs typeface="NikoshBAN" pitchFamily="2" charset="0"/>
                  </a:rPr>
                  <a:t> …………………..1</a:t>
                </a:r>
                <a:endParaRPr lang="bn-IN" dirty="0" smtClean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bn-IN" dirty="0" smtClean="0">
                    <a:solidFill>
                      <a:srgbClr val="7030A0"/>
                    </a:solidFill>
                    <a:latin typeface="NikoshBAN" pitchFamily="2" charset="0"/>
                    <a:cs typeface="NikoshBAN" pitchFamily="2" charset="0"/>
                  </a:rPr>
                  <a:t>র‍্যালে ও জিনস সূত্রঃ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λ</m:t>
                        </m:r>
                      </m:sub>
                    </m:sSub>
                    <m:r>
                      <m:rPr>
                        <m:sty m:val="p"/>
                      </m:rPr>
                      <a:rPr lang="el-GR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α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/>
                        <a:cs typeface="NikoshBAN" pitchFamily="2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λ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bn-IN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…………2</a:t>
                </a:r>
              </a:p>
              <a:p>
                <a:pPr marL="0" indent="0" algn="just">
                  <a:buNone/>
                </a:pPr>
                <a:r>
                  <a:rPr lang="bn-IN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* (২)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দীর্ঘ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তরঙ্গ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দৈর্ঘ্যে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খাটে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কিন্তু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কম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তরঙ্গ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দৈর্ঘ্যে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খাটে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dirty="0" err="1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না</a:t>
                </a:r>
                <a:r>
                  <a:rPr lang="en-US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dirty="0" smtClean="0">
                    <a:solidFill>
                      <a:srgbClr val="002060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</a:p>
              <a:p>
                <a:pPr algn="just"/>
                <a:endParaRPr lang="bn-IN" sz="24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endParaRPr lang="en-SG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14400"/>
                <a:ext cx="8839200" cy="5410199"/>
              </a:xfrm>
              <a:blipFill rotWithShape="1">
                <a:blip r:embed="rId2"/>
                <a:stretch>
                  <a:fillRect l="-2138" t="-2818" r="-2897" b="-19278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078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6553200" cy="992688"/>
          </a:xfrm>
        </p:spPr>
        <p:txBody>
          <a:bodyPr>
            <a:normAutofit fontScale="90000"/>
          </a:bodyPr>
          <a:lstStyle/>
          <a:p>
            <a:r>
              <a:rPr lang="bn-IN" sz="6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sz="6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as-IN" sz="67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ম্যাক্স প্ল্যাঙ্ক </a:t>
            </a:r>
            <a:r>
              <a:rPr lang="as-IN" sz="67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সূত্রঃ</a:t>
            </a:r>
            <a:r>
              <a:rPr lang="as-IN" dirty="0"/>
              <a:t> </a:t>
            </a:r>
            <a:br>
              <a:rPr lang="as-IN" dirty="0"/>
            </a:br>
            <a:endParaRPr lang="en-S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990600"/>
                <a:ext cx="8305800" cy="5715000"/>
              </a:xfrm>
            </p:spPr>
            <p:txBody>
              <a:bodyPr/>
              <a:lstStyle/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১৯০০ সালে 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বিজ্ঞানী ম্যাক্স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প্ল্যাঙ্ক কোয়ান্টাম তত্ত্বের ভিত্তিতে কৃষ্ণবস্তুর বিকিরণ সূত্র প্রদান করেন।  সূত্রটি নিম্নরুপ –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/>
                            <a:cs typeface="NikoshBAN" pitchFamily="2" charset="0"/>
                          </a:rPr>
                          <m:t>λ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𝑑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/>
                        <a:cs typeface="NikoshBAN" pitchFamily="2" charset="0"/>
                      </a:rPr>
                      <m:t>λ</m:t>
                    </m:r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=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8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𝜋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h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𝑓</m:t>
                        </m:r>
                      </m:num>
                      <m:den>
                        <m:sSup>
                          <m:sSupPr>
                            <m:ctrlP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h</m:t>
                            </m:r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𝑓</m:t>
                            </m:r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/</m:t>
                            </m:r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𝑘𝑇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.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400" b="0" i="1" smtClean="0">
                            <a:latin typeface="Cambria Math"/>
                            <a:cs typeface="NikoshBAN" pitchFamily="2" charset="0"/>
                          </a:rPr>
                          <m:t>λ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cs typeface="NikoshBAN" pitchFamily="2" charset="0"/>
                      </a:rPr>
                      <m:t>𝑑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/>
                        <a:cs typeface="NikoshBAN" pitchFamily="2" charset="0"/>
                      </a:rPr>
                      <m:t>λ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NikoshBAN" pitchFamily="2" charset="0"/>
                  </a:rPr>
                  <a:t> ……………….3</a:t>
                </a:r>
              </a:p>
              <a:p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এখানে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endParaRPr lang="bn-IN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bn-IN" sz="24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λ</m:t>
                        </m:r>
                      </m:sub>
                    </m:sSub>
                  </m:oMath>
                </a14:m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= কৃষ্ণবস্তুর বিকিরণ ক্ষমতা ;</a:t>
                </a:r>
              </a:p>
              <a:p>
                <a:pPr marL="0" indent="0">
                  <a:buNone/>
                </a:pPr>
                <a:r>
                  <a:rPr lang="bn-IN" sz="2400" dirty="0" smtClean="0">
                    <a:solidFill>
                      <a:prstClr val="black"/>
                    </a:solidFill>
                    <a:cs typeface="NikoshBAN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𝑑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λ</m:t>
                    </m:r>
                  </m:oMath>
                </a14:m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= তরঙ্গদৈর্ঘ্যের পার্থক্য ;</a:t>
                </a:r>
              </a:p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ℎ= প্ল্যাঙ্কের ধ্রুবক ;</a:t>
                </a:r>
              </a:p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𝑓= ফোটনের কম্পাঙ্ক; </a:t>
                </a:r>
              </a:p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𝑘= </a:t>
                </a:r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বোলজম্যান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ধ্রুবক; </a:t>
                </a:r>
              </a:p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𝑇= পরম তাপমাত্রা </a:t>
                </a:r>
              </a:p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এখানে প্রতিটা ফোটনে শক্তির পরিমাণ </a:t>
                </a:r>
              </a:p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E =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hf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………………………………….4</a:t>
                </a:r>
                <a:endParaRPr lang="bn-IN" sz="2400" dirty="0">
                  <a:latin typeface="Times New Roman" pitchFamily="18" charset="0"/>
                  <a:cs typeface="NikoshBAN" pitchFamily="2" charset="0"/>
                </a:endParaRPr>
              </a:p>
              <a:p>
                <a:endParaRPr lang="bn-IN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bn-IN" dirty="0">
                  <a:latin typeface="NikoshBAN" pitchFamily="2" charset="0"/>
                  <a:cs typeface="NikoshBAN" pitchFamily="2" charset="0"/>
                </a:endParaRPr>
              </a:p>
              <a:p>
                <a:endParaRPr lang="en-SG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990600"/>
                <a:ext cx="8305800" cy="5715000"/>
              </a:xfrm>
              <a:blipFill rotWithShape="1">
                <a:blip r:embed="rId2"/>
                <a:stretch>
                  <a:fillRect l="-1175" t="-854" b="-27535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77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6629400" cy="944562"/>
          </a:xfrm>
        </p:spPr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কৃষ্ণবস্তুর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বিকিরণ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বর্ণালী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SG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8001000" cy="5277453"/>
          </a:xfrm>
        </p:spPr>
      </p:pic>
    </p:spTree>
    <p:extLst>
      <p:ext uri="{BB962C8B-B14F-4D97-AF65-F5344CB8AC3E}">
        <p14:creationId xmlns:p14="http://schemas.microsoft.com/office/powerpoint/2010/main" val="84898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SG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এক্স-রশ্মির</a:t>
            </a:r>
            <a:r>
              <a:rPr lang="en-US" sz="3600" dirty="0" smtClean="0"/>
              <a:t> ৫টি </a:t>
            </a:r>
            <a:r>
              <a:rPr lang="en-US" sz="3600" dirty="0" err="1" smtClean="0"/>
              <a:t>ধর্ম</a:t>
            </a:r>
            <a:r>
              <a:rPr lang="en-US" sz="3600" dirty="0" smtClean="0"/>
              <a:t> </a:t>
            </a:r>
            <a:r>
              <a:rPr lang="en-US" sz="3600" dirty="0" err="1" smtClean="0"/>
              <a:t>লিখ</a:t>
            </a:r>
            <a:r>
              <a:rPr lang="en-US" sz="3600" dirty="0" smtClean="0"/>
              <a:t> ।</a:t>
            </a:r>
            <a:endParaRPr lang="bn-IN" sz="3600" dirty="0" smtClean="0"/>
          </a:p>
          <a:p>
            <a:endParaRPr lang="en-US" sz="3600" dirty="0" smtClean="0"/>
          </a:p>
          <a:p>
            <a:r>
              <a:rPr lang="en-US" sz="3600" dirty="0" err="1" smtClean="0"/>
              <a:t>এক্স-রে</a:t>
            </a:r>
            <a:r>
              <a:rPr lang="en-US" sz="3600" dirty="0" smtClean="0"/>
              <a:t> উ</a:t>
            </a:r>
            <a:r>
              <a:rPr lang="bn-IN" sz="3600" dirty="0" smtClean="0"/>
              <a:t>ৎপাদন পদ্ধতির নাম গুলো লিখ।</a:t>
            </a:r>
          </a:p>
          <a:p>
            <a:endParaRPr lang="bn-IN" sz="3600" dirty="0" smtClean="0"/>
          </a:p>
          <a:p>
            <a:r>
              <a:rPr lang="bn-IN" sz="3600" dirty="0" smtClean="0"/>
              <a:t>চিকিৎসা বিজ্ঞানে এক্স-রশ্মির ব্যবহার লিখ।  </a:t>
            </a:r>
          </a:p>
          <a:p>
            <a:endParaRPr lang="en-SG" sz="3600" dirty="0"/>
          </a:p>
        </p:txBody>
      </p:sp>
    </p:spTree>
    <p:extLst>
      <p:ext uri="{BB962C8B-B14F-4D97-AF65-F5344CB8AC3E}">
        <p14:creationId xmlns:p14="http://schemas.microsoft.com/office/powerpoint/2010/main" val="325423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28600" y="990600"/>
            <a:ext cx="6096000" cy="4495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আসলাম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পদার্থবিজ্ঞান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নন্দনগাছী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চারঘাট,রাজশাহী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4600" y="53822"/>
            <a:ext cx="4038600" cy="690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747515"/>
            <a:ext cx="2786216" cy="31307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12518" y="1143000"/>
            <a:ext cx="57912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 রন্টজেন কি ?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0" y="2362200"/>
            <a:ext cx="5779718" cy="762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এক্স –রশ্মির চার্জ কত ? 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71812" y="108559"/>
            <a:ext cx="3716482" cy="759912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508343" y="3429000"/>
            <a:ext cx="5779717" cy="762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এক্স-রশ্মির তরঙ্গ দৈর্ঘ্যের পাল্লা কত?  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35482" y="4495800"/>
            <a:ext cx="5779717" cy="762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ভীনের সরণ সূত্রটি লিখ ।  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95400"/>
            <a:ext cx="8991600" cy="304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rabicParenR"/>
            </a:pP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এক্স-রশ্মি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গামা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AutoNum type="arabicParenR"/>
            </a:pP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এক্স-রশ্মির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742950" indent="-742950">
              <a:buAutoNum type="arabicParenR"/>
            </a:pP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এক্স-রশ্মির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1200" y="152400"/>
            <a:ext cx="4267200" cy="914400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ln w="1143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6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499" y="34457"/>
            <a:ext cx="5791201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lvl="0" algn="ctr"/>
            <a:r>
              <a:rPr lang="bn-BD" sz="8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8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8" y="1357896"/>
            <a:ext cx="8915401" cy="5500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6200"/>
            <a:ext cx="4114800" cy="868362"/>
          </a:xfrm>
        </p:spPr>
        <p:txBody>
          <a:bodyPr>
            <a:normAutofit fontScale="90000"/>
          </a:bodyPr>
          <a:lstStyle/>
          <a:p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SG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066800"/>
            <a:ext cx="5715000" cy="4191000"/>
          </a:xfrm>
        </p:spPr>
        <p:txBody>
          <a:bodyPr/>
          <a:lstStyle/>
          <a:p>
            <a:r>
              <a:rPr lang="as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 পদার্থবিজ্ঞান ২য় </a:t>
            </a:r>
            <a:endParaRPr lang="en-SG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শ্রেণিঃ দ্বাদশ </a:t>
            </a:r>
            <a:r>
              <a:rPr lang="as-IN" sz="4000" dirty="0" smtClean="0">
                <a:solidFill>
                  <a:srgbClr val="FF0000"/>
                </a:solidFill>
              </a:rPr>
              <a:t> </a:t>
            </a:r>
            <a:endParaRPr lang="as-IN" sz="4000" dirty="0">
              <a:solidFill>
                <a:srgbClr val="FF0000"/>
              </a:solidFill>
            </a:endParaRPr>
          </a:p>
          <a:p>
            <a:r>
              <a:rPr lang="as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as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আধুনিক পদার্থবিজ্ঞানের সূচনা </a:t>
            </a:r>
            <a:endParaRPr lang="as-IN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S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4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75163" y="152400"/>
            <a:ext cx="4835237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ছবিগুলো লক্ষ্য কর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9" y="1296378"/>
            <a:ext cx="3246511" cy="44948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03" y="1296378"/>
            <a:ext cx="4653538" cy="4494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1201" y="34732"/>
            <a:ext cx="4519808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828800"/>
            <a:ext cx="5867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#  এক্স-রে </a:t>
            </a:r>
          </a:p>
          <a:p>
            <a:r>
              <a:rPr lang="bn-IN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#  প্ল্যাঙ্কের কালো বস্তুর বিকিরণ।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SG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66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122217" y="1104900"/>
            <a:ext cx="7128166" cy="533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NikoshBAN" pitchFamily="2" charset="0"/>
              </a:rPr>
              <a:t>X-ray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136832" y="1829322"/>
            <a:ext cx="7162799" cy="6858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dirty="0" smtClean="0">
                <a:latin typeface="NikoshBAN" pitchFamily="2" charset="0"/>
                <a:cs typeface="NikoshBAN" pitchFamily="2" charset="0"/>
              </a:rPr>
              <a:t>X-ray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উৎপাদন ব্যাখ্যা করতে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; 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6800" y="0"/>
            <a:ext cx="7183583" cy="990600"/>
          </a:xfrm>
          <a:prstGeom prst="roundRect">
            <a:avLst/>
          </a:prstGeom>
          <a:ln/>
          <a:scene3d>
            <a:camera prst="perspectiveAbove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6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22217" y="2576709"/>
            <a:ext cx="7183584" cy="7620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X-ray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 ধর্ম সম্পর্কে জানতে পারবে;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33746" y="3420653"/>
            <a:ext cx="7168970" cy="685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SG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X-ray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 ব্যবহার সম্পর্কে জানতে পারবে ; </a:t>
            </a:r>
            <a:endParaRPr lang="bn-BD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16046" y="4221278"/>
            <a:ext cx="7183585" cy="1219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SG" sz="3600" dirty="0" smtClean="0">
                <a:latin typeface="NikoshBAN" pitchFamily="2" charset="0"/>
                <a:cs typeface="NikoshBAN" pitchFamily="2" charset="0"/>
              </a:rPr>
              <a:t>X-ray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এর ক্ষতিকর দিক   সম্পর্কে জানতে 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 </a:t>
            </a:r>
            <a:endParaRPr lang="bn-BD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1007" y="5562600"/>
            <a:ext cx="7183585" cy="914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কালো বস্তুর বিকিরণ ব্যাখ্যা করতে পারবে </a:t>
            </a:r>
            <a:r>
              <a:rPr lang="bn-IN" dirty="0" smtClean="0"/>
              <a:t>;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91526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11" grpId="0" animBg="1"/>
      <p:bldP spid="6" grpId="0" animBg="1"/>
      <p:bldP spid="7" grpId="0" animBg="1"/>
      <p:bldP spid="9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818575"/>
            <a:ext cx="88392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ধাতুকে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আঘাত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ভেদন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অজানা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প্রকৃতির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বিকিরণ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উ</a:t>
            </a:r>
            <a:r>
              <a:rPr lang="bn-IN" sz="2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ৎপন্ন হয় ,এ বিকিরণকে এক্স -রে বলে। 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52400" y="1653769"/>
                <a:ext cx="8877300" cy="1200329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এককঃ এক্স-রের একক রন্টজেন </a:t>
                </a:r>
                <a:r>
                  <a:rPr lang="bn-IN" sz="2400" dirty="0" smtClean="0">
                    <a:latin typeface="Times New Roman" pitchFamily="18" charset="0"/>
                    <a:cs typeface="NikoshBAN" pitchFamily="2" charset="0"/>
                  </a:rPr>
                  <a:t>(</a:t>
                </a:r>
                <a:r>
                  <a:rPr lang="en-US" sz="2400" dirty="0" smtClean="0">
                    <a:latin typeface="Times New Roman" pitchFamily="18" charset="0"/>
                    <a:cs typeface="NikoshBAN" pitchFamily="2" charset="0"/>
                  </a:rPr>
                  <a:t>Roentgen</a:t>
                </a:r>
                <a:r>
                  <a:rPr lang="bn-IN" sz="2400" dirty="0" smtClean="0">
                    <a:latin typeface="Times New Roman" pitchFamily="18" charset="0"/>
                    <a:cs typeface="NikoshBAN" pitchFamily="2" charset="0"/>
                  </a:rPr>
                  <a:t>)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সাধারণ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তাপমাত্রা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চাপে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যে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পরিমাণ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এক্স-রে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প্রতি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কিলোগ্রাম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বায়ুতে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58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কুলম্ব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dirty="0" err="1" smtClean="0">
                    <a:latin typeface="NikoshBAN" pitchFamily="2" charset="0"/>
                    <a:cs typeface="NikoshBAN" pitchFamily="2" charset="0"/>
                  </a:rPr>
                  <a:t>চার্জ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as-IN" sz="2400" dirty="0">
                    <a:latin typeface="NikoshBAN" pitchFamily="2" charset="0"/>
                    <a:cs typeface="NikoshBAN" pitchFamily="2" charset="0"/>
                  </a:rPr>
                  <a:t>উৎপন্ন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করতে পারে তাকে এক রন্টজেন বলে। 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                    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653769"/>
                <a:ext cx="887730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030" t="-5584" r="-1854" b="-10660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3047999" y="2854098"/>
            <a:ext cx="3515591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3582966"/>
            <a:ext cx="88773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এক্স-রে দুই প্রকার । </a:t>
            </a:r>
          </a:p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১) কোমল এক্স-রে।</a:t>
            </a:r>
          </a:p>
          <a:p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২) কঠিন এক্স-রে । 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4783295"/>
            <a:ext cx="8877300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কোমল এক্স-রে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ঃ এক্স-রে যন্ত্রে কম বিভব পার্থক্য প্রয়োগ করে যে বিকিরণ পাওয়া যায় থাকে কোমল এক্স-রে বলে। </a:t>
            </a:r>
          </a:p>
          <a:p>
            <a:r>
              <a:rPr lang="as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কঠিন </a:t>
            </a:r>
            <a:r>
              <a:rPr lang="as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এক্স-রে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এক্স-রে যন্ত্রে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বেশি 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বিভব পার্থক্য প্রয়োগ করে যে বিকিরণ পাওয়া যায় থাকে কোমল এক্স-রে বলে</a:t>
            </a:r>
            <a:r>
              <a:rPr lang="bn-IN" sz="2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as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as-IN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1" y="-12422"/>
            <a:ext cx="3047999" cy="83099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এক্স-রে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990600"/>
            <a:ext cx="8985337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4000" b="1" dirty="0" smtClean="0">
              <a:solidFill>
                <a:schemeClr val="tx1"/>
              </a:solidFill>
              <a:latin typeface="Times New Roman" pitchFamily="18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1895সালে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বিখ্যাত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জার্মান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বিজ্ঞানী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NikoshBAN" pitchFamily="2" charset="0"/>
              </a:rPr>
              <a:t> Wilhelm Roentgen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এক্স-রে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আবিস্কার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199" y="2290174"/>
            <a:ext cx="8985337" cy="42630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এক্স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উৎপাদ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নের তিনটি পদ্ধতি আছে। </a:t>
            </a:r>
          </a:p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যথা-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১) গ্যাস নল পদ্ধতি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Gas tube Method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);</a:t>
            </a:r>
          </a:p>
          <a:p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2)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কুলীজ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নল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Coolidge 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tube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Method);</a:t>
            </a:r>
          </a:p>
          <a:p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বিটাট্রন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Betatron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Method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). </a:t>
            </a:r>
          </a:p>
          <a:p>
            <a:pPr algn="ctr"/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নল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   </a:t>
            </a:r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152400"/>
            <a:ext cx="5257800" cy="685800"/>
          </a:xfrm>
          <a:prstGeom prst="rect">
            <a:avLst/>
          </a:prstGeom>
          <a:solidFill>
            <a:schemeClr val="bg2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এক্স-রশ্মি উৎপাদন পদ্ধতিঃ 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77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81200" y="0"/>
            <a:ext cx="4685778" cy="10156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গ্যাস নল পদ্ধতিঃ 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3124200"/>
            <a:ext cx="6878877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17" y="789094"/>
            <a:ext cx="5334000" cy="2335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908</Words>
  <Application>Microsoft Office PowerPoint</Application>
  <PresentationFormat>On-screen Show (4:3)</PresentationFormat>
  <Paragraphs>130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পাঠ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প্ল্যাঙ্কের কালো বস্তুর বিকিরণ </vt:lpstr>
      <vt:lpstr> ম্যাক্স প্ল্যাঙ্ক সূত্রঃ  </vt:lpstr>
      <vt:lpstr>কৃষ্ণবস্তুর বিকিরণ বর্ণালী </vt:lpstr>
      <vt:lpstr>দলীয় কাজ </vt:lpstr>
      <vt:lpstr>PowerPoint Presentation</vt:lpstr>
      <vt:lpstr>PowerPoint Presentation</vt:lpstr>
      <vt:lpstr>PowerPoint Presentation</vt:lpstr>
    </vt:vector>
  </TitlesOfParts>
  <Company>FENI-3900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WAHID</dc:creator>
  <cp:lastModifiedBy>HP</cp:lastModifiedBy>
  <cp:revision>650</cp:revision>
  <dcterms:created xsi:type="dcterms:W3CDTF">2015-05-14T03:00:23Z</dcterms:created>
  <dcterms:modified xsi:type="dcterms:W3CDTF">2021-01-24T02:42:31Z</dcterms:modified>
</cp:coreProperties>
</file>