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6" r:id="rId4"/>
    <p:sldId id="278" r:id="rId5"/>
    <p:sldId id="257" r:id="rId6"/>
    <p:sldId id="277" r:id="rId7"/>
    <p:sldId id="279" r:id="rId8"/>
    <p:sldId id="258" r:id="rId9"/>
    <p:sldId id="260" r:id="rId10"/>
    <p:sldId id="280" r:id="rId11"/>
    <p:sldId id="290" r:id="rId12"/>
    <p:sldId id="281" r:id="rId13"/>
    <p:sldId id="282" r:id="rId14"/>
    <p:sldId id="283" r:id="rId15"/>
    <p:sldId id="284" r:id="rId16"/>
    <p:sldId id="285" r:id="rId17"/>
    <p:sldId id="259" r:id="rId18"/>
    <p:sldId id="287" r:id="rId19"/>
    <p:sldId id="261" r:id="rId20"/>
    <p:sldId id="289" r:id="rId21"/>
    <p:sldId id="288" r:id="rId22"/>
    <p:sldId id="276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CC"/>
    <a:srgbClr val="FD97B7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2C1-A718-45E9-9D2D-EC7576A57AA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BAB9-8016-4311-96DA-4FBD6DD1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0085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2C1-A718-45E9-9D2D-EC7576A57AA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BAB9-8016-4311-96DA-4FBD6DD1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59360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2C1-A718-45E9-9D2D-EC7576A57AA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BAB9-8016-4311-96DA-4FBD6DD1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6503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2C1-A718-45E9-9D2D-EC7576A57AA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BAB9-8016-4311-96DA-4FBD6DD1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45073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2C1-A718-45E9-9D2D-EC7576A57AA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BAB9-8016-4311-96DA-4FBD6DD1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3123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2C1-A718-45E9-9D2D-EC7576A57AA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BAB9-8016-4311-96DA-4FBD6DD1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69012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2C1-A718-45E9-9D2D-EC7576A57AA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BAB9-8016-4311-96DA-4FBD6DD1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8149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2C1-A718-45E9-9D2D-EC7576A57AA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BAB9-8016-4311-96DA-4FBD6DD1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470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2C1-A718-45E9-9D2D-EC7576A57AA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BAB9-8016-4311-96DA-4FBD6DD1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4651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2C1-A718-45E9-9D2D-EC7576A57AA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BAB9-8016-4311-96DA-4FBD6DD1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18099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2C1-A718-45E9-9D2D-EC7576A57AA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BAB9-8016-4311-96DA-4FBD6DD1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99656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22C1-A718-45E9-9D2D-EC7576A57AA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BAB9-8016-4311-96DA-4FBD6DD1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5636" y="0"/>
            <a:ext cx="702365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10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026" y="0"/>
            <a:ext cx="6202017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0997"/>
            <a:ext cx="121654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Nationalism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জাতীয়তাবাদ।শব্দটি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সম্পর্ক।উৎপত্তিগত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বংশোদ্ভূত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ধারণা।অর্থা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বহিঃপ্রকাশ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মেলবন্ধন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বেড়াজাল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চেতনাবোধ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জনগোষ্টীর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করেছে।জাতীয়তাবাদের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ভাষা,সংস্কৃতি,ধর্ম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ভূখন্ডের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লর্ড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ব্রাইস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জাতীয়তা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ঐতিহ্যের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জনসমষ্টি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জনসমষ্টিকে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অধ্যাপক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জিম্মার্ণ বলেন,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কোনো জনসমাজের মধ্যে ঐক্যের অনুভূতি দেখা দিলেই তা জাতীয়তায় পরিণত হয়।”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সংজ্ঞাগুলোর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সান্নিধ্যতার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জনসমষ্টি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নিজেদেরকে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জনসমষ্টি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জাতীয়তা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06471619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5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আচার-আচরণ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পোশাক-পরিচ্ছদ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বিশ্বাস,রাজনীতি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আলাদা।ধীরে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অতীতকাল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স্বাতন্ত্র্য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ঘটেছে।কিন্তু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জাতীয়ভাববাদের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পূর্ণউপলব্ধিতে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নিঃসন্দেহে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শাসিতের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ওপরোক্ত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যে,বাঙ্গালীর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স্তম্ভের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শামসুদ্দীন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ইলিয়াস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শাহ।তাঁর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হয়।সার্বভৌম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গোড়াপত্তন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তিনি।এই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শাসকবৃন্দ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বাঙ্গালী।হোসেন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শাসকবৃন্দ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সুশোভিত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করেন।সুলতানী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ভাষা,সাহিত্য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86385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2052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ঘটেছিল।কিন্তু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মোঘল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স্বাতন্ত্র্য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স্তিমিত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পড়ে।তবে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মোঘল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বাংলা,বিহার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উড়িষ্যার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আলীবর্দী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তদীয়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সিরাজউদ্দৌলার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রজনৈতিক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হ।কিন্তু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শাসনামলে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শাসিতের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বিকাশলাভ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বৃটিশ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শাসনামলে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চেতনাঃ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১৭৫৭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সিরাজউদ্দৌলার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উপনিবেশ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করতলগত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হ।কিন্তু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বৃটিশ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শুরূতে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উন্বেষ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করে।ব্রিটিশ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দেয়।এই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এদেশবাসীর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ধ্যান-ধারণায়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উঠে।কেননা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এদেশবাসীকে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তোলে।এমনি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বিধিনিষেধ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এদেশবাসী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পায়।যেমন-ইটালীর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ম্যাজিনির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পুস্তকখানি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আন্দোলন।বঙ্গভঙ্গের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62128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বিরূদ্ধে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বিরোধিতার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ঐক্যানুভূতি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হয়েছিল।তাই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লাগেনি।যার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১৯২৩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পাই।বাংলার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অবিসংবাদিত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এ.কে.ফজলুল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হক,হোসেন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চিত্তরঞ্জন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বিমাতাসুলভ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নিরাময়ের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হিন্দু-মুসলমান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এ্যাক্ট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১৯৪৭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২০মে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একবৈঠক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হয়।উক্ত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বৈঠকে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সোহরাওয়ার্দী,আবুল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প্রনয়ণ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প্রেসিডেন্সি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36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কংগ্রেস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নেহেরূ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গান্ধী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প্যাটেল,ডঃ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জিন্নাহর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অসহযোগিতার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বিরোধিতা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0021583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অগ্রযাত্রা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মন্থর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পূর্ববাংলার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কৃষ্টি,সংস্কৃতি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নায্য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উৎরাই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ঘাত-প্রতিঘাতের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সংশোধিত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জিন্নাহর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দ্বি-জাতি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ছিল।পূর্ব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পাকিস্তান।কিন্তু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হয়।পাকিস্তানে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রাজনৈতিক,সাংস্কৃতিক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হয়েছে।এ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অসাম্প্রদায়িক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ধারাসমুহ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3771384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2958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১।ভাষা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movement):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শাসকগোষ্টী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সংখ্যালুঘু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উর্দুকে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করে।এ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বিরূদ্ধে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পূর্ববাংলার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বিক্ষোভের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১৯৪৭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স্বভাবতই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ভাষা।তবে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শাসকগোষ্টী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উর্দুকে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হীন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চক্রান্ত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পারে।বাঙ্গালী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করে।ভাষা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চেতনাতেই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আপামর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ওঠে।তারা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যে,অধিকার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নেই।তাদের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মূখ্য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ভূমুকা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52" y="3323156"/>
            <a:ext cx="82958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১৯৫৪ </a:t>
            </a:r>
            <a:r>
              <a:rPr lang="en-US" sz="28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8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নির্বাচনঃ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১৯৫১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ছিল।কিন্তু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অজুহাতে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শাসকগোষ্টী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বিলম্বিত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১৯৪৬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শাসনাধীনে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অনু্যায়ী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চলছিল।নির্বাচনে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ক্ষমতাসীন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বিলম্বিত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ছিল।অবশেষে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১৯৫৪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হয়।প্রাদেশিক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১০৯।এর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২৩৭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মসলমান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৬০টি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অমুসলিমদের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ছিল।বাকী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১২টি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সংরক্ষিত।১৯৫৪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২৩৭টি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মাওলানা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ভাসানীর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নেতৃত্বাধীন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লীগ,শেরে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এ.কে.ফজলুল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কৃষক-শ্রমিক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পার্টি,মাওলানা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আতাহার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নেজাম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পার্টি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দানেশের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গণতন্ত্রী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২২৩টি,মুসলিম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৯টি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পায়।এই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করে।এভাবে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13" y="3445566"/>
            <a:ext cx="3882887" cy="2968486"/>
          </a:xfrm>
          <a:prstGeom prst="rect">
            <a:avLst/>
          </a:prstGeom>
        </p:spPr>
      </p:pic>
      <p:pic>
        <p:nvPicPr>
          <p:cNvPr id="5" name="Picture 4" descr="222222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113" y="163004"/>
            <a:ext cx="3882887" cy="2785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9113" y="2572111"/>
            <a:ext cx="3882887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বাংলার দাবীতে আন্দোলন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-৫২”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631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১৯৬২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আন্দোলনঃ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কালাকানুন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প্রতিহত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1446550"/>
            <a:ext cx="75272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১৯৬৬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আন্দোলনঃ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পরপরই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আন্দোলনরূপে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ওঠে।লাহোরে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সম্মেলনে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প্রত্যাখ্যান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স্বাধিকারকামী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পূর্ববাংলার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অচিরেই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সমাদৃত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হয়।শেখ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মজিবুর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আন্দোলনরূপে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হন।তিনি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পূর্ববাংলার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সম্মেলনের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অনুকূলে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গণসমর্থন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হয়।তিন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১৯৬৬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মজিবুর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করেন।অল্প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রূপলাভ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35" y="1656521"/>
            <a:ext cx="4664765" cy="42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794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80573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৫।আগরতলা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শঙ্কিত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পড়ে।সরকার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হয়।জেল-জুলুম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চিরতরে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নস্যা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ফলশ্রুতিতে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১৯৬৮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ব্যুমেরাং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দেয়।এমামলার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মজিবুর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মামলায়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জানায়,যার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4108174"/>
            <a:ext cx="81633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১৯৬৯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গণঅভ্যুত্থানঃ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শাসনতান্ত্রিক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৬৯-এর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গণঅভ্যুত্থান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অধ্যায়।১৯৬৮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১৯৬৯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আইয়ুবের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একনায়কতান্ত্রিক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স্বেচ্ছাচারী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বিরূদ্ধে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নিজিরবিহীন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গণঅভ্যুত্থান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অভ্যুত্থান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১৯৪৭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এতদঞ্চলের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ফল।মূলত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১৯৬৯-এর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গণঅভ্যুত্থান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কাঁপানো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-1"/>
            <a:ext cx="4028661" cy="3697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3697356"/>
            <a:ext cx="4028661" cy="31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161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17" y="42862"/>
            <a:ext cx="3551583" cy="2130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2434" b="4755"/>
          <a:stretch/>
        </p:blipFill>
        <p:spPr>
          <a:xfrm>
            <a:off x="8640417" y="2173357"/>
            <a:ext cx="3551583" cy="4684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64041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১৯৭০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নির্বাচন।জেনারেল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দেন।এ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১৭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১৬৭টি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৩০০টি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২৮৮টি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করে।মূলত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বিজয়।এর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262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	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১৯৭১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জন্য।আওয়ামী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য়াহিয়া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অসহযোগ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পূর্ববাংলার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বিরূদ্ধে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জনগণরূপে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যে,পূর্ববাংলার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ধর্ম,বর্ণ,ভাষা,সংস্কৃতিতে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ফলশ্রুতিতে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১৯৫২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আন্দোলন,১৯৫৪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নির্বাচন,১৯৬২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আন্দোলন,১৯৬৬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আন্দোলন,১৯৬৯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গণআন্দোলন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কাঙ্খিত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অর্জন।বাঙালীর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স্বার্থভিত্তিক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অবিস্মরণীয়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857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idx="1"/>
          </p:nvPr>
        </p:nvSpPr>
        <p:spPr>
          <a:xfrm>
            <a:off x="2425148" y="430055"/>
            <a:ext cx="7341703" cy="193609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DeflateBottom">
              <a:avLst/>
            </a:prstTxWarp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3600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4575" y="4155564"/>
            <a:ext cx="772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কলেজ,রাজশাহী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মোবাইলঃ০১৭১৫-০৪১৭৯৭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2" y="1398105"/>
            <a:ext cx="2504660" cy="2883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48" y="1868751"/>
            <a:ext cx="1855304" cy="1892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0314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7079" y="0"/>
            <a:ext cx="5348613" cy="197911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CC00C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175" y="3294345"/>
            <a:ext cx="106638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বিকাশধারায়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175" y="4586613"/>
            <a:ext cx="106638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কতটুকু?ব্যাখ্যা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0" y="3294345"/>
            <a:ext cx="1515649" cy="764088"/>
          </a:xfrm>
          <a:prstGeom prst="rightArrowCallout">
            <a:avLst/>
          </a:prstGeom>
          <a:solidFill>
            <a:srgbClr val="FD97B7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-1" y="4496956"/>
            <a:ext cx="1515649" cy="764088"/>
          </a:xfrm>
          <a:prstGeom prst="rightArrowCallout">
            <a:avLst/>
          </a:prstGeom>
          <a:solidFill>
            <a:srgbClr val="FD97B7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8174" y="1979112"/>
            <a:ext cx="148642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259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79286" y="0"/>
            <a:ext cx="5833428" cy="1703540"/>
          </a:xfrm>
          <a:prstGeom prst="rect">
            <a:avLst/>
          </a:prstGeom>
        </p:spPr>
        <p:txBody>
          <a:bodyPr numCol="1">
            <a:prstTxWarp prst="textDe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800" b="1" i="1" u="sng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3644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১৯৫৪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কংগ্রেস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১৯৬৯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       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উজ্জীবিত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i,ii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5858" y="1131653"/>
            <a:ext cx="1340284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8098" y="2326708"/>
            <a:ext cx="397606" cy="350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21479" y="3253634"/>
            <a:ext cx="397606" cy="350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20282" y="6297458"/>
            <a:ext cx="397606" cy="350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01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অতিষ্ঠ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এলাকাটির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উত্থাপন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পরবর্তিতে তাদের আন্দোলন তীব্র থেকে তীব্রতর হয়।একসময় শাসকদল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র্বাচন দেয়। নির্বাচনে সেই এলাকার জনগণ শাসক দলকে বর্জন করে তাদের নিজেদের নেতার প্রতি সমর্থন ব্যক্ত করে</a:t>
            </a:r>
            <a:r>
              <a:rPr lang="bn-IN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উদ্দীপকে বাংলাদেশের কোন ওইতিহাসিক ঘটনার সাথে মিল খুঁজে পাওয়া যায়?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১৯৫২ ভাষা আন্দোলন                (খ) ১৯৬৬এর ছয় দিফা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১৯৫৮এর সামরিক শাসন             (ঘ)১৯৭১ এর মুক্তিযুদ্ধ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উদ্দীপকে বর্ণিত ঘটনাপ্রবাহ প্রমাণ করে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i.বাংলাদেশের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ii.সেই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iii.আন্দোলন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ii      (খ)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   (গ) ii ও iii   (ঘ)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19803" y="6125227"/>
            <a:ext cx="417060" cy="3883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97260" y="2965535"/>
            <a:ext cx="397606" cy="350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59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29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39449" y="198518"/>
            <a:ext cx="3913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10" y="5267308"/>
            <a:ext cx="11323528" cy="7736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যুক্তফ্রন্টের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২১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দফা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দাবির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দফাগুলি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উল্লেখ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কর।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0339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ac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40273" y="5645742"/>
            <a:ext cx="5511452" cy="868588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3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9960" y="530684"/>
            <a:ext cx="5072080" cy="121121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78111"/>
              </a:avLst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036901"/>
            <a:ext cx="8382000" cy="397588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just"/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শ্রেনীঃ- একাদশ-দ্বাদশ</a:t>
            </a:r>
            <a:endParaRPr lang="bn-IN" sz="405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5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সমাজবিজ্ঞান</a:t>
            </a:r>
            <a:r>
              <a:rPr lang="en-US" sz="405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-১ম </a:t>
            </a:r>
            <a:r>
              <a:rPr lang="en-US" sz="405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IN" sz="405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50" b="1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50" b="1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50" dirty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[ </a:t>
            </a:r>
            <a:r>
              <a:rPr lang="en-US" sz="4050" dirty="0" err="1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50" dirty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অভ্যুদয়ের</a:t>
            </a:r>
            <a:r>
              <a:rPr lang="en-US" sz="4050" dirty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50" dirty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4050" dirty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50" b="1" dirty="0">
              <a:ln/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পাঠঃ-</a:t>
            </a:r>
            <a:r>
              <a:rPr lang="en-US" sz="405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5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IN" sz="405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তারিখঃ- ১০/০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5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18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939" y="0"/>
            <a:ext cx="6361043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22222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30"/>
            <a:ext cx="12192000" cy="5934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6939" y="5393334"/>
            <a:ext cx="617912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বাংলার দাবীতে আন্দোলন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-৫২”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016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67909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6" y="-2"/>
            <a:ext cx="551290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76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53317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80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5392" y="288235"/>
            <a:ext cx="71296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গন-আন্দোলন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523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983" y="2449330"/>
            <a:ext cx="10515600" cy="1325563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 জাতীয়তাবাদের বিকাশধারা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8" y="3907415"/>
            <a:ext cx="5976731" cy="29505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6461" y="0"/>
            <a:ext cx="7279661" cy="244933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628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730" y="0"/>
            <a:ext cx="6162261" cy="1963323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48" y="1963323"/>
            <a:ext cx="11290851" cy="4463982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0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0" y="3697358"/>
            <a:ext cx="901148" cy="569842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0" y="4783036"/>
            <a:ext cx="901148" cy="569842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0" y="5868714"/>
            <a:ext cx="901148" cy="569842"/>
          </a:xfrm>
          <a:prstGeom prst="rightArrowCallout">
            <a:avLst/>
          </a:prstGeom>
          <a:solidFill>
            <a:srgbClr val="FD97B7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36475928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483</Words>
  <Application>Microsoft Office PowerPoint</Application>
  <PresentationFormat>Widescreen</PresentationFormat>
  <Paragraphs>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বাঙালি জাতীয়তাবাদের বিকাশধারা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আল্লাহ হাফেজ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105</cp:revision>
  <dcterms:created xsi:type="dcterms:W3CDTF">2020-07-17T01:09:15Z</dcterms:created>
  <dcterms:modified xsi:type="dcterms:W3CDTF">2021-01-29T12:33:41Z</dcterms:modified>
</cp:coreProperties>
</file>