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9" r:id="rId21"/>
    <p:sldId id="280" r:id="rId22"/>
    <p:sldId id="277" r:id="rId23"/>
    <p:sldId id="278" r:id="rId24"/>
    <p:sldId id="283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6E25-E494-4996-BC31-DF7361D72435}" type="datetimeFigureOut">
              <a:rPr lang="en-US" smtClean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9150-9288-4A26-A68A-B877BC0ABB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29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hakhawath747@gamil.com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18.jpeg"/><Relationship Id="rId4" Type="http://schemas.openxmlformats.org/officeDocument/2006/relationships/image" Target="../media/image3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2819400" cy="199575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 descr="C:\Users\sagor khan\Downloads\A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124200"/>
            <a:ext cx="2691190" cy="19050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sagor khan\Downloads\A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447800"/>
            <a:ext cx="2798838" cy="1981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sagor khan\Downloads\A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648200"/>
            <a:ext cx="2543175" cy="195262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C:\Users\sagor khan\Downloads\a14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1600200" cy="1182757"/>
          </a:xfrm>
          <a:prstGeom prst="rect">
            <a:avLst/>
          </a:prstGeom>
          <a:noFill/>
        </p:spPr>
      </p:pic>
      <p:pic>
        <p:nvPicPr>
          <p:cNvPr id="1031" name="Picture 7" descr="C:\Users\sagor khan\Downloads\a14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276600"/>
            <a:ext cx="1447800" cy="1184564"/>
          </a:xfrm>
          <a:prstGeom prst="rect">
            <a:avLst/>
          </a:prstGeom>
          <a:noFill/>
        </p:spPr>
      </p:pic>
      <p:pic>
        <p:nvPicPr>
          <p:cNvPr id="1032" name="Picture 8" descr="C:\Users\sagor khan\Downloads\a14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676400"/>
            <a:ext cx="1447800" cy="1143000"/>
          </a:xfrm>
          <a:prstGeom prst="rect">
            <a:avLst/>
          </a:prstGeom>
          <a:noFill/>
        </p:spPr>
      </p:pic>
      <p:pic>
        <p:nvPicPr>
          <p:cNvPr id="1033" name="Picture 9" descr="C:\Users\sagor khan\Downloads\a14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5105400"/>
            <a:ext cx="1484086" cy="107468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914400" y="1905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স্বা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52578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গ 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886200" y="3505200"/>
            <a:ext cx="60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ত 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6553200" y="1905000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ম </a:t>
            </a:r>
            <a:endParaRPr lang="en-US" sz="4800" dirty="0"/>
          </a:p>
        </p:txBody>
      </p:sp>
      <p:pic>
        <p:nvPicPr>
          <p:cNvPr id="1035" name="Picture 11" descr="C:\Users\sagor khan\Downloads\a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486402" y="3200398"/>
            <a:ext cx="3581398" cy="3733801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1981200" y="381000"/>
            <a:ext cx="60198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আজকের ক্লাসে সবাইকে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81000"/>
            <a:ext cx="59436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নিচের ছবিগুলো ভাল করে লক্ষ কর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248400"/>
            <a:ext cx="822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               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</a:rPr>
              <a:t> .</a:t>
            </a:r>
            <a:r>
              <a:rPr lang="en-US" sz="20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হো</a:t>
            </a:r>
            <a:r>
              <a:rPr lang="en-US" sz="2000" dirty="0" err="1" smtClean="0">
                <a:solidFill>
                  <a:schemeClr val="tx1"/>
                </a:solidFill>
              </a:rPr>
              <a:t>সেন</a:t>
            </a:r>
            <a:r>
              <a:rPr lang="en-US" sz="20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3276600" cy="2514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733800" y="3581400"/>
            <a:ext cx="3352800" cy="2514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562600" y="1600200"/>
            <a:ext cx="3048000" cy="2362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3352800" cy="2514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a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3657600"/>
            <a:ext cx="3429000" cy="2514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a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1600200"/>
            <a:ext cx="3124200" cy="2362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Down Arrow 12"/>
          <p:cNvSpPr/>
          <p:nvPr/>
        </p:nvSpPr>
        <p:spPr>
          <a:xfrm rot="5400000">
            <a:off x="7400544" y="4791456"/>
            <a:ext cx="972312" cy="16002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bn-IN" dirty="0" smtClean="0"/>
              <a:t>বুকে ব্যথা।  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7543800" y="3733800"/>
            <a:ext cx="1143000" cy="13716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/>
              <a:t>বিকালের দিকে অল্প জ্বর হয়। </a:t>
            </a:r>
            <a:endParaRPr lang="en-US" sz="1600" dirty="0"/>
          </a:p>
        </p:txBody>
      </p:sp>
      <p:sp>
        <p:nvSpPr>
          <p:cNvPr id="16" name="Down Arrow 15"/>
          <p:cNvSpPr/>
          <p:nvPr/>
        </p:nvSpPr>
        <p:spPr>
          <a:xfrm rot="9779231">
            <a:off x="7656851" y="3241787"/>
            <a:ext cx="1002123" cy="576943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191000" y="1600200"/>
            <a:ext cx="1143000" cy="1905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কখনো কখনো কাশির সাথে রক্ত পড়তে পারে। </a:t>
            </a:r>
            <a:endParaRPr lang="en-US" dirty="0"/>
          </a:p>
        </p:txBody>
      </p:sp>
      <p:sp>
        <p:nvSpPr>
          <p:cNvPr id="19" name="Down Arrow 18"/>
          <p:cNvSpPr/>
          <p:nvPr/>
        </p:nvSpPr>
        <p:spPr>
          <a:xfrm rot="5400000">
            <a:off x="3470148" y="2244852"/>
            <a:ext cx="896112" cy="52120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decagon 19"/>
          <p:cNvSpPr/>
          <p:nvPr/>
        </p:nvSpPr>
        <p:spPr>
          <a:xfrm>
            <a:off x="609600" y="4419600"/>
            <a:ext cx="2514600" cy="1752600"/>
          </a:xfrm>
          <a:prstGeom prst="dodecagon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যক্ষ্ণা রোগের লক্ষণ 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5" grpId="0" animBg="1"/>
      <p:bldP spid="18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</a:rPr>
              <a:t> .</a:t>
            </a:r>
            <a:r>
              <a:rPr lang="en-US" sz="20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হো</a:t>
            </a:r>
            <a:r>
              <a:rPr lang="en-US" sz="2000" dirty="0" err="1" smtClean="0">
                <a:solidFill>
                  <a:schemeClr val="tx1"/>
                </a:solidFill>
              </a:rPr>
              <a:t>সেন</a:t>
            </a:r>
            <a:r>
              <a:rPr lang="en-US" sz="20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381000"/>
            <a:ext cx="6400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যক্ষ্ণা রোগের লক্ষণ 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43000" y="1676400"/>
            <a:ext cx="75438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দেহের ওজন কমতে থাকে ও শরীর দুর্বল হতে থাকে।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219200" y="2895600"/>
            <a:ext cx="74676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খুসখুসে কাশি হয়, কখনো কখনো কাশির সাথে রক্ত পড়তে পারে।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295400" y="4038600"/>
            <a:ext cx="7391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বিকালের দিকে অল্প জ্বর হয়,রাত্রে শরীরে ঘাম হয়। 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1295400" y="5105400"/>
            <a:ext cx="73914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বুক বা পিঠে ব্যথা হয়,মাঝে মাঝে পেটে অসুখ দেখা দেয়। </a:t>
            </a:r>
            <a:endParaRPr lang="en-US" sz="2000" dirty="0"/>
          </a:p>
        </p:txBody>
      </p:sp>
      <p:sp>
        <p:nvSpPr>
          <p:cNvPr id="13" name="Oval 12"/>
          <p:cNvSpPr/>
          <p:nvPr/>
        </p:nvSpPr>
        <p:spPr>
          <a:xfrm>
            <a:off x="914400" y="1676400"/>
            <a:ext cx="9906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১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457200" y="2895600"/>
            <a:ext cx="9906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২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990600" y="4038600"/>
            <a:ext cx="990600" cy="990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৩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990600" y="5029200"/>
            <a:ext cx="990600" cy="990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৪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381000"/>
            <a:ext cx="5791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নিচের চিত্রগুলো ভাল করে লক্ষ কর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0" y="1828800"/>
            <a:ext cx="3505200" cy="2743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53000" y="1981200"/>
            <a:ext cx="3505200" cy="2590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828800"/>
            <a:ext cx="3505200" cy="2743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762000" y="4724400"/>
            <a:ext cx="35814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পুষ্টিকর খাবার খাওয়া ।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76800" y="4648200"/>
            <a:ext cx="36576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ডাক্তারের পরামর্শ অনুযায়ী ঔষধ </a:t>
            </a:r>
            <a:r>
              <a:rPr lang="bn-IN" smtClean="0"/>
              <a:t>খাওয়া ।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514600" y="5486400"/>
            <a:ext cx="5410200" cy="533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যক্ষ্ণা রোগের প্রতিকার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sagor khan\Downloads\a7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1828800"/>
            <a:ext cx="3352800" cy="2590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828800" y="381000"/>
            <a:ext cx="6477000" cy="914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একক কাজ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514600"/>
            <a:ext cx="4191000" cy="2895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590800"/>
            <a:ext cx="4114800" cy="2895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Content Placeholder 7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3276600"/>
            <a:ext cx="1600200" cy="153352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6781800" y="2590800"/>
            <a:ext cx="1752600" cy="2819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যক্ষ্ণা রোগের লক্ষণ সমূহ লিখ?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457200" y="6172200"/>
            <a:ext cx="8229600" cy="685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09800" y="381000"/>
            <a:ext cx="5410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উত্তর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8229600" cy="4038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১। দেহের ওজন কমতে থাকে ও শরীর দুর্বল হতে থাকে</a:t>
            </a:r>
            <a:r>
              <a:rPr lang="en-US" sz="2400" dirty="0" smtClean="0">
                <a:solidFill>
                  <a:schemeClr val="tx1"/>
                </a:solidFill>
              </a:rPr>
              <a:t>।</a:t>
            </a:r>
            <a:endParaRPr lang="bn-IN" sz="2400" dirty="0" smtClean="0">
              <a:solidFill>
                <a:schemeClr val="tx1"/>
              </a:solidFill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২। খুসখুসে কাশি হয়, কখনো কখনো কাশির সাথে রক্ত পড়তে পারে।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৩। বিকালের দিকে অল্প জ্বর হয়,রাত্রে শরীরে ঘাম হয়।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৪। বুক বা পিঠে ব্যথা হয়,মাঝে মাঝে পেটে অসুখ দেখা দেয়।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bn-IN" sz="2400" dirty="0" smtClean="0">
              <a:solidFill>
                <a:schemeClr val="tx1"/>
              </a:solidFill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5943600"/>
            <a:ext cx="80772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381000"/>
            <a:ext cx="6400800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নিচের চিত্রগুলো ভাল করে লক্ষ কর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172200"/>
            <a:ext cx="82296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  <p:sp>
        <p:nvSpPr>
          <p:cNvPr id="6" name="Oval 5"/>
          <p:cNvSpPr/>
          <p:nvPr/>
        </p:nvSpPr>
        <p:spPr>
          <a:xfrm>
            <a:off x="533400" y="1752600"/>
            <a:ext cx="2590800" cy="2590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05200" y="1828800"/>
            <a:ext cx="2590800" cy="2590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48400" y="2057400"/>
            <a:ext cx="2590800" cy="2362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2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752600"/>
            <a:ext cx="2590800" cy="2590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2" descr="C:\Users\sagor khan\Downloads\a7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1752600"/>
            <a:ext cx="2590800" cy="26670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sagor khan\Downloads\a8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1828800"/>
            <a:ext cx="2628900" cy="25908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2057400" y="5334000"/>
            <a:ext cx="4114800" cy="838200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যক্ষ্ণা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রোগের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প্রতিরোধ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4343400"/>
            <a:ext cx="24384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বি </a:t>
            </a:r>
            <a:r>
              <a:rPr lang="en-US" sz="2000" dirty="0" smtClean="0"/>
              <a:t>.</a:t>
            </a:r>
            <a:r>
              <a:rPr lang="bn-IN" sz="2000" dirty="0" smtClean="0"/>
              <a:t>সি</a:t>
            </a:r>
            <a:r>
              <a:rPr lang="en-US" sz="2000" dirty="0" smtClean="0"/>
              <a:t>.</a:t>
            </a:r>
            <a:r>
              <a:rPr lang="bn-IN" sz="2000" dirty="0" smtClean="0"/>
              <a:t> জি </a:t>
            </a:r>
            <a:r>
              <a:rPr lang="en-US" sz="2000" dirty="0" smtClean="0"/>
              <a:t>. </a:t>
            </a:r>
            <a:r>
              <a:rPr lang="bn-IN" sz="2000" dirty="0" smtClean="0"/>
              <a:t>টিকা । 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>
          <a:xfrm>
            <a:off x="3429000" y="4419600"/>
            <a:ext cx="25908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হা</a:t>
            </a:r>
            <a:r>
              <a:rPr lang="bn-IN" sz="2000" dirty="0" smtClean="0"/>
              <a:t>ঁ</a:t>
            </a:r>
            <a:r>
              <a:rPr lang="en-US" sz="2000" dirty="0" err="1" smtClean="0"/>
              <a:t>চি-কাশির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সময়</a:t>
            </a:r>
            <a:r>
              <a:rPr lang="en-US" sz="2000" dirty="0" smtClean="0"/>
              <a:t> </a:t>
            </a:r>
            <a:r>
              <a:rPr lang="en-US" sz="2000" dirty="0" err="1" smtClean="0"/>
              <a:t>মুখ</a:t>
            </a:r>
            <a:r>
              <a:rPr lang="en-US" sz="2000" dirty="0" smtClean="0"/>
              <a:t> </a:t>
            </a:r>
            <a:r>
              <a:rPr lang="en-US" sz="2000" dirty="0" err="1" smtClean="0"/>
              <a:t>ঢেকে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হবে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15" name="Rectangle 14"/>
          <p:cNvSpPr/>
          <p:nvPr/>
        </p:nvSpPr>
        <p:spPr>
          <a:xfrm>
            <a:off x="6400800" y="4419600"/>
            <a:ext cx="25146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যক্ষ্ণা রোগীকে </a:t>
            </a:r>
            <a:r>
              <a:rPr lang="bn-IN" sz="2000" smtClean="0"/>
              <a:t>হাসপাতালে পাঠানো ।  </a:t>
            </a:r>
            <a:endParaRPr lang="en-US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#</a:t>
            </a:r>
            <a:r>
              <a:rPr lang="bn-IN" sz="2400" dirty="0" smtClean="0">
                <a:solidFill>
                  <a:schemeClr val="tx1"/>
                </a:solidFill>
              </a:rPr>
              <a:t> যক্ষ্ণা প্রতিষেধকটিকা হলো বি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সি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জি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। জন্মের পর থেকে এক বছরের মধ্যে শিশুকে এই টিকা দেওয়ার ব্যবস্থা করতে হয়। জন্মের  পরপরই যত দ্রুত সম্ভব শিশুকে এ টিকা দেওয়ার ব্যবস্থা  করা উচিত।  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# </a:t>
            </a:r>
            <a:r>
              <a:rPr lang="bn-IN" sz="2400" dirty="0" smtClean="0">
                <a:solidFill>
                  <a:schemeClr val="tx1"/>
                </a:solidFill>
              </a:rPr>
              <a:t>যক্ষ্ণা রোগীকে পৃথক রাখতে হবে। সবচেয়ে ভাল ব্যবস্থা হলো হাসপাতালে পাঠানো। এতে সুচিকিৎসা নিশ্চত  হয়। 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# </a:t>
            </a:r>
            <a:r>
              <a:rPr lang="bn-IN" sz="2400" dirty="0" smtClean="0">
                <a:solidFill>
                  <a:schemeClr val="tx1"/>
                </a:solidFill>
              </a:rPr>
              <a:t>রোগীর কফ-থুতু মাটিতে পুঁতে ফেলা দরকার। কারণ এসবে অসংখ্য জীবাণু থাকে। 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# </a:t>
            </a:r>
            <a:r>
              <a:rPr lang="bn-IN" sz="2400" dirty="0" smtClean="0">
                <a:solidFill>
                  <a:schemeClr val="tx1"/>
                </a:solidFill>
              </a:rPr>
              <a:t>হাঁচি-কাশির সময় মুখ রুমাল দিয়ে ঢেকে নিতে হবে।</a:t>
            </a:r>
          </a:p>
          <a:p>
            <a:pPr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# </a:t>
            </a:r>
            <a:r>
              <a:rPr lang="bn-IN" sz="2400" dirty="0" smtClean="0">
                <a:solidFill>
                  <a:schemeClr val="tx1"/>
                </a:solidFill>
              </a:rPr>
              <a:t>যক্ষ্ণা রোগীর কাছে শিশুদেরকে যেতে দেওয়া উচিত নয়।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0" y="381000"/>
            <a:ext cx="5257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যক্ষ্ণা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রোগের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প্রতিরোধ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096000"/>
            <a:ext cx="8229600" cy="53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6096000"/>
            <a:ext cx="82296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এম</a:t>
            </a:r>
            <a:r>
              <a:rPr lang="en-US" sz="1600" dirty="0" smtClean="0">
                <a:solidFill>
                  <a:schemeClr val="tx1"/>
                </a:solidFill>
              </a:rPr>
              <a:t> .</a:t>
            </a:r>
            <a:r>
              <a:rPr lang="en-US" sz="16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bn-IN" sz="1600" dirty="0" smtClean="0">
                <a:solidFill>
                  <a:schemeClr val="tx1"/>
                </a:solidFill>
              </a:rPr>
              <a:t>হো</a:t>
            </a:r>
            <a:r>
              <a:rPr lang="en-US" sz="1600" dirty="0" err="1" smtClean="0">
                <a:solidFill>
                  <a:schemeClr val="tx1"/>
                </a:solidFill>
              </a:rPr>
              <a:t>সেন</a:t>
            </a:r>
            <a:r>
              <a:rPr lang="en-US" sz="16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1600" dirty="0"/>
          </a:p>
        </p:txBody>
      </p:sp>
      <p:sp>
        <p:nvSpPr>
          <p:cNvPr id="5" name="Oval 4"/>
          <p:cNvSpPr/>
          <p:nvPr/>
        </p:nvSpPr>
        <p:spPr>
          <a:xfrm>
            <a:off x="3048000" y="304800"/>
            <a:ext cx="41148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নিউমোনিয়া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Wave 6"/>
          <p:cNvSpPr/>
          <p:nvPr/>
        </p:nvSpPr>
        <p:spPr>
          <a:xfrm>
            <a:off x="1066800" y="1524000"/>
            <a:ext cx="7239000" cy="4419600"/>
          </a:xfrm>
          <a:prstGeom prst="wave">
            <a:avLst>
              <a:gd name="adj1" fmla="val 12500"/>
              <a:gd name="adj2" fmla="val 5874"/>
            </a:avLst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নিউমোনিয়া একটি ফুসফুসের রোগ। অত্যধিক ঠান্ডা লাগলে নিউমোনিয়া রোগ হতে পারে। হাম,ব্রংকাইটিস ইত্যাদি রোগের পরে ঠান্ডহা লেগে নিউমোনিয়া রোগ হতে পারে। শিশুদের জন্য এটি মারাত্নক রোগ</a:t>
            </a:r>
            <a:r>
              <a:rPr lang="bn-IN" dirty="0" smtClean="0"/>
              <a:t>।</a:t>
            </a:r>
            <a:endParaRPr lang="en-US" dirty="0" smtClean="0"/>
          </a:p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কারণঃ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এক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ধরনের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ব্যাকটেরিয়ার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আক্রমণে</a:t>
            </a:r>
            <a:r>
              <a:rPr lang="en-US" sz="2000" dirty="0" smtClean="0">
                <a:solidFill>
                  <a:srgbClr val="FF0000"/>
                </a:solidFill>
              </a:rPr>
              <a:t> এ </a:t>
            </a:r>
            <a:r>
              <a:rPr lang="en-US" sz="2000" dirty="0" err="1" smtClean="0">
                <a:solidFill>
                  <a:srgbClr val="FF0000"/>
                </a:solidFill>
              </a:rPr>
              <a:t>রোগ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হয়</a:t>
            </a:r>
            <a:r>
              <a:rPr lang="en-US" sz="2000" dirty="0" smtClean="0">
                <a:solidFill>
                  <a:srgbClr val="FF0000"/>
                </a:solidFill>
              </a:rPr>
              <a:t>।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457200"/>
            <a:ext cx="58674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নিচের চিত্রগুলো ভাল করে লক্ষ কর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6172200"/>
            <a:ext cx="8305800" cy="685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  <p:sp>
        <p:nvSpPr>
          <p:cNvPr id="7" name="Oval 6"/>
          <p:cNvSpPr/>
          <p:nvPr/>
        </p:nvSpPr>
        <p:spPr>
          <a:xfrm>
            <a:off x="457200" y="1752600"/>
            <a:ext cx="3048000" cy="304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1752600"/>
            <a:ext cx="3048000" cy="304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53200" y="1981200"/>
            <a:ext cx="2362200" cy="2514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1828800"/>
            <a:ext cx="3048000" cy="29718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sagor khan\Downloads\a39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1828800"/>
            <a:ext cx="3048000" cy="2971800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8" name="Picture 4" descr="C:\Users\sagor khan\Downloads\a4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81750" y="1905000"/>
            <a:ext cx="2533650" cy="2667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Rectangle 12"/>
          <p:cNvSpPr/>
          <p:nvPr/>
        </p:nvSpPr>
        <p:spPr>
          <a:xfrm>
            <a:off x="457200" y="4724400"/>
            <a:ext cx="25146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বুকে ব্যথা হয়। 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3352800" y="4724400"/>
            <a:ext cx="25908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শ্বাস কষ্ট হয়। 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477000" y="4724400"/>
            <a:ext cx="2438400" cy="68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smtClean="0"/>
              <a:t>কাশি হয়।  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2895600" y="5562600"/>
            <a:ext cx="4724400" cy="685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নিউমোনিয়া রোগের লক্ষণ ।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0800" y="457200"/>
            <a:ext cx="4114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প্রতিকার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Double Wave 5"/>
          <p:cNvSpPr/>
          <p:nvPr/>
        </p:nvSpPr>
        <p:spPr>
          <a:xfrm>
            <a:off x="838200" y="1676400"/>
            <a:ext cx="7391400" cy="4191000"/>
          </a:xfrm>
          <a:prstGeom prst="doubleWave">
            <a:avLst>
              <a:gd name="adj1" fmla="val 6250"/>
              <a:gd name="adj2" fmla="val -222"/>
            </a:avLst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অতিদ্রত চিকিৎসকের পরামর্শ নেওয়া উচিত। চিকিৎকের পরামর্শ অনুযায়ী রোগীর ঔষধ ও পথ্য খাওয়া দরকার।বেশি করে পানি ও  তরল পদার্থ(স্যুপ, ফলের রস) পান করতে হবে। রোগীকে পুষ্টিকর খাবার খাওয়াতে হবে।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6172200"/>
            <a:ext cx="82296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133600" y="381000"/>
            <a:ext cx="5410200" cy="914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শিক্ষক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828800"/>
            <a:ext cx="3733800" cy="4038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0600" y="1828800"/>
            <a:ext cx="3657600" cy="3962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A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3886200" cy="4419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Content Placeholder 4" descr="IMG_999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600200" y="3124200"/>
            <a:ext cx="1752600" cy="16002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 descr="C:\Users\sagor khan\Downloads\A5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1676400"/>
            <a:ext cx="4038600" cy="4419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 13"/>
          <p:cNvSpPr/>
          <p:nvPr/>
        </p:nvSpPr>
        <p:spPr>
          <a:xfrm>
            <a:off x="4800600" y="2133601"/>
            <a:ext cx="36576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n-IN" sz="2400" dirty="0" smtClean="0"/>
              <a:t>এম .সাখাওয়াত হোসেন </a:t>
            </a:r>
          </a:p>
          <a:p>
            <a:pPr>
              <a:buNone/>
            </a:pPr>
            <a:r>
              <a:rPr lang="bn-IN" sz="2000" dirty="0" smtClean="0"/>
              <a:t> </a:t>
            </a:r>
            <a:r>
              <a:rPr lang="bn-IN" dirty="0" smtClean="0">
                <a:solidFill>
                  <a:schemeClr val="accent2"/>
                </a:solidFill>
              </a:rPr>
              <a:t>সহকারি শিক্ষক (ব্যবসায় শিক্ষা ) </a:t>
            </a:r>
          </a:p>
          <a:p>
            <a:pPr>
              <a:buNone/>
            </a:pPr>
            <a:r>
              <a:rPr lang="bn-IN" sz="2000" dirty="0" smtClean="0">
                <a:solidFill>
                  <a:schemeClr val="accent2"/>
                </a:solidFill>
              </a:rPr>
              <a:t> </a:t>
            </a:r>
            <a:r>
              <a:rPr lang="bn-IN" dirty="0" smtClean="0">
                <a:solidFill>
                  <a:schemeClr val="accent2"/>
                </a:solidFill>
              </a:rPr>
              <a:t>মোক্তাল হোসেন উচ্চ বিদ্যালয় ,  ,সদর ,নেত্রকোনা </a:t>
            </a:r>
          </a:p>
          <a:p>
            <a:pPr>
              <a:buNone/>
            </a:pPr>
            <a:r>
              <a:rPr lang="bn-IN" dirty="0" smtClean="0">
                <a:solidFill>
                  <a:schemeClr val="accent2"/>
                </a:solidFill>
                <a:hlinkClick r:id="rId6"/>
              </a:rPr>
              <a:t>         </a:t>
            </a:r>
            <a:r>
              <a:rPr lang="en-US" dirty="0" smtClean="0">
                <a:solidFill>
                  <a:schemeClr val="accent2"/>
                </a:solidFill>
                <a:hlinkClick r:id="rId6"/>
              </a:rPr>
              <a:t>shakhawath747@gamil.com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endParaRPr lang="bn-IN" sz="20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bn-IN" sz="2000" dirty="0" smtClean="0">
                <a:solidFill>
                  <a:schemeClr val="accent2"/>
                </a:solidFill>
              </a:rPr>
              <a:t>     </a:t>
            </a:r>
            <a:r>
              <a:rPr lang="en-US" sz="2000" dirty="0" smtClean="0">
                <a:solidFill>
                  <a:schemeClr val="accent2"/>
                </a:solidFill>
              </a:rPr>
              <a:t>Mob: </a:t>
            </a:r>
          </a:p>
          <a:p>
            <a:pPr>
              <a:buNone/>
            </a:pPr>
            <a:r>
              <a:rPr lang="bn-IN" sz="2000" dirty="0" smtClean="0">
                <a:solidFill>
                  <a:schemeClr val="accent2"/>
                </a:solidFill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</a:rPr>
              <a:t>01734475103     01917636486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14600" y="228600"/>
            <a:ext cx="4419600" cy="1219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দলীয় কাজ 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762000" y="1828800"/>
            <a:ext cx="3657600" cy="2971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4800600" y="2057400"/>
            <a:ext cx="3352800" cy="3200400"/>
          </a:xfrm>
          <a:prstGeom prst="horizontalScroll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নিউমোনিয়া রোগের লক্ষণ সমূহ লিখ?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  <p:pic>
        <p:nvPicPr>
          <p:cNvPr id="9" name="Content Placeholder 3" descr="IMG_20181029_1042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1828800"/>
            <a:ext cx="3733800" cy="3124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67000" y="381000"/>
            <a:ext cx="39624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উত্তর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905000"/>
            <a:ext cx="7239000" cy="3048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*</a:t>
            </a:r>
            <a:r>
              <a:rPr lang="bn-IN" sz="2800" dirty="0" smtClean="0"/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কাশি ও শ্বাস কষ্ট হয়। শ্বাস নেওয়ার সময় নাকের ছিদ্র বড় হয়। বেশি জ্বর হয়। কাশির সময় রোগী বুকে ব্যথা অনুভব করে।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6172200"/>
            <a:ext cx="83058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6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447800" y="381000"/>
            <a:ext cx="6477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নিচের চিত্রগুলো ভাল করে লক্ষ কর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905000"/>
            <a:ext cx="2590800" cy="2362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1905000"/>
            <a:ext cx="2590800" cy="2362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1905000"/>
            <a:ext cx="2590800" cy="2362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905000"/>
            <a:ext cx="26670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sagor khan\Downloads\a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62313" y="1905000"/>
            <a:ext cx="2681287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C:\Users\sagor khan\Downloads\a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1905000"/>
            <a:ext cx="2705100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457200" y="4419600"/>
            <a:ext cx="26670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বেশি করে পানি পান করতে হবে।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76600" y="4419600"/>
            <a:ext cx="26670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বেশি করে স্যুপ ও ফলের রস পান করতে  হবে।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19800" y="4419600"/>
            <a:ext cx="2667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পুষ্টিকর খাবার খেতে হবে।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6172200"/>
            <a:ext cx="8305800" cy="6858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1828800" y="5334000"/>
            <a:ext cx="61722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নিউমোনিয়া রোগের প্রতিকার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1" grpId="0" animBg="1"/>
      <p:bldP spid="12" grpId="0" animBg="1"/>
      <p:bldP spid="13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4267200" cy="1219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প্রতিরোধ 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533400" y="2133600"/>
            <a:ext cx="2743200" cy="2209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276600" y="2362200"/>
            <a:ext cx="5410200" cy="2057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শিশুদের হাম বা ব্রংকাইটিস হলে অত্যন্ত সাবধানতা অবলম্বন করতে হবে।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gor khan\Downloads\a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133600"/>
            <a:ext cx="2857500" cy="2590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457200" y="6400800"/>
            <a:ext cx="8305800" cy="457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4038600" cy="1143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</a:rPr>
              <a:t>মূল্যায়ন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447800"/>
            <a:ext cx="2362201" cy="541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pic>
        <p:nvPicPr>
          <p:cNvPr id="1028" name="Picture 4" descr="C:\Users\sagor khan\Downloads\a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-2" y="4800600"/>
            <a:ext cx="6781802" cy="20574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1447800"/>
            <a:ext cx="6934200" cy="3505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১।নিচের কোনটি সংক্রামক রোগ হিসেবে অতি পরিচিতি?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(ক) নিউমোনিয়া            (খ) যক্ষ্ণা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(গ) অ্যাজমা                (ঘ) ব্রংকাইটিস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২। নিউমোনিয়া কোন অঙ্গের রোগ?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(ক) যকৃৎ                (খ) বৃক্ক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(গ) ফুসফুস         (ঘ) অগ্ন্যাশয় 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343400" y="23622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447800" y="3962400"/>
            <a:ext cx="609600" cy="533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9400" y="1981200"/>
            <a:ext cx="3657600" cy="3429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057400"/>
            <a:ext cx="3810000" cy="3352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2057400" y="381000"/>
            <a:ext cx="5410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বাড়ির কাজ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2209800"/>
            <a:ext cx="1905000" cy="3581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যক্ষ্ণা ও নিউমোনিয়া রোগের লক্ষণ সমূহ চিহ্নিত কর?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381000"/>
            <a:ext cx="52578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সবাইকে ধন্যবাদ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1447800"/>
            <a:ext cx="9144000" cy="5029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sagor khan\Downloads\a1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9143999" cy="5029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sagor khan\Downloads\a12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2286000"/>
            <a:ext cx="4291012" cy="3205162"/>
          </a:xfrm>
          <a:prstGeom prst="ellipse">
            <a:avLst/>
          </a:prstGeom>
          <a:ln w="6350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1828800"/>
            <a:ext cx="3352800" cy="3429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New folder\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14400" y="1905000"/>
            <a:ext cx="3200400" cy="35052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5029200" y="1752600"/>
            <a:ext cx="3505200" cy="37338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dirty="0" smtClean="0">
                <a:solidFill>
                  <a:schemeClr val="tx1"/>
                </a:solidFill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</a:rPr>
              <a:t>শ্রেণি</a:t>
            </a:r>
            <a:r>
              <a:rPr lang="bn-IN" sz="2400" dirty="0" smtClean="0">
                <a:solidFill>
                  <a:schemeClr val="tx1"/>
                </a:solidFill>
              </a:rPr>
              <a:t>ঃ</a:t>
            </a:r>
            <a:r>
              <a:rPr lang="en-US" sz="2400" dirty="0" err="1" smtClean="0">
                <a:solidFill>
                  <a:schemeClr val="tx1"/>
                </a:solidFill>
              </a:rPr>
              <a:t>সপ্তম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বিষয়</a:t>
            </a:r>
            <a:r>
              <a:rPr lang="bn-IN" sz="2400" dirty="0" smtClean="0">
                <a:solidFill>
                  <a:schemeClr val="tx1"/>
                </a:solidFill>
              </a:rPr>
              <a:t>ঃ</a:t>
            </a:r>
            <a:r>
              <a:rPr lang="en-US" sz="2400" dirty="0" err="1" smtClean="0">
                <a:solidFill>
                  <a:schemeClr val="tx1"/>
                </a:solidFill>
              </a:rPr>
              <a:t>বি</a:t>
            </a:r>
            <a:r>
              <a:rPr lang="bn-IN" sz="2400" dirty="0" smtClean="0">
                <a:solidFill>
                  <a:schemeClr val="tx1"/>
                </a:solidFill>
              </a:rPr>
              <a:t>জ্ঞান 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</a:rPr>
              <a:t>পাঠ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শিরোনাম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bn-IN" sz="2400" dirty="0" smtClean="0">
                <a:solidFill>
                  <a:schemeClr val="tx1"/>
                </a:solidFill>
              </a:rPr>
              <a:t>শ্বসন(    </a:t>
            </a:r>
            <a:r>
              <a:rPr lang="bn-IN" sz="2400" dirty="0" smtClean="0">
                <a:solidFill>
                  <a:srgbClr val="FF0000"/>
                </a:solidFill>
              </a:rPr>
              <a:t>শ্বসনতন্ত্রের সাধারণ রোগ) 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bn-IN" sz="2400" dirty="0" smtClean="0">
                <a:solidFill>
                  <a:schemeClr val="tx1"/>
                </a:solidFill>
              </a:rPr>
              <a:t>অধ্যায়ঃ৪র্থ অধ্যায় </a:t>
            </a:r>
          </a:p>
          <a:p>
            <a:pPr>
              <a:buNone/>
            </a:pP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সময়ঃ০০</a:t>
            </a:r>
            <a:r>
              <a:rPr lang="en-US" sz="2400" dirty="0" smtClean="0">
                <a:solidFill>
                  <a:schemeClr val="tx1"/>
                </a:solidFill>
              </a:rPr>
              <a:t>.00.00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bn-IN" sz="2400" dirty="0" smtClean="0">
                <a:solidFill>
                  <a:schemeClr val="tx1"/>
                </a:solidFill>
              </a:rPr>
              <a:t>তারিখঃ ০০.০০.০</a:t>
            </a:r>
            <a:r>
              <a:rPr lang="bn-IN" dirty="0" smtClean="0">
                <a:solidFill>
                  <a:schemeClr val="tx1"/>
                </a:solidFill>
              </a:rPr>
              <a:t>০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38400" y="381000"/>
            <a:ext cx="5410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পাঠ পরিচিতি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914400" y="381000"/>
            <a:ext cx="71628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নিচের গল্পগুলো দ্বারা কী বোঝানো হয়েছে?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1447800"/>
            <a:ext cx="9144000" cy="5410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615391" y="3490009"/>
            <a:ext cx="1569816" cy="4800601"/>
          </a:xfrm>
          <a:prstGeom prst="rect">
            <a:avLst/>
          </a:prstGeom>
          <a:noFill/>
        </p:spPr>
      </p:pic>
      <p:pic>
        <p:nvPicPr>
          <p:cNvPr id="1027" name="Picture 3" descr="C:\Users\sagor khan\Downloads\a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1" y="5105400"/>
            <a:ext cx="4953000" cy="1752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447800"/>
            <a:ext cx="9144000" cy="3581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রাইসুলের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১০ </a:t>
            </a:r>
            <a:r>
              <a:rPr lang="en-US" sz="2400" dirty="0" err="1" smtClean="0">
                <a:solidFill>
                  <a:schemeClr val="tx1"/>
                </a:solidFill>
              </a:rPr>
              <a:t>বছর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বয়সে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হঠা</a:t>
            </a:r>
            <a:r>
              <a:rPr lang="bn-IN" sz="2400" dirty="0" smtClean="0">
                <a:solidFill>
                  <a:schemeClr val="tx1"/>
                </a:solidFill>
              </a:rPr>
              <a:t>ৎ দেহের ওজন কমতে থাকে,খুসখুসে কাশি হয়, কাশির সাথে রক্ত পড়ে এবং বুক ও পিঠে ব্যথা হওয়ায় ডাক্তার কতগুলো প্রতিরোধমূলক ব্যবস্থা নেওয়ার কথা  বললেন। </a:t>
            </a:r>
            <a:r>
              <a:rPr lang="bn-IN" sz="2800" dirty="0" smtClean="0">
                <a:solidFill>
                  <a:srgbClr val="002060"/>
                </a:solidFill>
              </a:rPr>
              <a:t>(যক্ষ্ণা) সাইফার </a:t>
            </a:r>
            <a:r>
              <a:rPr lang="bn-IN" sz="2400" dirty="0" smtClean="0">
                <a:solidFill>
                  <a:schemeClr val="tx1"/>
                </a:solidFill>
              </a:rPr>
              <a:t> ২ বছর বয়সে কাশি ও শ্বাসক্ষট হয়। শ্বাস নেওয়ার সময় নাকের ছিদ্র বড় হয়ে যাওয়ার ডাক্তার কিছু প্রতিরোধমূলক ব্যবস্থা নেওয়ার কথা বললেন। </a:t>
            </a:r>
            <a:r>
              <a:rPr lang="bn-IN" sz="2800" dirty="0" smtClean="0">
                <a:solidFill>
                  <a:srgbClr val="002060"/>
                </a:solidFill>
              </a:rPr>
              <a:t>(নিউমোনিয়া)  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5257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শ্বসনতন্ত্রের সাধারণ রোগ।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81000"/>
            <a:ext cx="6019800" cy="990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নিচের ছবিগুলো দ্বারা কী বোঝানো হয়েছে?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676400"/>
            <a:ext cx="28956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1676400"/>
            <a:ext cx="28956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1752600"/>
            <a:ext cx="2895600" cy="2438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Rectangle 16"/>
          <p:cNvSpPr/>
          <p:nvPr/>
        </p:nvSpPr>
        <p:spPr>
          <a:xfrm rot="16200000">
            <a:off x="1066800" y="4191000"/>
            <a:ext cx="1143000" cy="1752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bn-IN" dirty="0" smtClean="0"/>
              <a:t>যক্ষ্ণা, যারা অপুষ্টিতে ভোগে। 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10800000">
            <a:off x="1219200" y="4038600"/>
            <a:ext cx="990899" cy="47838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886200" y="1828800"/>
            <a:ext cx="1371600" cy="1752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নিউমোনিয়া, অত্যধিক ঠান্ডা  লাগলে । 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3429000" y="4114800"/>
            <a:ext cx="2971800" cy="2209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শ্বসনতন্ত্রের সাধারণ রোগ।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30" name="Picture 6" descr="C:\Users\sagor khan\Downloads\a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1752600"/>
            <a:ext cx="2895600" cy="22860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2" name="Right Arrow 21"/>
          <p:cNvSpPr/>
          <p:nvPr/>
        </p:nvSpPr>
        <p:spPr>
          <a:xfrm>
            <a:off x="5181600" y="2057400"/>
            <a:ext cx="533400" cy="1066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362200" y="381000"/>
            <a:ext cx="5257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3200" dirty="0" smtClean="0"/>
              <a:t>আজকের পাঠ </a:t>
            </a:r>
            <a:endParaRPr lang="en-US" sz="3200" dirty="0"/>
          </a:p>
        </p:txBody>
      </p:sp>
      <p:sp>
        <p:nvSpPr>
          <p:cNvPr id="6" name="Isosceles Triangle 5"/>
          <p:cNvSpPr/>
          <p:nvPr/>
        </p:nvSpPr>
        <p:spPr>
          <a:xfrm>
            <a:off x="533400" y="1524000"/>
            <a:ext cx="5029200" cy="3124200"/>
          </a:xfrm>
          <a:prstGeom prst="triangl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smtClean="0">
                <a:solidFill>
                  <a:schemeClr val="tx1"/>
                </a:solidFill>
              </a:rPr>
              <a:t>যক্ষ্ণা ও নিউমোনিয়া।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1905000"/>
            <a:ext cx="5486400" cy="114300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শ্বসনতন্ত্রের সাধারণ রোগ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6096000"/>
            <a:ext cx="8229600" cy="533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                        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</a:rPr>
              <a:t> .</a:t>
            </a:r>
            <a:r>
              <a:rPr lang="en-US" sz="20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হো</a:t>
            </a:r>
            <a:r>
              <a:rPr lang="en-US" sz="2000" dirty="0" err="1" smtClean="0">
                <a:solidFill>
                  <a:schemeClr val="tx1"/>
                </a:solidFill>
              </a:rPr>
              <a:t>সেন</a:t>
            </a:r>
            <a:r>
              <a:rPr lang="en-US" sz="20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শিখনফল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905000"/>
            <a:ext cx="7467600" cy="3581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এই পাঠ শেষে শিক্ষার্থীরা-</a:t>
            </a:r>
          </a:p>
          <a:p>
            <a:pPr algn="ctr"/>
            <a:r>
              <a:rPr lang="bn-IN" sz="2000" dirty="0" smtClean="0"/>
              <a:t>১।যক্ষ্ণা রোগের কারণ ও লক্ষণ </a:t>
            </a:r>
            <a:r>
              <a:rPr lang="en-US" sz="2000" dirty="0" smtClean="0"/>
              <a:t>ব</a:t>
            </a:r>
            <a:r>
              <a:rPr lang="bn-IN" sz="2000" dirty="0" smtClean="0"/>
              <a:t>র্ণনা করতে পারবে। </a:t>
            </a:r>
          </a:p>
          <a:p>
            <a:pPr algn="ctr"/>
            <a:endParaRPr lang="en-US" sz="2000" dirty="0" smtClean="0"/>
          </a:p>
          <a:p>
            <a:pPr algn="ctr"/>
            <a:r>
              <a:rPr lang="bn-IN" sz="2000" dirty="0" smtClean="0"/>
              <a:t>২।যক্ষ্ণা রোগের প্রতিকার এবং  প্রতিরোধ ব্যাখ্যা করতে পারবে। </a:t>
            </a:r>
          </a:p>
          <a:p>
            <a:pPr algn="ctr"/>
            <a:r>
              <a:rPr lang="bn-IN" sz="2000" dirty="0" smtClean="0"/>
              <a:t>৩। নিউমোনিয়া রোগের কারণ ও লক্ষণ চিহ্নিত  করতে পারবে। </a:t>
            </a:r>
          </a:p>
          <a:p>
            <a:pPr algn="ctr"/>
            <a:r>
              <a:rPr lang="bn-IN" sz="2000" dirty="0" smtClean="0"/>
              <a:t> </a:t>
            </a:r>
          </a:p>
          <a:p>
            <a:pPr algn="ctr"/>
            <a:r>
              <a:rPr lang="bn-IN" sz="2000" dirty="0" smtClean="0"/>
              <a:t>৪। নিউমোনিয়া রোগের প্রতিকার ও প্রতিরোধ </a:t>
            </a:r>
            <a:r>
              <a:rPr lang="en-US" sz="2000" dirty="0" err="1" smtClean="0"/>
              <a:t>ব্যাখ্যা</a:t>
            </a:r>
            <a:r>
              <a:rPr lang="en-US" sz="2000" dirty="0" smtClean="0"/>
              <a:t> </a:t>
            </a:r>
            <a:r>
              <a:rPr lang="bn-IN" sz="2000" dirty="0" smtClean="0"/>
              <a:t> </a:t>
            </a:r>
            <a:r>
              <a:rPr lang="bn-IN" sz="2000" dirty="0" smtClean="0"/>
              <a:t>করতে পারবে।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6096000"/>
            <a:ext cx="8229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</a:rPr>
              <a:t> .</a:t>
            </a:r>
            <a:r>
              <a:rPr lang="en-US" sz="20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হো</a:t>
            </a:r>
            <a:r>
              <a:rPr lang="en-US" sz="2000" dirty="0" err="1" smtClean="0">
                <a:solidFill>
                  <a:schemeClr val="tx1"/>
                </a:solidFill>
              </a:rPr>
              <a:t>সেন</a:t>
            </a:r>
            <a:r>
              <a:rPr lang="en-US" sz="20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67000" y="228600"/>
            <a:ext cx="3733800" cy="1219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যক্ষ্ণা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                      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</a:rPr>
              <a:t> .</a:t>
            </a:r>
            <a:r>
              <a:rPr lang="en-US" sz="20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হো</a:t>
            </a:r>
            <a:r>
              <a:rPr lang="en-US" sz="2000" dirty="0" err="1" smtClean="0">
                <a:solidFill>
                  <a:schemeClr val="tx1"/>
                </a:solidFill>
              </a:rPr>
              <a:t>সেন</a:t>
            </a:r>
            <a:r>
              <a:rPr lang="en-US" sz="2000" dirty="0" smtClean="0">
                <a:solidFill>
                  <a:schemeClr val="tx1"/>
                </a:solidFill>
              </a:rPr>
              <a:t>, ০১৯১৭৬৬৩৬৪৮৬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914400" y="1828800"/>
            <a:ext cx="7467600" cy="4038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যক্ষ্ণা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পরিচিতি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সংক্রমক</a:t>
            </a:r>
            <a:r>
              <a:rPr lang="en-US" sz="2400" dirty="0" smtClean="0"/>
              <a:t> </a:t>
            </a:r>
            <a:r>
              <a:rPr lang="en-US" sz="2400" dirty="0" err="1" smtClean="0"/>
              <a:t>রোগ</a:t>
            </a:r>
            <a:r>
              <a:rPr lang="en-US" sz="2400" dirty="0" smtClean="0"/>
              <a:t>। এ </a:t>
            </a:r>
            <a:r>
              <a:rPr lang="en-US" sz="2400" dirty="0" err="1" smtClean="0"/>
              <a:t>রোগ</a:t>
            </a:r>
            <a:r>
              <a:rPr lang="en-US" sz="2400" dirty="0" smtClean="0"/>
              <a:t> </a:t>
            </a:r>
            <a:r>
              <a:rPr lang="en-US" sz="2400" dirty="0" err="1" smtClean="0"/>
              <a:t>সহ</a:t>
            </a:r>
            <a:r>
              <a:rPr lang="bn-IN" sz="2400" dirty="0" smtClean="0"/>
              <a:t>জে সংক্রমিত হয়। যারা অধিক পরিশ্রম করে, দুর্বল, অস্বাস্থ্যকর পরিবেশে বাস করে এবং অপুষ্টিতে ভোগে বা যক্ষ্ণা রোগীর সাথে বাস করে তারা এ রোগে শিকার হইয়ে থাকে। 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4800600"/>
            <a:ext cx="7467600" cy="1066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কারণঃ এক ধরনের ব্যাকটিরিয়ার আক্রমণে এই রোগ হয়।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09800" y="1981200"/>
            <a:ext cx="4572000" cy="3581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57400"/>
            <a:ext cx="4495800" cy="3810001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ounded Rectangle 5"/>
          <p:cNvSpPr/>
          <p:nvPr/>
        </p:nvSpPr>
        <p:spPr>
          <a:xfrm>
            <a:off x="1752600" y="381000"/>
            <a:ext cx="62484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নিচের ছবি</a:t>
            </a:r>
            <a:r>
              <a:rPr lang="en-US" sz="3200" dirty="0" err="1" smtClean="0">
                <a:solidFill>
                  <a:schemeClr val="tx1"/>
                </a:solidFill>
              </a:rPr>
              <a:t>টি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bn-IN" sz="3200" dirty="0" smtClean="0">
                <a:solidFill>
                  <a:schemeClr val="tx1"/>
                </a:solidFill>
              </a:rPr>
              <a:t>ভাল করে লক্ষ কর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934200" y="2590800"/>
            <a:ext cx="1600200" cy="2209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যক্ষ্ণা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940</Words>
  <Application>Microsoft Office PowerPoint</Application>
  <PresentationFormat>On-screen Show (4:3)</PresentationFormat>
  <Paragraphs>132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শিখনফল 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89</cp:revision>
  <dcterms:created xsi:type="dcterms:W3CDTF">2020-10-08T04:05:25Z</dcterms:created>
  <dcterms:modified xsi:type="dcterms:W3CDTF">2021-02-02T00:34:18Z</dcterms:modified>
</cp:coreProperties>
</file>