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handoutMasterIdLst>
    <p:handoutMasterId r:id="rId26"/>
  </p:handoutMasterIdLst>
  <p:sldIdLst>
    <p:sldId id="681" r:id="rId2"/>
    <p:sldId id="684" r:id="rId3"/>
    <p:sldId id="685" r:id="rId4"/>
    <p:sldId id="687" r:id="rId5"/>
    <p:sldId id="645" r:id="rId6"/>
    <p:sldId id="652" r:id="rId7"/>
    <p:sldId id="651" r:id="rId8"/>
    <p:sldId id="678" r:id="rId9"/>
    <p:sldId id="688" r:id="rId10"/>
    <p:sldId id="689" r:id="rId11"/>
    <p:sldId id="690" r:id="rId12"/>
    <p:sldId id="691" r:id="rId13"/>
    <p:sldId id="692" r:id="rId14"/>
    <p:sldId id="674" r:id="rId15"/>
    <p:sldId id="675" r:id="rId16"/>
    <p:sldId id="676" r:id="rId17"/>
    <p:sldId id="693" r:id="rId18"/>
    <p:sldId id="694" r:id="rId19"/>
    <p:sldId id="695" r:id="rId20"/>
    <p:sldId id="677" r:id="rId21"/>
    <p:sldId id="658" r:id="rId22"/>
    <p:sldId id="659" r:id="rId23"/>
    <p:sldId id="682" r:id="rId24"/>
  </p:sldIdLst>
  <p:sldSz cx="13817600" cy="8229600"/>
  <p:notesSz cx="9144000" cy="6858000"/>
  <p:defaultTextStyle>
    <a:defPPr>
      <a:defRPr lang="en-US"/>
    </a:defPPr>
    <a:lvl1pPr marL="0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43"/>
    <a:srgbClr val="B80000"/>
    <a:srgbClr val="6EA92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786AE-3457-4307-B3DD-5E96E46D421F}" type="datetime2">
              <a:rPr lang="en-US" smtClean="0"/>
              <a:t>Friday, January 29,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648A3-00B2-4AFB-B4C8-D6E970C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3229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79633-4B5D-4947-889E-9CB3303ADE21}" type="datetime2">
              <a:rPr lang="en-US" smtClean="0"/>
              <a:t>Friday, January 29, 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28900" y="857250"/>
            <a:ext cx="38862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854B-8B8E-4033-9E30-5FB5E5A1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5031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346836"/>
            <a:ext cx="10363200" cy="2865120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322446"/>
            <a:ext cx="10363200" cy="1986914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CF13-5D55-4C2B-B060-8F2CD3624DD0}" type="datetime1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2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7BD4-3F9F-4FFE-9E25-1EFFB12B19E2}" type="datetime1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2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8220" y="438150"/>
            <a:ext cx="297942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0" y="438150"/>
            <a:ext cx="8765540" cy="697420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EFC5-9678-4970-9167-2B3510E00297}" type="datetime1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78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456123" y="7807059"/>
            <a:ext cx="7715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Abdul </a:t>
            </a:r>
            <a:r>
              <a:rPr lang="en-US" sz="1000" b="1" dirty="0" err="1"/>
              <a:t>Alim</a:t>
            </a:r>
            <a:r>
              <a:rPr lang="en-US" sz="1000" b="1" dirty="0"/>
              <a:t>, Lecturer (Arabic), </a:t>
            </a:r>
            <a:r>
              <a:rPr lang="en-US" sz="1000" b="1" dirty="0" err="1"/>
              <a:t>Patari</a:t>
            </a:r>
            <a:r>
              <a:rPr lang="en-US" sz="1000" b="1" dirty="0"/>
              <a:t> </a:t>
            </a:r>
            <a:r>
              <a:rPr lang="en-US" sz="1000" b="1" dirty="0" err="1"/>
              <a:t>Fazil</a:t>
            </a:r>
            <a:r>
              <a:rPr lang="en-US" sz="1000" b="1" dirty="0"/>
              <a:t> </a:t>
            </a:r>
            <a:r>
              <a:rPr lang="en-US" sz="1000" b="1" dirty="0" err="1"/>
              <a:t>Madrasha</a:t>
            </a:r>
            <a:r>
              <a:rPr lang="en-US" sz="1000" b="1" dirty="0"/>
              <a:t>, </a:t>
            </a:r>
            <a:r>
              <a:rPr lang="en-US" sz="1000" b="1" dirty="0" err="1"/>
              <a:t>Sapahar</a:t>
            </a:r>
            <a:r>
              <a:rPr lang="en-US" sz="1000" b="1" dirty="0"/>
              <a:t>, </a:t>
            </a:r>
            <a:r>
              <a:rPr lang="en-US" sz="1000" b="1" dirty="0" err="1"/>
              <a:t>Naogaon</a:t>
            </a:r>
            <a:r>
              <a:rPr lang="en-US" sz="1000" b="1" dirty="0"/>
              <a:t>, </a:t>
            </a:r>
            <a:r>
              <a:rPr lang="en-US" sz="1000" b="1" dirty="0" smtClean="0"/>
              <a:t>01749944418, infoabdulalim@gmail.com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582668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D2CD-7F15-4BB3-82EC-8CCF2FF596DE}" type="datetime1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63" y="2051686"/>
            <a:ext cx="11917680" cy="3423284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763" y="5507356"/>
            <a:ext cx="11917680" cy="1800224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54C1-5DC6-405C-AC38-64251AA93F0F}" type="datetime1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8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0" y="2190750"/>
            <a:ext cx="5872480" cy="52216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160" y="2190750"/>
            <a:ext cx="5872480" cy="52216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6941-86CC-4659-965E-AD7042A38D36}" type="datetime1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7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438150"/>
            <a:ext cx="11917680" cy="1590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760" y="2017396"/>
            <a:ext cx="5845492" cy="988694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60" y="3006090"/>
            <a:ext cx="5845492" cy="44215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0" y="2017396"/>
            <a:ext cx="5874280" cy="988694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0" y="3006090"/>
            <a:ext cx="5874280" cy="44215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61AF-7CF3-43FF-ACF1-E15CE0553E0E}" type="datetime1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F349-C158-46DF-BD76-5698D01726F8}" type="datetime1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0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2FF0-F4DE-4315-863B-88996E81AB43}" type="datetime1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7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48640"/>
            <a:ext cx="4456535" cy="192024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80" y="1184911"/>
            <a:ext cx="6995160" cy="5848350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468880"/>
            <a:ext cx="4456535" cy="4573906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15B1-83A3-4B5B-AE63-0FF0C79F1C96}" type="datetime1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6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48640"/>
            <a:ext cx="4456535" cy="192024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74280" y="1184911"/>
            <a:ext cx="6995160" cy="5848350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468880"/>
            <a:ext cx="4456535" cy="4573906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565E-1ECB-4D10-9D49-2DA0B599544D}" type="datetime1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6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38150"/>
            <a:ext cx="1191768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190750"/>
            <a:ext cx="1191768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960" y="7627621"/>
            <a:ext cx="3108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2C398-DC40-47CB-9FD1-4025A874DADB}" type="datetime1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627621"/>
            <a:ext cx="46634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8680" y="7627621"/>
            <a:ext cx="3108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" y="6"/>
            <a:ext cx="13817599" cy="8159825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/>
          </a:p>
        </p:txBody>
      </p:sp>
      <p:sp>
        <p:nvSpPr>
          <p:cNvPr id="8" name="Rectangle 7"/>
          <p:cNvSpPr/>
          <p:nvPr userDrawn="1"/>
        </p:nvSpPr>
        <p:spPr>
          <a:xfrm>
            <a:off x="105279" y="104505"/>
            <a:ext cx="13601783" cy="7961269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/>
          </a:p>
        </p:txBody>
      </p:sp>
    </p:spTree>
    <p:extLst>
      <p:ext uri="{BB962C8B-B14F-4D97-AF65-F5344CB8AC3E}">
        <p14:creationId xmlns:p14="http://schemas.microsoft.com/office/powerpoint/2010/main" val="249580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hdr="0" ftr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" Type="http://schemas.openxmlformats.org/officeDocument/2006/relationships/image" Target="../media/image92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10" Type="http://schemas.openxmlformats.org/officeDocument/2006/relationships/image" Target="../media/image35.png"/><Relationship Id="rId19" Type="http://schemas.openxmlformats.org/officeDocument/2006/relationships/image" Target="../media/image109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5" y="331077"/>
            <a:ext cx="13148439" cy="744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275794" y="1518227"/>
            <a:ext cx="6251018" cy="98635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r>
              <a:rPr lang="ar-MA" sz="3200" b="1" dirty="0" smtClean="0">
                <a:solidFill>
                  <a:schemeClr val="tx1"/>
                </a:solidFill>
              </a:rPr>
              <a:t>. أبو الناس حوّاء وأمهم آدم عليهما السلام.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60035" y="2761307"/>
            <a:ext cx="6266777" cy="1038504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r>
              <a:rPr lang="ar-MA" sz="3200" b="1" dirty="0" smtClean="0">
                <a:solidFill>
                  <a:schemeClr val="tx1"/>
                </a:solidFill>
              </a:rPr>
              <a:t>. جميع الناس من جهة التثمال أكفاء.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83666" y="4065983"/>
            <a:ext cx="6243147" cy="989818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en-US" sz="3200" b="1" dirty="0" smtClean="0">
                <a:solidFill>
                  <a:schemeClr val="tx1"/>
                </a:solidFill>
              </a:rPr>
              <a:t>3</a:t>
            </a:r>
            <a:r>
              <a:rPr lang="ar-MA" sz="3200" b="1" dirty="0" smtClean="0">
                <a:solidFill>
                  <a:schemeClr val="tx1"/>
                </a:solidFill>
              </a:rPr>
              <a:t>. الجاهلون لأهل العلم أصدقاء.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83667" y="5322458"/>
            <a:ext cx="6243147" cy="100432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4</a:t>
            </a:r>
            <a:r>
              <a:rPr lang="ar-MA" sz="3200" b="1" dirty="0" smtClean="0">
                <a:solidFill>
                  <a:schemeClr val="tx1"/>
                </a:solidFill>
              </a:rPr>
              <a:t>. خلق الناس من الماء والطين.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83668" y="6546144"/>
            <a:ext cx="6243147" cy="1024543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en-US" sz="3200" b="1" dirty="0">
                <a:solidFill>
                  <a:schemeClr val="tx1"/>
                </a:solidFill>
              </a:rPr>
              <a:t>5</a:t>
            </a:r>
            <a:r>
              <a:rPr lang="ar-MA" sz="3200" b="1" dirty="0" smtClean="0">
                <a:solidFill>
                  <a:schemeClr val="tx1"/>
                </a:solidFill>
              </a:rPr>
              <a:t>.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ar-MA" sz="3200" b="1" dirty="0" smtClean="0">
                <a:solidFill>
                  <a:schemeClr val="tx1"/>
                </a:solidFill>
              </a:rPr>
              <a:t>الناس أحياء وأهل العلم لا يموتون.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9542" y="1560191"/>
            <a:ext cx="4987180" cy="94438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والصحيح: أبو الناس آدم وأمهم حواء عليهما السلام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99541" y="276737"/>
            <a:ext cx="13227271" cy="1050195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9541" y="2761307"/>
            <a:ext cx="4966155" cy="1038504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3200" b="1" dirty="0">
                <a:solidFill>
                  <a:schemeClr val="tx1"/>
                </a:solidFill>
              </a:rPr>
              <a:t>جميع الناس من جهة التثمال </a:t>
            </a:r>
            <a:r>
              <a:rPr lang="ar-MA" sz="3200" b="1" dirty="0" smtClean="0">
                <a:solidFill>
                  <a:schemeClr val="tx1"/>
                </a:solidFill>
              </a:rPr>
              <a:t>أكفاء.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9541" y="4065983"/>
            <a:ext cx="4966155" cy="958283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والصحيح: الجاهلون لأهل العلم أعداء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9541" y="5319910"/>
            <a:ext cx="4966155" cy="968903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3200" b="1" dirty="0">
                <a:solidFill>
                  <a:schemeClr val="tx1"/>
                </a:solidFill>
              </a:rPr>
              <a:t>خلق الناس من الماء والطين.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48542" y="2766650"/>
            <a:ext cx="1480268" cy="1026288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صحيح</a:t>
            </a:r>
            <a:endParaRPr lang="ar-MA" sz="3200" dirty="0" smtClean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9541" y="6565800"/>
            <a:ext cx="4966155" cy="102299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والصحيح: الناس موتى وأهل العلم أحياء.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33705" y="4076750"/>
            <a:ext cx="1475177" cy="975226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خطأ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33705" y="5312131"/>
            <a:ext cx="1481954" cy="986533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533705" y="6565800"/>
            <a:ext cx="1495105" cy="1024544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خطأ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09456" y="451940"/>
            <a:ext cx="123601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MA" sz="4000" b="1" dirty="0">
                <a:ln>
                  <a:solidFill>
                    <a:schemeClr val="bg1"/>
                  </a:solidFill>
                </a:ln>
                <a:latin typeface="SutonnyMJ" pitchFamily="2" charset="0"/>
              </a:rPr>
              <a:t>كتابة الصحيح  أو الخطأ مع تصحيح الخطأ في </a:t>
            </a:r>
            <a:r>
              <a:rPr lang="ar-MA" sz="4000" b="1" dirty="0" smtClean="0">
                <a:ln>
                  <a:solidFill>
                    <a:schemeClr val="bg1"/>
                  </a:solidFill>
                </a:ln>
                <a:latin typeface="SutonnyMJ" pitchFamily="2" charset="0"/>
              </a:rPr>
              <a:t>الجمل التالية من النص</a:t>
            </a:r>
            <a:endParaRPr lang="en-US" sz="4000" b="1" dirty="0">
              <a:ln>
                <a:solidFill>
                  <a:schemeClr val="bg1"/>
                </a:solidFill>
              </a:ln>
              <a:latin typeface="SutonnyMJ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33705" y="1535513"/>
            <a:ext cx="1495105" cy="97475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خطأ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6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439920" y="1106031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23" name="Rectangle 22"/>
          <p:cNvSpPr/>
          <p:nvPr/>
        </p:nvSpPr>
        <p:spPr>
          <a:xfrm>
            <a:off x="11569209" y="3443249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كان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97783" y="3443249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يكون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1574924" y="2034662"/>
            <a:ext cx="1771650" cy="844062"/>
          </a:xfrm>
          <a:prstGeom prst="wedgeRoundRectCallou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الماضي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9297783" y="2052247"/>
            <a:ext cx="1785938" cy="844062"/>
          </a:xfrm>
          <a:prstGeom prst="wedgeRoundRectCallou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المضارع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57788" y="3478419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أحسن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00647" y="3478419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يحسن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7063503" y="2069831"/>
            <a:ext cx="1771650" cy="844062"/>
          </a:xfrm>
          <a:prstGeom prst="wedgeRoundRectCallou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الماضي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800647" y="2087416"/>
            <a:ext cx="1785938" cy="844062"/>
          </a:xfrm>
          <a:prstGeom prst="wedgeRoundRectCallou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المضارع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09439" y="3478419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فاخروا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6884" y="3478419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يفاخرون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2615154" y="2069831"/>
            <a:ext cx="1771650" cy="844062"/>
          </a:xfrm>
          <a:prstGeom prst="wedgeRoundRectCallou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الماضي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446884" y="2087416"/>
            <a:ext cx="1785938" cy="844062"/>
          </a:xfrm>
          <a:prstGeom prst="wedgeRoundRectCallou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المضارع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46885" y="410046"/>
            <a:ext cx="12893974" cy="1105427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569209" y="4669460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جهل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297783" y="4669460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يجهل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057788" y="4704629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خلق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800647" y="4704629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يخلق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09439" y="4704629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أتي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6884" y="4704629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يأتي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569209" y="5861577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فاز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297783" y="5861577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يفوز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057788" y="5896746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طلب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800647" y="5896746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يطلب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609439" y="5896746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مات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46884" y="5896746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يموت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095775" y="557998"/>
            <a:ext cx="9467785" cy="796372"/>
          </a:xfrm>
          <a:prstGeom prst="rect">
            <a:avLst/>
          </a:prstGeom>
          <a:noFill/>
        </p:spPr>
        <p:txBody>
          <a:bodyPr wrap="none" lIns="102870" tIns="51435" rIns="102870" bIns="514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500" b="1" spc="56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إخراج الأفعال المضارعة من الماضية من </a:t>
            </a:r>
            <a:r>
              <a:rPr lang="ar-MA" sz="4500" b="1" spc="56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</a:t>
            </a:r>
            <a:endParaRPr lang="en-US" sz="4500" b="1" spc="56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7948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8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73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98" tmFilter="0, 0; 0.125,0.2665; 0.25,0.4; 0.375,0.465; 0.5,0.5;  0.625,0.535; 0.75,0.6; 0.875,0.7335; 1,1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9" tmFilter="0, 0; 0.125,0.2665; 0.25,0.4; 0.375,0.465; 0.5,0.5;  0.625,0.535; 0.75,0.6; 0.875,0.7335; 1,1">
                                          <p:stCondLst>
                                            <p:cond delay="199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6" tmFilter="0, 0; 0.125,0.2665; 0.25,0.4; 0.375,0.465; 0.5,0.5;  0.625,0.535; 0.75,0.6; 0.875,0.7335; 1,1">
                                          <p:stCondLst>
                                            <p:cond delay="248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36">
                                          <p:stCondLst>
                                            <p:cond delay="97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246" decel="50000">
                                          <p:stCondLst>
                                            <p:cond delay="101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6">
                                          <p:stCondLst>
                                            <p:cond delay="197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246" decel="50000">
                                          <p:stCondLst>
                                            <p:cond delay="20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6">
                                          <p:stCondLst>
                                            <p:cond delay="246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246" decel="50000">
                                          <p:stCondLst>
                                            <p:cond delay="250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36">
                                          <p:stCondLst>
                                            <p:cond delay="27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246" decel="50000">
                                          <p:stCondLst>
                                            <p:cond delay="275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8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73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98" tmFilter="0, 0; 0.125,0.2665; 0.25,0.4; 0.375,0.465; 0.5,0.5;  0.625,0.535; 0.75,0.6; 0.875,0.7335; 1,1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99" tmFilter="0, 0; 0.125,0.2665; 0.25,0.4; 0.375,0.465; 0.5,0.5;  0.625,0.535; 0.75,0.6; 0.875,0.7335; 1,1">
                                          <p:stCondLst>
                                            <p:cond delay="199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6" tmFilter="0, 0; 0.125,0.2665; 0.25,0.4; 0.375,0.465; 0.5,0.5;  0.625,0.535; 0.75,0.6; 0.875,0.7335; 1,1">
                                          <p:stCondLst>
                                            <p:cond delay="248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36">
                                          <p:stCondLst>
                                            <p:cond delay="97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246" decel="50000">
                                          <p:stCondLst>
                                            <p:cond delay="101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36">
                                          <p:stCondLst>
                                            <p:cond delay="197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246" decel="50000">
                                          <p:stCondLst>
                                            <p:cond delay="20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6">
                                          <p:stCondLst>
                                            <p:cond delay="246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246" decel="50000">
                                          <p:stCondLst>
                                            <p:cond delay="250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36">
                                          <p:stCondLst>
                                            <p:cond delay="27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246" decel="50000">
                                          <p:stCondLst>
                                            <p:cond delay="275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8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73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98" tmFilter="0, 0; 0.125,0.2665; 0.25,0.4; 0.375,0.465; 0.5,0.5;  0.625,0.535; 0.75,0.6; 0.875,0.7335; 1,1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99" tmFilter="0, 0; 0.125,0.2665; 0.25,0.4; 0.375,0.465; 0.5,0.5;  0.625,0.535; 0.75,0.6; 0.875,0.7335; 1,1">
                                          <p:stCondLst>
                                            <p:cond delay="199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46" tmFilter="0, 0; 0.125,0.2665; 0.25,0.4; 0.375,0.465; 0.5,0.5;  0.625,0.535; 0.75,0.6; 0.875,0.7335; 1,1">
                                          <p:stCondLst>
                                            <p:cond delay="248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36">
                                          <p:stCondLst>
                                            <p:cond delay="97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246" decel="50000">
                                          <p:stCondLst>
                                            <p:cond delay="101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36">
                                          <p:stCondLst>
                                            <p:cond delay="197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246" decel="50000">
                                          <p:stCondLst>
                                            <p:cond delay="20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36">
                                          <p:stCondLst>
                                            <p:cond delay="246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246" decel="50000">
                                          <p:stCondLst>
                                            <p:cond delay="250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36">
                                          <p:stCondLst>
                                            <p:cond delay="27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246" decel="50000">
                                          <p:stCondLst>
                                            <p:cond delay="275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8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73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98" tmFilter="0, 0; 0.125,0.2665; 0.25,0.4; 0.375,0.465; 0.5,0.5;  0.625,0.535; 0.75,0.6; 0.875,0.7335; 1,1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99" tmFilter="0, 0; 0.125,0.2665; 0.25,0.4; 0.375,0.465; 0.5,0.5;  0.625,0.535; 0.75,0.6; 0.875,0.7335; 1,1">
                                          <p:stCondLst>
                                            <p:cond delay="199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46" tmFilter="0, 0; 0.125,0.2665; 0.25,0.4; 0.375,0.465; 0.5,0.5;  0.625,0.535; 0.75,0.6; 0.875,0.7335; 1,1">
                                          <p:stCondLst>
                                            <p:cond delay="248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36">
                                          <p:stCondLst>
                                            <p:cond delay="97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246" decel="50000">
                                          <p:stCondLst>
                                            <p:cond delay="101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36">
                                          <p:stCondLst>
                                            <p:cond delay="197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246" decel="50000">
                                          <p:stCondLst>
                                            <p:cond delay="20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36">
                                          <p:stCondLst>
                                            <p:cond delay="246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246" decel="50000">
                                          <p:stCondLst>
                                            <p:cond delay="250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36">
                                          <p:stCondLst>
                                            <p:cond delay="27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246" decel="50000">
                                          <p:stCondLst>
                                            <p:cond delay="275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8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73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98" tmFilter="0, 0; 0.125,0.2665; 0.25,0.4; 0.375,0.465; 0.5,0.5;  0.625,0.535; 0.75,0.6; 0.875,0.7335; 1,1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99" tmFilter="0, 0; 0.125,0.2665; 0.25,0.4; 0.375,0.465; 0.5,0.5;  0.625,0.535; 0.75,0.6; 0.875,0.7335; 1,1">
                                          <p:stCondLst>
                                            <p:cond delay="199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46" tmFilter="0, 0; 0.125,0.2665; 0.25,0.4; 0.375,0.465; 0.5,0.5;  0.625,0.535; 0.75,0.6; 0.875,0.7335; 1,1">
                                          <p:stCondLst>
                                            <p:cond delay="248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36">
                                          <p:stCondLst>
                                            <p:cond delay="97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246" decel="50000">
                                          <p:stCondLst>
                                            <p:cond delay="101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36">
                                          <p:stCondLst>
                                            <p:cond delay="197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246" decel="50000">
                                          <p:stCondLst>
                                            <p:cond delay="20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36">
                                          <p:stCondLst>
                                            <p:cond delay="246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246" decel="50000">
                                          <p:stCondLst>
                                            <p:cond delay="250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36">
                                          <p:stCondLst>
                                            <p:cond delay="27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246" decel="50000">
                                          <p:stCondLst>
                                            <p:cond delay="275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8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73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98" tmFilter="0, 0; 0.125,0.2665; 0.25,0.4; 0.375,0.465; 0.5,0.5;  0.625,0.535; 0.75,0.6; 0.875,0.7335; 1,1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99" tmFilter="0, 0; 0.125,0.2665; 0.25,0.4; 0.375,0.465; 0.5,0.5;  0.625,0.535; 0.75,0.6; 0.875,0.7335; 1,1">
                                          <p:stCondLst>
                                            <p:cond delay="199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46" tmFilter="0, 0; 0.125,0.2665; 0.25,0.4; 0.375,0.465; 0.5,0.5;  0.625,0.535; 0.75,0.6; 0.875,0.7335; 1,1">
                                          <p:stCondLst>
                                            <p:cond delay="248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36">
                                          <p:stCondLst>
                                            <p:cond delay="97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246" decel="50000">
                                          <p:stCondLst>
                                            <p:cond delay="101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36">
                                          <p:stCondLst>
                                            <p:cond delay="197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246" decel="50000">
                                          <p:stCondLst>
                                            <p:cond delay="20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36">
                                          <p:stCondLst>
                                            <p:cond delay="246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246" decel="50000">
                                          <p:stCondLst>
                                            <p:cond delay="250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36">
                                          <p:stCondLst>
                                            <p:cond delay="27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246" decel="50000">
                                          <p:stCondLst>
                                            <p:cond delay="275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9920" y="633051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6" name="Down Arrow 5"/>
          <p:cNvSpPr/>
          <p:nvPr/>
        </p:nvSpPr>
        <p:spPr>
          <a:xfrm>
            <a:off x="993225" y="1851242"/>
            <a:ext cx="2969575" cy="2441603"/>
          </a:xfrm>
          <a:prstGeom prst="downArrow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400" b="1" spc="56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6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12-Point Star 6"/>
          <p:cNvSpPr/>
          <p:nvPr/>
        </p:nvSpPr>
        <p:spPr>
          <a:xfrm>
            <a:off x="930162" y="4622694"/>
            <a:ext cx="3109132" cy="2582150"/>
          </a:xfrm>
          <a:prstGeom prst="star12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4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خمس دقائق</a:t>
            </a:r>
            <a:endParaRPr lang="en-US" sz="44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6841" y="356690"/>
            <a:ext cx="13132675" cy="1100783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5024672" y="472934"/>
            <a:ext cx="3598629" cy="842538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spc="56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 في أزواج</a:t>
            </a:r>
            <a:endParaRPr lang="en-US" sz="4800" b="1" spc="56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56" y="1653538"/>
            <a:ext cx="8030604" cy="61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lowchart: Off-page Connector 2"/>
          <p:cNvSpPr/>
          <p:nvPr/>
        </p:nvSpPr>
        <p:spPr>
          <a:xfrm>
            <a:off x="11682251" y="6400812"/>
            <a:ext cx="1765738" cy="1481959"/>
          </a:xfrm>
          <a:prstGeom prst="flowChartOffpageConnector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>
                <a:solidFill>
                  <a:schemeClr val="tx1"/>
                </a:solidFill>
              </a:rPr>
              <a:t>انقر للجواب </a:t>
            </a:r>
            <a:r>
              <a:rPr lang="ar-MA" sz="3200" b="1" dirty="0" smtClean="0">
                <a:solidFill>
                  <a:schemeClr val="tx1"/>
                </a:solidFill>
              </a:rPr>
              <a:t>الصحيح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09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862620" y="388398"/>
            <a:ext cx="7601132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-1</a:t>
            </a:r>
            <a:r>
              <a:rPr lang="ar-MA" sz="3200" b="1" dirty="0" smtClean="0">
                <a:solidFill>
                  <a:schemeClr val="tx1"/>
                </a:solidFill>
              </a:rPr>
              <a:t> نفس كنفس وأرواح مشاكلة 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48068" y="388398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لا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23206" y="388398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نعم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1046" y="388398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/>
              <a:t>كلاهما صحيح</a:t>
            </a:r>
            <a:endParaRPr lang="en-US" sz="315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862620" y="1627813"/>
            <a:ext cx="7601132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-2</a:t>
            </a:r>
            <a:r>
              <a:rPr lang="ar-MA" sz="3200" b="1" dirty="0" smtClean="0">
                <a:solidFill>
                  <a:schemeClr val="tx1"/>
                </a:solidFill>
              </a:rPr>
              <a:t>بأي شيء خلق الإنسان 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48068" y="1647217"/>
            <a:ext cx="1628775" cy="91440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كلاهما صحيح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23206" y="1633270"/>
            <a:ext cx="1628775" cy="896815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بالنور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1046" y="1633270"/>
            <a:ext cx="1628775" cy="896815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/>
              <a:t>بالماء والطين</a:t>
            </a:r>
            <a:endParaRPr lang="en-US" sz="315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862620" y="2882994"/>
            <a:ext cx="7601132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-3</a:t>
            </a:r>
            <a:r>
              <a:rPr lang="ar-MA" sz="3200" b="1" dirty="0" smtClean="0">
                <a:solidFill>
                  <a:schemeClr val="tx1"/>
                </a:solidFill>
              </a:rPr>
              <a:t>هل للرجال على الأفعال أسماء 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048068" y="2870864"/>
            <a:ext cx="1628775" cy="91440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نعم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23206" y="2870864"/>
            <a:ext cx="1628775" cy="91440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لا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1046" y="2870864"/>
            <a:ext cx="1628775" cy="91440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/>
              <a:t>كلاهما صحيح</a:t>
            </a:r>
            <a:endParaRPr lang="en-US" sz="36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5862620" y="4138173"/>
            <a:ext cx="7601132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-4</a:t>
            </a:r>
            <a:r>
              <a:rPr lang="ar-MA" sz="3200" b="1" dirty="0" smtClean="0">
                <a:solidFill>
                  <a:schemeClr val="tx1"/>
                </a:solidFill>
              </a:rPr>
              <a:t>ماذا يكون الجاهلون لأهل العلم؟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082076" y="4092498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أعداء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23206" y="4138173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أصدقاء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1046" y="4138173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/>
              <a:t>كلاهما صحيح</a:t>
            </a:r>
            <a:endParaRPr lang="en-US" sz="315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5862620" y="5393354"/>
            <a:ext cx="7601132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-5</a:t>
            </a:r>
            <a:r>
              <a:rPr lang="ar-MA" sz="3200" b="1" dirty="0" smtClean="0">
                <a:solidFill>
                  <a:schemeClr val="tx1"/>
                </a:solidFill>
              </a:rPr>
              <a:t>من هو أبو الناس 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23206" y="5393354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925" b="1" dirty="0" smtClean="0">
                <a:solidFill>
                  <a:schemeClr val="tx1"/>
                </a:solidFill>
              </a:rPr>
              <a:t>آدم</a:t>
            </a:r>
            <a:endParaRPr lang="en-US" sz="2925" b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048068" y="5393354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حواء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51046" y="5393354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/>
              <a:t>كلاهما صحيح</a:t>
            </a:r>
            <a:endParaRPr lang="en-US" sz="31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017392" y="331924"/>
                <a:ext cx="1114425" cy="817580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88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388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392" y="331924"/>
                <a:ext cx="1114425" cy="8175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96464" y="144005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464" y="144005"/>
                <a:ext cx="942975" cy="922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262503" y="144005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503" y="144005"/>
                <a:ext cx="942975" cy="922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192530" y="1596683"/>
                <a:ext cx="1114425" cy="817580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88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388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0" y="1596683"/>
                <a:ext cx="1114425" cy="8175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166181" y="1353739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181" y="1353739"/>
                <a:ext cx="942975" cy="9228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80681" y="1353739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681" y="1353739"/>
                <a:ext cx="942975" cy="9228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166181" y="2591301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181" y="2591301"/>
                <a:ext cx="942975" cy="9228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794957" y="2774168"/>
                <a:ext cx="1114425" cy="817580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88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388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957" y="2774168"/>
                <a:ext cx="1114425" cy="8175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890081" y="4092498"/>
                <a:ext cx="1114425" cy="817580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88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388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081" y="4092498"/>
                <a:ext cx="1114425" cy="8175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325553" y="3893780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553" y="3893780"/>
                <a:ext cx="942975" cy="9228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166181" y="3846482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181" y="3846482"/>
                <a:ext cx="942975" cy="9228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80681" y="5085896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681" y="5085896"/>
                <a:ext cx="942975" cy="9228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325553" y="5133194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553" y="5133194"/>
                <a:ext cx="942975" cy="92280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080456" y="5348687"/>
                <a:ext cx="1114425" cy="817580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88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388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456" y="5348687"/>
                <a:ext cx="1114425" cy="81758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309788" y="2666869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788" y="2666869"/>
                <a:ext cx="942975" cy="92280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ounded Rectangle 42"/>
          <p:cNvSpPr/>
          <p:nvPr/>
        </p:nvSpPr>
        <p:spPr>
          <a:xfrm>
            <a:off x="5862620" y="6636609"/>
            <a:ext cx="7601132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-6</a:t>
            </a:r>
            <a:r>
              <a:rPr lang="ar-MA" sz="3200" b="1" dirty="0" smtClean="0">
                <a:solidFill>
                  <a:schemeClr val="tx1"/>
                </a:solidFill>
              </a:rPr>
              <a:t>ما مضارع: أحسن 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048069" y="6636609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حسن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223207" y="6636609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يحسن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51047" y="6636609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/>
              <a:t>كلاهما صحيح</a:t>
            </a:r>
            <a:endParaRPr lang="en-US" sz="31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080457" y="6580134"/>
                <a:ext cx="1114425" cy="817580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88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388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457" y="6580134"/>
                <a:ext cx="1114425" cy="81758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880682" y="6344917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682" y="6344917"/>
                <a:ext cx="942975" cy="92280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246724" y="6392215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724" y="6392215"/>
                <a:ext cx="942975" cy="92280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634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2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2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2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2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2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2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2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2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2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2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2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2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uiExpand="1" animBg="1"/>
      <p:bldP spid="44" grpId="0" animBg="1"/>
      <p:bldP spid="45" grpId="0" animBg="1"/>
      <p:bldP spid="46" grpId="0" animBg="1"/>
      <p:bldP spid="47" grpId="0"/>
      <p:bldP spid="48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2648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0531366" y="1777612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خلقت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9175" y="381000"/>
            <a:ext cx="12899984" cy="1063735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7246878" y="180388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يفاخرون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3904586" y="180388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يكن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620098" y="1830156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التمثال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29714" y="564932"/>
            <a:ext cx="1157188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400" b="1" dirty="0" smtClean="0">
                <a:solidFill>
                  <a:sysClr val="windowText" lastClr="000000"/>
                </a:solidFill>
              </a:rPr>
              <a:t>اقرأ الأفعال والكلمات وقارن مع الصور ثم حققها في التالية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43" y="3316063"/>
            <a:ext cx="2867025" cy="403028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00B0F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68" y="3301216"/>
            <a:ext cx="3064911" cy="404513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00B0F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2" y="3301216"/>
            <a:ext cx="2939597" cy="401192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00B0F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87" y="3316063"/>
            <a:ext cx="2952750" cy="399707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00B0F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03693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99583" y="24295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dirty="0" smtClean="0">
                <a:solidFill>
                  <a:schemeClr val="tx1"/>
                </a:solidFill>
              </a:rPr>
              <a:t>المفرد المؤنث للغائب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6206" y="24295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الماض المثبت المجهول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1298841" y="14819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166206" y="14955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0268" y="24566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نصر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5945" y="24566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الخلق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470268" y="15090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795945" y="15226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1087" y="24566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خ ل ق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7360" y="24566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331087" y="15090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997360" y="15226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43584" y="15216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584" y="24566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أخترعت / أبدعت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0607566" y="3271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خلقت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24983" y="60871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الجمع المذكر للغائب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1606" y="60871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>
                <a:solidFill>
                  <a:schemeClr val="tx1"/>
                </a:solidFill>
              </a:rPr>
              <a:t>الفعل </a:t>
            </a:r>
            <a:r>
              <a:rPr lang="ar-MA" sz="3200" dirty="0" smtClean="0">
                <a:solidFill>
                  <a:schemeClr val="tx1"/>
                </a:solidFill>
              </a:rPr>
              <a:t>المضارع </a:t>
            </a:r>
            <a:r>
              <a:rPr lang="ar-MA" sz="3200" dirty="0">
                <a:solidFill>
                  <a:schemeClr val="tx1"/>
                </a:solidFill>
              </a:rPr>
              <a:t>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1324241" y="51395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8191606" y="51531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95668" y="61142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مفاعلة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21345" y="61142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المفاخرة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495668" y="51666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821345" y="51802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6487" y="61142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الفخر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22760" y="61142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ف خ 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3356487" y="51666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2022760" y="51802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268984" y="51792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8984" y="61142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يفضلون/ يعظمون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10632966" y="39847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يفاخرون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31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99583" y="24295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الجمع المذكر للغائب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6206" y="24295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المضارع 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1298841" y="14819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166206" y="14955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0268" y="24566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نصر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5945" y="24566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الكون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470268" y="15090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795945" y="15226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1087" y="24566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ك و ن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7360" y="24566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أجوف واوي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331087" y="15090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997360" y="15226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43584" y="15216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584" y="24566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يصير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0607566" y="3271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يكن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24983" y="60871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مفرد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1606" y="60871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تماثيل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1324241" y="51395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8191606" y="51531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جمعها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95668" y="61142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تفعيل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21345" y="61142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نفس الكلمة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495668" y="51666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821345" y="51802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6487" y="61142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م ث 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22760" y="61142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3356487" y="51666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2022760" y="51802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268984" y="51792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8984" y="61142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الصورة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10632966" y="39847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التمثال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48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2648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0531366" y="1777612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يحسن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9175" y="381000"/>
            <a:ext cx="12899984" cy="1063735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7246878" y="180388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أتيت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3904586" y="180388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لا تطلب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620098" y="1830156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استهداء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29714" y="564932"/>
            <a:ext cx="1157188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400" b="1" dirty="0" smtClean="0">
                <a:solidFill>
                  <a:sysClr val="windowText" lastClr="000000"/>
                </a:solidFill>
              </a:rPr>
              <a:t>اقرأ الأفعال والكلمات وقارن مع الصور ثم حققها في التالية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25" y="3316064"/>
            <a:ext cx="3284488" cy="403066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00B0F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644" y="3316064"/>
            <a:ext cx="3451510" cy="403066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00B0F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0" y="3316063"/>
            <a:ext cx="3194824" cy="414102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00B0F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813" y="3316064"/>
            <a:ext cx="3194824" cy="403066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00B0F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24781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17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99583" y="24295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dirty="0" smtClean="0">
                <a:solidFill>
                  <a:schemeClr val="tx1"/>
                </a:solidFill>
              </a:rPr>
              <a:t>المفرد المذكر للغائب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6206" y="24295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المضارع 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1298841" y="14819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166206" y="14955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0268" y="24566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إفعال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5945" y="24566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الإحسان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470268" y="15090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795945" y="15226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1087" y="24566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ح س ن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7360" y="24566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331087" y="15090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997360" y="15226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43584" y="15216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584" y="24566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يجعله ممتازا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0607566" y="3271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يحسن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24983" y="60871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المفرد المذكر للحاضر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1606" y="60871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الماضي المطلق 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1324241" y="51395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8191606" y="51531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95668" y="61142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ضرب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21345" y="61142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الإتيان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495668" y="51666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821345" y="51802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6487" y="61142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أ ت ي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22760" y="61142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مركب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3356487" y="51666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2022760" y="51802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268984" y="51792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8984" y="61142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smtClean="0">
                <a:solidFill>
                  <a:schemeClr val="tx1"/>
                </a:solidFill>
              </a:rPr>
              <a:t>تعال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10632966" y="39847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أتيت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513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99583" y="24295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>
                <a:solidFill>
                  <a:schemeClr val="tx1"/>
                </a:solidFill>
              </a:rPr>
              <a:t>المفرد المذكر للحاضر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6206" y="24295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النهي الحاضر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1298841" y="14819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166206" y="14955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0268" y="24566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نصر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5945" y="24566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الطلب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470268" y="15090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795945" y="15226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1087" y="24566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ط ل 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7360" y="24566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331087" y="15090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997360" y="15226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43584" y="15216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584" y="24566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لا ترجو/ لا تدعي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0607566" y="3271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لا تطلب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24983" y="60871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المفرد المذكر للغائب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1606" y="60871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الماضي المطلق 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1324241" y="51395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8191606" y="51531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95668" y="61142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استفعال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21345" y="61142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الاستهداء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495668" y="51666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821345" y="51802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6487" y="61142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هـ د ي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22760" y="61142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ناقص يائي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3356487" y="51666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2022760" y="51802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268984" y="51792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8984" y="61142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طلب الهداية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10632966" y="39847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استهداء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53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00" y="489430"/>
            <a:ext cx="2469170" cy="269397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6145958" y="149008"/>
            <a:ext cx="1586638" cy="753243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8259" tIns="49129" rIns="98259" bIns="4912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MA" sz="4250" b="1" dirty="0"/>
              <a:t>التعريف</a:t>
            </a:r>
            <a:endParaRPr lang="en-US" sz="4250" b="1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222" r="34444" b="49444"/>
          <a:stretch/>
        </p:blipFill>
        <p:spPr>
          <a:xfrm>
            <a:off x="9339178" y="493684"/>
            <a:ext cx="2572297" cy="268971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394" y="3501943"/>
            <a:ext cx="779752" cy="3893957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418578" y="3534322"/>
            <a:ext cx="5934025" cy="569715"/>
          </a:xfrm>
          <a:prstGeom prst="round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39" name="Rounded Rectangle 38"/>
          <p:cNvSpPr/>
          <p:nvPr/>
        </p:nvSpPr>
        <p:spPr>
          <a:xfrm>
            <a:off x="418578" y="4240442"/>
            <a:ext cx="5934025" cy="569715"/>
          </a:xfrm>
          <a:prstGeom prst="round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0" name="Rounded Rectangle 39"/>
          <p:cNvSpPr/>
          <p:nvPr/>
        </p:nvSpPr>
        <p:spPr>
          <a:xfrm>
            <a:off x="441438" y="4936402"/>
            <a:ext cx="5934025" cy="569715"/>
          </a:xfrm>
          <a:prstGeom prst="round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1" name="Rounded Rectangle 40"/>
          <p:cNvSpPr/>
          <p:nvPr/>
        </p:nvSpPr>
        <p:spPr>
          <a:xfrm>
            <a:off x="441438" y="5642522"/>
            <a:ext cx="5934025" cy="569715"/>
          </a:xfrm>
          <a:prstGeom prst="round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2" name="Rounded Rectangle 41"/>
          <p:cNvSpPr/>
          <p:nvPr/>
        </p:nvSpPr>
        <p:spPr>
          <a:xfrm>
            <a:off x="456678" y="6346102"/>
            <a:ext cx="5934025" cy="569715"/>
          </a:xfrm>
          <a:prstGeom prst="round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3" name="Rounded Rectangle 42"/>
          <p:cNvSpPr/>
          <p:nvPr/>
        </p:nvSpPr>
        <p:spPr>
          <a:xfrm>
            <a:off x="456678" y="7052222"/>
            <a:ext cx="5934025" cy="569715"/>
          </a:xfrm>
          <a:prstGeom prst="round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4" name="Rounded Rectangle 43"/>
          <p:cNvSpPr/>
          <p:nvPr/>
        </p:nvSpPr>
        <p:spPr>
          <a:xfrm>
            <a:off x="7476469" y="3560594"/>
            <a:ext cx="5934025" cy="569715"/>
          </a:xfrm>
          <a:prstGeom prst="round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5" name="Rounded Rectangle 44"/>
          <p:cNvSpPr/>
          <p:nvPr/>
        </p:nvSpPr>
        <p:spPr>
          <a:xfrm>
            <a:off x="7476469" y="4266714"/>
            <a:ext cx="5934025" cy="569715"/>
          </a:xfrm>
          <a:prstGeom prst="round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6" name="Rounded Rectangle 45"/>
          <p:cNvSpPr/>
          <p:nvPr/>
        </p:nvSpPr>
        <p:spPr>
          <a:xfrm>
            <a:off x="7499329" y="4962674"/>
            <a:ext cx="5934025" cy="569715"/>
          </a:xfrm>
          <a:prstGeom prst="round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7" name="Rounded Rectangle 46"/>
          <p:cNvSpPr/>
          <p:nvPr/>
        </p:nvSpPr>
        <p:spPr>
          <a:xfrm>
            <a:off x="7499329" y="5668794"/>
            <a:ext cx="5934025" cy="569715"/>
          </a:xfrm>
          <a:prstGeom prst="round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8" name="Rounded Rectangle 47"/>
          <p:cNvSpPr/>
          <p:nvPr/>
        </p:nvSpPr>
        <p:spPr>
          <a:xfrm>
            <a:off x="7514569" y="6372374"/>
            <a:ext cx="5934025" cy="569715"/>
          </a:xfrm>
          <a:prstGeom prst="round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9" name="Rounded Rectangle 48"/>
          <p:cNvSpPr/>
          <p:nvPr/>
        </p:nvSpPr>
        <p:spPr>
          <a:xfrm>
            <a:off x="7514569" y="7078494"/>
            <a:ext cx="5934025" cy="569715"/>
          </a:xfrm>
          <a:prstGeom prst="round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50" name="Rectangle 49"/>
          <p:cNvSpPr/>
          <p:nvPr/>
        </p:nvSpPr>
        <p:spPr>
          <a:xfrm>
            <a:off x="8472264" y="3501943"/>
            <a:ext cx="4117920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عبد العليم بن شمس الحق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572500" y="4272176"/>
            <a:ext cx="3933970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محاضر اللغة العربية</a:t>
            </a:r>
            <a:r>
              <a:rPr lang="ar-S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589520" y="4962996"/>
            <a:ext cx="5820974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فتاري فاضل مدرسة،</a:t>
            </a:r>
            <a:r>
              <a:rPr lang="en-US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سفاهر، نوغاؤن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73942" y="5657054"/>
            <a:ext cx="5301038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رقم الجوال : </a:t>
            </a:r>
            <a:r>
              <a:rPr lang="en-US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01749-94 44 18</a:t>
            </a:r>
            <a:endParaRPr lang="ar-MA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732687" y="6375613"/>
            <a:ext cx="3495653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العنوان الالكتروني :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43099" y="3518074"/>
            <a:ext cx="4140788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الصف : التاسع من الداخل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71553" y="4230281"/>
            <a:ext cx="4572847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المادة : اللغة العربية الاتصالية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051207" y="4937744"/>
            <a:ext cx="2884085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: 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الخامسة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036283" y="5621961"/>
            <a:ext cx="2905341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: 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الثالث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580061" y="6333925"/>
            <a:ext cx="3340951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الوقت : </a:t>
            </a:r>
            <a:r>
              <a:rPr lang="en-US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دقيقة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360009" y="7015334"/>
            <a:ext cx="4060566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التاريخ : </a:t>
            </a:r>
            <a:r>
              <a:rPr lang="en-US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529938" y="7066083"/>
            <a:ext cx="5842406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4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infoabdulalim@gmail.com</a:t>
            </a:r>
            <a:r>
              <a:rPr lang="ar-SA" sz="3200" b="1" spc="54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55" y="938501"/>
            <a:ext cx="2219126" cy="22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80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2648" y="436584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314744" y="1733150"/>
            <a:ext cx="2779748" cy="2287057"/>
          </a:xfrm>
          <a:prstGeom prst="downArrow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4140" y="315310"/>
            <a:ext cx="13006550" cy="1115572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4894726" y="361986"/>
            <a:ext cx="45002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5400" b="1" cap="none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الجماعي</a:t>
            </a:r>
            <a:endParaRPr lang="en-US" sz="5400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12-Point Star 15"/>
          <p:cNvSpPr/>
          <p:nvPr/>
        </p:nvSpPr>
        <p:spPr>
          <a:xfrm>
            <a:off x="346842" y="4698178"/>
            <a:ext cx="2771572" cy="2632794"/>
          </a:xfrm>
          <a:prstGeom prst="star12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خمس دقائق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452379" y="2899025"/>
            <a:ext cx="4537848" cy="3817100"/>
          </a:xfrm>
          <a:prstGeom prst="round2Diag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52379" y="3079520"/>
            <a:ext cx="4537848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endParaRPr lang="en-US" sz="1200" b="1" u="sng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 rtl="1"/>
            <a:r>
              <a:rPr lang="ar-MA" sz="4000" b="1" u="sng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تحقيق الأفعال الآتية:</a:t>
            </a:r>
          </a:p>
          <a:p>
            <a:pPr algn="r" rtl="1"/>
            <a:endParaRPr lang="ar-MA" sz="4000" b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rtl="1"/>
            <a:r>
              <a:rPr lang="ar-MA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يكن 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</a:t>
            </a:r>
            <a:r>
              <a:rPr lang="ar-MA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خلقت 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</a:t>
            </a:r>
            <a:endParaRPr lang="ar-MA" sz="4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rtl="1"/>
            <a:r>
              <a:rPr lang="ar-MA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يفاخرون 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</a:t>
            </a:r>
            <a:r>
              <a:rPr lang="ar-MA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استهداء</a:t>
            </a:r>
          </a:p>
          <a:p>
            <a:pPr algn="ctr" rtl="1"/>
            <a:r>
              <a:rPr lang="ar-MA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يحسن 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</a:t>
            </a:r>
            <a:r>
              <a:rPr lang="ar-MA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لا تطلب</a:t>
            </a:r>
            <a:endParaRPr lang="en-US" sz="40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022" y="1778872"/>
            <a:ext cx="4997668" cy="5757045"/>
          </a:xfrm>
          <a:prstGeom prst="roundRect">
            <a:avLst>
              <a:gd name="adj" fmla="val 16667"/>
            </a:avLst>
          </a:prstGeom>
          <a:ln w="28575">
            <a:solidFill>
              <a:srgbClr val="C6FF25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9298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6" grpId="0" animBg="1"/>
      <p:bldP spid="9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1539" y="1480792"/>
            <a:ext cx="12845611" cy="873536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1</a:t>
            </a:r>
            <a:r>
              <a:rPr lang="ar-MA" sz="3600" b="1" dirty="0" smtClean="0"/>
              <a:t>. من أي جهة الناس أكفاء ؟</a:t>
            </a:r>
            <a:endParaRPr lang="ar-MA" sz="3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72964" y="3649716"/>
            <a:ext cx="12845611" cy="96434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/>
              <a:t>3</a:t>
            </a:r>
            <a:r>
              <a:rPr lang="ar-MA" sz="3600" b="1" dirty="0" smtClean="0"/>
              <a:t>. بين قيمة المرء كما قال الشاعر العلام علي بن أبي طالب ؟</a:t>
            </a:r>
            <a:endParaRPr lang="ar-MA" sz="3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92014" y="2527736"/>
            <a:ext cx="12845611" cy="91704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2</a:t>
            </a:r>
            <a:r>
              <a:rPr lang="ar-MA" sz="3600" b="1" dirty="0" smtClean="0"/>
              <a:t>. أدم وحوّاء عليهما السلام من هما ؟</a:t>
            </a:r>
            <a:endParaRPr lang="ar-MA" sz="3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82489" y="4787472"/>
            <a:ext cx="12845611" cy="888128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/>
              <a:t>4</a:t>
            </a:r>
            <a:r>
              <a:rPr lang="ar-MA" sz="3600" b="1" dirty="0" smtClean="0"/>
              <a:t>. بأي شيء سمى الشاعر العلام أمهات الناس ؟</a:t>
            </a:r>
            <a:endParaRPr lang="ar-MA" sz="3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2964" y="5862156"/>
            <a:ext cx="12845611" cy="83820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5</a:t>
            </a:r>
            <a:r>
              <a:rPr lang="ar-MA" sz="3600" b="1" dirty="0" smtClean="0"/>
              <a:t>. ما هو الشيء الذي أصل الشرف والكرم للإنسان ؟</a:t>
            </a:r>
            <a:endParaRPr lang="ar-MA" sz="3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72964" y="6889530"/>
            <a:ext cx="12845611" cy="83820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6</a:t>
            </a:r>
            <a:r>
              <a:rPr lang="ar-MA" sz="3600" b="1" dirty="0" smtClean="0"/>
              <a:t>. ما معنى كلمة المساواة ؟</a:t>
            </a:r>
            <a:endParaRPr lang="ar-MA" sz="3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01539" y="326222"/>
            <a:ext cx="12845611" cy="918098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5795210" y="350471"/>
            <a:ext cx="26292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التقييم</a:t>
            </a:r>
            <a:endParaRPr lang="en-US" sz="4800" b="1" cap="none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20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"/>
          <a:stretch/>
        </p:blipFill>
        <p:spPr>
          <a:xfrm>
            <a:off x="488731" y="1655379"/>
            <a:ext cx="12837519" cy="613278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88731" y="381000"/>
            <a:ext cx="12837519" cy="991054"/>
          </a:xfrm>
          <a:prstGeom prst="round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665422" y="505936"/>
            <a:ext cx="44233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400" b="1" cap="none" spc="50" dirty="0" smtClean="0">
                <a:ln w="1143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الواجب المنزلي</a:t>
            </a:r>
            <a:endParaRPr lang="en-US" sz="4400" b="1" cap="none" spc="50" dirty="0">
              <a:ln w="11430"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7105" y="1797273"/>
            <a:ext cx="120921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000" b="1" spc="5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اكتب فقرة باللغة العربية لا تقل عن عشرة أ</a:t>
            </a:r>
            <a:r>
              <a:rPr lang="ar-MA" sz="4000" b="1" spc="5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س</a:t>
            </a:r>
            <a:r>
              <a:rPr lang="ar-MA" sz="4000" b="1" spc="5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طر </a:t>
            </a:r>
          </a:p>
          <a:p>
            <a:pPr algn="ctr" rtl="1"/>
            <a:r>
              <a:rPr lang="ar-MA" sz="4000" b="1" spc="5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على المساواة . </a:t>
            </a:r>
            <a:endParaRPr lang="en-US" sz="4000" b="1" cap="none" spc="5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305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7117270" y="6700351"/>
            <a:ext cx="6157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MA" sz="6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مع السلامة أيها الأحباب</a:t>
            </a:r>
            <a:endParaRPr lang="en-US" sz="6000" b="1" dirty="0">
              <a:ln>
                <a:solidFill>
                  <a:schemeClr val="bg1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6" y="378372"/>
            <a:ext cx="13006550" cy="729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528 -0.77045 L -0.5039 0.038 " pathEditMode="relative" rAng="0" ptsTypes="AA">
                                      <p:cBhvr>
                                        <p:cTn id="11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31" y="40413"/>
                                    </p:animMotion>
                                    <p:animRot by="150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93850" y="274253"/>
            <a:ext cx="10801350" cy="719428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02870" tIns="51435" rIns="102870" bIns="51435">
            <a:spAutoFit/>
          </a:bodyPr>
          <a:lstStyle/>
          <a:p>
            <a:pPr algn="ctr"/>
            <a:r>
              <a:rPr lang="ar-M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-Kharashi 53" pitchFamily="2" charset="-78"/>
              </a:rPr>
              <a:t>إذن اتفقنا أن المدرس يحلل الصعوبات من الدرس في داخل الحصة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l-Kharashi 53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8425" y="160604"/>
            <a:ext cx="5743575" cy="794152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13897" tIns="56949" rIns="113897" bIns="56949" rtlCol="0">
            <a:spAutoFit/>
          </a:bodyPr>
          <a:lstStyle/>
          <a:p>
            <a:pPr algn="ctr"/>
            <a:r>
              <a:rPr lang="ar-M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-Kharashi 53" pitchFamily="2" charset="-78"/>
              </a:rPr>
              <a:t>ماذا فهمتم من الصورة التالية ؟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l-Kharashi 53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5013" y="7213206"/>
            <a:ext cx="6000750" cy="65787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02870" tIns="51435" rIns="102870" bIns="51435">
            <a:spAutoFit/>
          </a:bodyPr>
          <a:lstStyle/>
          <a:p>
            <a:pPr algn="ctr"/>
            <a:r>
              <a:rPr lang="ar-M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-Kharashi 53" pitchFamily="2" charset="-78"/>
              </a:rPr>
              <a:t>يكتب الطلاب الدرس من السبورة بعد شرح المدرس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l-Kharashi 53" pitchFamily="2" charset="-78"/>
            </a:endParaRPr>
          </a:p>
        </p:txBody>
      </p:sp>
      <p:pic>
        <p:nvPicPr>
          <p:cNvPr id="15" name="Picture 3" descr="F:\PICTURS\PFM\pictures\20181117_10254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557" y="1149314"/>
            <a:ext cx="6457896" cy="595353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6" name="Rectangle 15"/>
          <p:cNvSpPr/>
          <p:nvPr/>
        </p:nvSpPr>
        <p:spPr>
          <a:xfrm>
            <a:off x="7733538" y="7178582"/>
            <a:ext cx="5229226" cy="65787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02870" tIns="51435" rIns="102870" bIns="51435">
            <a:spAutoFit/>
          </a:bodyPr>
          <a:lstStyle/>
          <a:p>
            <a:pPr algn="ctr"/>
            <a:r>
              <a:rPr lang="ar-M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-Kharashi 53" pitchFamily="2" charset="-78"/>
              </a:rPr>
              <a:t>يشرح المدرس الدرس على السبورة للطلاب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l-Kharashi 53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1" y="1149314"/>
            <a:ext cx="6248619" cy="59175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776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725201" y="311254"/>
            <a:ext cx="12643943" cy="1143472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3600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9074" y="4331576"/>
            <a:ext cx="11510735" cy="954072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36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يستطيع تصحيح العبارات واملاء الفراغات والجمع من المفرد؛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5219" y="6736547"/>
            <a:ext cx="11510735" cy="89397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يقدر كيفية تحقيق الأفعال والكلمات من النص.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2929" y="5550772"/>
            <a:ext cx="11510735" cy="936172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يمكن إخراج الأفعال المضارعة من النص ثم يحولها إلى الماضي؛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5219" y="3115715"/>
            <a:ext cx="11510735" cy="947802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36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يشرح معاني الكلمات الجديدة مع تكوين الجمل المفيدة؛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2456" y="490397"/>
            <a:ext cx="5089708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</a:t>
            </a:r>
            <a:r>
              <a:rPr lang="ar-M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ـــ</a:t>
            </a:r>
            <a:r>
              <a:rPr lang="ar-S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</a:t>
            </a:r>
            <a:r>
              <a:rPr lang="ar-M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</a:t>
            </a:r>
            <a:r>
              <a:rPr lang="ar-S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ائج م</a:t>
            </a:r>
            <a:r>
              <a:rPr lang="ar-M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ـــــ</a:t>
            </a:r>
            <a:r>
              <a:rPr lang="ar-S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 </a:t>
            </a:r>
            <a:r>
              <a:rPr lang="ar-SA" sz="4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</a:t>
            </a:r>
            <a:endParaRPr lang="en-US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5220" y="1942744"/>
            <a:ext cx="11510734" cy="914999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الطلاب بعد نهاية هذا الدرس ....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lowchart: Display 14"/>
          <p:cNvSpPr/>
          <p:nvPr/>
        </p:nvSpPr>
        <p:spPr>
          <a:xfrm>
            <a:off x="12297101" y="3115715"/>
            <a:ext cx="1008993" cy="947802"/>
          </a:xfrm>
          <a:prstGeom prst="flowChartDisplay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lowchart: Display 15"/>
          <p:cNvSpPr/>
          <p:nvPr/>
        </p:nvSpPr>
        <p:spPr>
          <a:xfrm>
            <a:off x="12323373" y="4345665"/>
            <a:ext cx="1008993" cy="946528"/>
          </a:xfrm>
          <a:prstGeom prst="flowChartDisplay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lowchart: Display 16"/>
          <p:cNvSpPr/>
          <p:nvPr/>
        </p:nvSpPr>
        <p:spPr>
          <a:xfrm>
            <a:off x="12349645" y="5538600"/>
            <a:ext cx="1008993" cy="966480"/>
          </a:xfrm>
          <a:prstGeom prst="flowChartDisplay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lowchart: Display 17"/>
          <p:cNvSpPr/>
          <p:nvPr/>
        </p:nvSpPr>
        <p:spPr>
          <a:xfrm>
            <a:off x="12360151" y="6715754"/>
            <a:ext cx="1008993" cy="886901"/>
          </a:xfrm>
          <a:prstGeom prst="flowChartDisplay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lowchart: Display 23"/>
          <p:cNvSpPr/>
          <p:nvPr/>
        </p:nvSpPr>
        <p:spPr>
          <a:xfrm>
            <a:off x="12339139" y="1928034"/>
            <a:ext cx="1008993" cy="947802"/>
          </a:xfrm>
          <a:prstGeom prst="flowChartDisplay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12234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77265" y="343732"/>
            <a:ext cx="13086486" cy="1119814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03029" y="347905"/>
            <a:ext cx="534202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60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إعلان درس اليوم</a:t>
            </a:r>
            <a:endParaRPr lang="en-US" sz="6000" b="1" cap="none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9" b="2625"/>
          <a:stretch/>
        </p:blipFill>
        <p:spPr>
          <a:xfrm>
            <a:off x="377261" y="1876097"/>
            <a:ext cx="6400804" cy="577018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23041" y="6600297"/>
            <a:ext cx="3483940" cy="10156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MA" sz="6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 التدريبات</a:t>
            </a:r>
            <a:endParaRPr lang="en-US" sz="6000" b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t="7914" r="8521" b="107"/>
          <a:stretch/>
        </p:blipFill>
        <p:spPr>
          <a:xfrm>
            <a:off x="7106649" y="1876097"/>
            <a:ext cx="6357101" cy="582148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9227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439920" y="726572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15" name="Rectangle 14"/>
          <p:cNvSpPr/>
          <p:nvPr/>
        </p:nvSpPr>
        <p:spPr>
          <a:xfrm>
            <a:off x="1846038" y="198507"/>
            <a:ext cx="10125528" cy="657872"/>
          </a:xfrm>
          <a:prstGeom prst="rect">
            <a:avLst/>
          </a:prstGeom>
          <a:noFill/>
        </p:spPr>
        <p:txBody>
          <a:bodyPr wrap="none" lIns="102870" tIns="51435" rIns="102870" bIns="51435">
            <a:spAutoFit/>
          </a:bodyPr>
          <a:lstStyle/>
          <a:p>
            <a:pPr algn="ctr"/>
            <a:r>
              <a:rPr lang="ar-M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هلموا نتعلم الآن معاني الكلمات الصعبة مع تكوين الجمل في الدرس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494582" y="912349"/>
            <a:ext cx="2881829" cy="618759"/>
          </a:xfrm>
          <a:prstGeom prst="roundRect">
            <a:avLst/>
          </a:prstGeom>
          <a:ln w="5715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التمثال</a:t>
            </a:r>
            <a:endParaRPr lang="en-US" sz="32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0523806" y="1836447"/>
            <a:ext cx="2852605" cy="648440"/>
          </a:xfrm>
          <a:prstGeom prst="roundRect">
            <a:avLst/>
          </a:prstGeom>
          <a:ln w="57150"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الصورة</a:t>
            </a:r>
            <a:endParaRPr lang="en-US" sz="32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10521858" y="6318284"/>
            <a:ext cx="2796852" cy="1291365"/>
          </a:xfrm>
          <a:prstGeom prst="roundRect">
            <a:avLst/>
          </a:prstGeom>
          <a:ln w="5715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ثمثال شيخ مجيب الرحمن جميل</a:t>
            </a:r>
            <a:endParaRPr lang="en-US" sz="32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087218" y="932128"/>
            <a:ext cx="2881917" cy="618759"/>
          </a:xfrm>
          <a:prstGeom prst="roundRect">
            <a:avLst/>
          </a:prstGeom>
          <a:ln w="5715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أكفاء</a:t>
            </a:r>
            <a:endParaRPr lang="en-US" sz="32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7100855" y="1856226"/>
            <a:ext cx="2881917" cy="648440"/>
          </a:xfrm>
          <a:prstGeom prst="roundRect">
            <a:avLst/>
          </a:prstGeom>
          <a:ln w="57150"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سواء</a:t>
            </a:r>
            <a:endParaRPr lang="en-US" sz="32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7100855" y="6338062"/>
            <a:ext cx="2901133" cy="1271586"/>
          </a:xfrm>
          <a:prstGeom prst="roundRect">
            <a:avLst/>
          </a:prstGeom>
          <a:ln w="5715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/>
              <a:t>كل الناس أكفاء </a:t>
            </a:r>
            <a:endParaRPr lang="en-US" sz="32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3638514" y="932128"/>
            <a:ext cx="2881917" cy="618759"/>
          </a:xfrm>
          <a:prstGeom prst="roundRect">
            <a:avLst/>
          </a:prstGeom>
          <a:ln w="5715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أرواح</a:t>
            </a:r>
            <a:endParaRPr lang="en-US" sz="32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3652152" y="1856226"/>
            <a:ext cx="2881917" cy="648440"/>
          </a:xfrm>
          <a:prstGeom prst="roundRect">
            <a:avLst/>
          </a:prstGeom>
          <a:ln w="57150"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أنفس</a:t>
            </a:r>
            <a:endParaRPr lang="en-US" sz="32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3652151" y="6338062"/>
            <a:ext cx="2901133" cy="1271586"/>
          </a:xfrm>
          <a:prstGeom prst="roundRect">
            <a:avLst/>
          </a:prstGeom>
          <a:ln w="5715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خلق الله أرواح الإنسان</a:t>
            </a:r>
            <a:endParaRPr lang="en-US" sz="32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446679" y="932128"/>
            <a:ext cx="2771819" cy="618759"/>
          </a:xfrm>
          <a:prstGeom prst="roundRect">
            <a:avLst/>
          </a:prstGeom>
          <a:ln w="5715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مستودعات</a:t>
            </a:r>
            <a:endParaRPr lang="en-US" sz="32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429142" y="1856226"/>
            <a:ext cx="2771819" cy="648440"/>
          </a:xfrm>
          <a:prstGeom prst="roundRect">
            <a:avLst/>
          </a:prstGeom>
          <a:ln w="57150"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مخزن</a:t>
            </a:r>
            <a:endParaRPr lang="en-US" sz="32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429142" y="6338062"/>
            <a:ext cx="2790301" cy="1271586"/>
          </a:xfrm>
          <a:prstGeom prst="roundRect">
            <a:avLst/>
          </a:prstGeom>
          <a:ln w="5715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هذا مستودع كبير</a:t>
            </a:r>
            <a:endParaRPr lang="en-US" sz="2800" b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18" y="2885089"/>
            <a:ext cx="2881917" cy="308809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9" y="2885089"/>
            <a:ext cx="2823915" cy="3130546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38" y="2885089"/>
            <a:ext cx="2872340" cy="3130546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581" y="2947886"/>
            <a:ext cx="2881829" cy="306774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4298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439920" y="726572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15" name="Rectangle 14"/>
          <p:cNvSpPr/>
          <p:nvPr/>
        </p:nvSpPr>
        <p:spPr>
          <a:xfrm>
            <a:off x="1846038" y="198507"/>
            <a:ext cx="10125528" cy="657872"/>
          </a:xfrm>
          <a:prstGeom prst="rect">
            <a:avLst/>
          </a:prstGeom>
          <a:noFill/>
        </p:spPr>
        <p:txBody>
          <a:bodyPr wrap="none" lIns="102870" tIns="51435" rIns="102870" bIns="51435">
            <a:spAutoFit/>
          </a:bodyPr>
          <a:lstStyle/>
          <a:p>
            <a:pPr algn="ctr"/>
            <a:r>
              <a:rPr lang="ar-M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هلموا نتعلم الآن معاني الكلمات الصعبة مع تكوين الجمل في الدرس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494582" y="943881"/>
            <a:ext cx="2881829" cy="618759"/>
          </a:xfrm>
          <a:prstGeom prst="roundRect">
            <a:avLst/>
          </a:prstGeom>
          <a:ln w="5715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يفاخرون</a:t>
            </a:r>
            <a:endParaRPr lang="en-US" sz="32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0523806" y="1867979"/>
            <a:ext cx="2852605" cy="648440"/>
          </a:xfrm>
          <a:prstGeom prst="roundRect">
            <a:avLst/>
          </a:prstGeom>
          <a:ln w="57150"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يكابرون</a:t>
            </a:r>
            <a:endParaRPr lang="en-US" sz="32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10521858" y="6318284"/>
            <a:ext cx="2796852" cy="1291365"/>
          </a:xfrm>
          <a:prstGeom prst="roundRect">
            <a:avLst/>
          </a:prstGeom>
          <a:ln w="5715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المسلمون يفاخرون لمجدهم الماضي</a:t>
            </a:r>
            <a:endParaRPr lang="en-US" sz="32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087218" y="963660"/>
            <a:ext cx="2881917" cy="618759"/>
          </a:xfrm>
          <a:prstGeom prst="roundRect">
            <a:avLst/>
          </a:prstGeom>
          <a:ln w="5715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قيمة</a:t>
            </a:r>
            <a:endParaRPr lang="en-US" sz="32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7100855" y="1887758"/>
            <a:ext cx="2881917" cy="648440"/>
          </a:xfrm>
          <a:prstGeom prst="roundRect">
            <a:avLst/>
          </a:prstGeom>
          <a:ln w="57150"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منزلة/ مرتبة/ شأن</a:t>
            </a:r>
            <a:endParaRPr lang="en-US" sz="32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7100855" y="6338062"/>
            <a:ext cx="2901133" cy="1271586"/>
          </a:xfrm>
          <a:prstGeom prst="roundRect">
            <a:avLst/>
          </a:prstGeom>
          <a:ln w="5715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لكل شيء قيمة</a:t>
            </a:r>
            <a:endParaRPr lang="en-US" sz="32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3638514" y="963660"/>
            <a:ext cx="2881917" cy="618759"/>
          </a:xfrm>
          <a:prstGeom prst="roundRect">
            <a:avLst/>
          </a:prstGeom>
          <a:ln w="5715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أعداء</a:t>
            </a:r>
            <a:endParaRPr lang="en-US" sz="32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3652152" y="1887758"/>
            <a:ext cx="2881917" cy="648440"/>
          </a:xfrm>
          <a:prstGeom prst="roundRect">
            <a:avLst/>
          </a:prstGeom>
          <a:ln w="57150"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ضد أصدقاء</a:t>
            </a:r>
            <a:endParaRPr lang="en-US" sz="32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3652151" y="6338062"/>
            <a:ext cx="2901133" cy="1271586"/>
          </a:xfrm>
          <a:prstGeom prst="roundRect">
            <a:avLst/>
          </a:prstGeom>
          <a:ln w="5715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يخفي الأعداء خطواتهم</a:t>
            </a:r>
            <a:endParaRPr lang="en-US" sz="32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446679" y="963660"/>
            <a:ext cx="2771819" cy="618759"/>
          </a:xfrm>
          <a:prstGeom prst="roundRect">
            <a:avLst/>
          </a:prstGeom>
          <a:ln w="5715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ففز</a:t>
            </a:r>
            <a:endParaRPr lang="en-US" sz="32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429142" y="1887758"/>
            <a:ext cx="2771819" cy="648440"/>
          </a:xfrm>
          <a:prstGeom prst="roundRect">
            <a:avLst/>
          </a:prstGeom>
          <a:ln w="57150"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ضد رسب</a:t>
            </a:r>
            <a:endParaRPr lang="en-US" sz="28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429142" y="6338062"/>
            <a:ext cx="2790301" cy="1271586"/>
          </a:xfrm>
          <a:prstGeom prst="roundRect">
            <a:avLst/>
          </a:prstGeom>
          <a:ln w="5715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لو تريد أن تفوز ففز جيدا</a:t>
            </a:r>
            <a:endParaRPr lang="en-US" sz="3200" b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774" y="2853051"/>
            <a:ext cx="2997213" cy="320090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702" y="2853052"/>
            <a:ext cx="2906729" cy="3200906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47" y="2853051"/>
            <a:ext cx="2739871" cy="320090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922" y="2853052"/>
            <a:ext cx="2782786" cy="3200906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8081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2648" y="436584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314744" y="1733150"/>
            <a:ext cx="2779748" cy="2287057"/>
          </a:xfrm>
          <a:prstGeom prst="downArrow">
            <a:avLst/>
          </a:prstGeom>
          <a:ln w="5715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1234" y="315310"/>
            <a:ext cx="12802158" cy="1115572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044811" y="430914"/>
            <a:ext cx="37681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400" b="1" cap="none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الوحدي</a:t>
            </a:r>
            <a:endParaRPr lang="en-US" sz="4400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12-Point Star 15"/>
          <p:cNvSpPr/>
          <p:nvPr/>
        </p:nvSpPr>
        <p:spPr>
          <a:xfrm>
            <a:off x="346842" y="4335568"/>
            <a:ext cx="2771572" cy="2632794"/>
          </a:xfrm>
          <a:prstGeom prst="star12">
            <a:avLst/>
          </a:prstGeom>
          <a:ln w="5715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خمس دقائق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2920489" y="1920959"/>
            <a:ext cx="5659821" cy="5582050"/>
          </a:xfrm>
          <a:prstGeom prst="verticalScroll">
            <a:avLst/>
          </a:prstGeom>
          <a:ln w="57150">
            <a:solidFill>
              <a:srgbClr val="00206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9658" tIns="34829" rIns="69658" bIns="34829" rtlCol="0" anchor="ctr"/>
          <a:lstStyle/>
          <a:p>
            <a:pPr algn="ctr" rtl="1"/>
            <a:r>
              <a:rPr lang="ar-MA" sz="3600" b="1" dirty="0">
                <a:solidFill>
                  <a:schemeClr val="tx1"/>
                </a:solidFill>
              </a:rPr>
              <a:t>اكتب معاني الكلمات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ar-MA" sz="3600" b="1" dirty="0">
                <a:solidFill>
                  <a:schemeClr val="tx1"/>
                </a:solidFill>
              </a:rPr>
              <a:t>الأتية ثم اجعلها في جملة مفيدة:</a:t>
            </a:r>
          </a:p>
          <a:p>
            <a:pPr algn="ctr" rtl="1"/>
            <a:endParaRPr lang="ar-MA" sz="3600" b="1" dirty="0">
              <a:solidFill>
                <a:schemeClr val="tx1"/>
              </a:solidFill>
            </a:endParaRPr>
          </a:p>
          <a:p>
            <a:pPr algn="ctr" rtl="1"/>
            <a:r>
              <a:rPr lang="ar-MA" sz="3600" b="1" dirty="0" smtClean="0">
                <a:solidFill>
                  <a:schemeClr val="tx1"/>
                </a:solidFill>
              </a:rPr>
              <a:t>التمثال، أكفاء، أرواح، مستودعات، قيمة، أعداء.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72982" y="2118722"/>
            <a:ext cx="6184669" cy="53356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8193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6007" y="310710"/>
            <a:ext cx="12934719" cy="970885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77862" y="1505078"/>
            <a:ext cx="9222866" cy="926432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r>
              <a:rPr lang="ar-MA" sz="3200" b="1" dirty="0" smtClean="0">
                <a:solidFill>
                  <a:schemeClr val="tx1"/>
                </a:solidFill>
              </a:rPr>
              <a:t>. نفس كنفس و .............. مشاكلة.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1940" y="1505077"/>
            <a:ext cx="3404330" cy="898309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أرواح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4177862" y="2561929"/>
            <a:ext cx="9222865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r>
              <a:rPr lang="ar-MA" sz="3200" b="1" dirty="0" smtClean="0">
                <a:solidFill>
                  <a:schemeClr val="tx1"/>
                </a:solidFill>
              </a:rPr>
              <a:t>. يفاخرون به فالطين و ...........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6007" y="2581857"/>
            <a:ext cx="3386473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الماء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77862" y="3571487"/>
            <a:ext cx="9222865" cy="904372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3</a:t>
            </a:r>
            <a:r>
              <a:rPr lang="ar-MA" sz="3200" b="1" dirty="0" smtClean="0">
                <a:solidFill>
                  <a:schemeClr val="tx1"/>
                </a:solidFill>
              </a:rPr>
              <a:t>. و ........... المرء ما قد كان يحسنه.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1940" y="3594820"/>
            <a:ext cx="3404330" cy="904372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قيمة</a:t>
            </a:r>
            <a:endParaRPr lang="en-US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4177862" y="4673156"/>
            <a:ext cx="9222866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4</a:t>
            </a:r>
            <a:r>
              <a:rPr lang="ar-MA" sz="3200" b="1" dirty="0" smtClean="0">
                <a:solidFill>
                  <a:schemeClr val="tx1"/>
                </a:solidFill>
              </a:rPr>
              <a:t>. والجاهلون لأهل العلم ..............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1940" y="4658585"/>
            <a:ext cx="3404328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أعداء</a:t>
            </a:r>
            <a:endParaRPr lang="en-US" sz="3200" b="1" dirty="0"/>
          </a:p>
        </p:txBody>
      </p:sp>
      <p:sp>
        <p:nvSpPr>
          <p:cNvPr id="17" name="Rectangle 16"/>
          <p:cNvSpPr/>
          <p:nvPr/>
        </p:nvSpPr>
        <p:spPr>
          <a:xfrm>
            <a:off x="4177862" y="5699673"/>
            <a:ext cx="9222865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5</a:t>
            </a:r>
            <a:r>
              <a:rPr lang="ar-MA" sz="3200" b="1" dirty="0" smtClean="0">
                <a:solidFill>
                  <a:schemeClr val="tx1"/>
                </a:solidFill>
              </a:rPr>
              <a:t>. فإن نسبتنا .................... وعليا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1940" y="5720272"/>
            <a:ext cx="3404330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جود</a:t>
            </a:r>
            <a:endParaRPr lang="en-US" sz="3200" b="1" dirty="0"/>
          </a:p>
        </p:txBody>
      </p:sp>
      <p:sp>
        <p:nvSpPr>
          <p:cNvPr id="19" name="Rectangle 18"/>
          <p:cNvSpPr/>
          <p:nvPr/>
        </p:nvSpPr>
        <p:spPr>
          <a:xfrm>
            <a:off x="4177862" y="6705606"/>
            <a:ext cx="9222865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000" b="1" dirty="0" smtClean="0">
                <a:solidFill>
                  <a:schemeClr val="tx1"/>
                </a:solidFill>
              </a:rPr>
              <a:t>6</a:t>
            </a:r>
            <a:r>
              <a:rPr lang="ar-MA" sz="3000" b="1" dirty="0" smtClean="0">
                <a:solidFill>
                  <a:schemeClr val="tx1"/>
                </a:solidFill>
              </a:rPr>
              <a:t>. فالناس .................. وأهل العلم أحياء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1940" y="6721237"/>
            <a:ext cx="3404330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موتى</a:t>
            </a:r>
            <a:endParaRPr lang="en-US" sz="3200" b="1" dirty="0"/>
          </a:p>
        </p:txBody>
      </p:sp>
      <p:sp>
        <p:nvSpPr>
          <p:cNvPr id="21" name="Rectangle 20"/>
          <p:cNvSpPr/>
          <p:nvPr/>
        </p:nvSpPr>
        <p:spPr>
          <a:xfrm>
            <a:off x="1669473" y="467711"/>
            <a:ext cx="104069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MA" sz="4400" b="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املأ الفراغات في الجملة بكلمة مناسبة من عندك</a:t>
            </a:r>
            <a:endParaRPr lang="en-US" sz="4400" b="1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5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7324</TotalTime>
  <Words>854</Words>
  <Application>Microsoft Office PowerPoint</Application>
  <PresentationFormat>Custom</PresentationFormat>
  <Paragraphs>312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Al-Kharashi 53</vt:lpstr>
      <vt:lpstr>Arial</vt:lpstr>
      <vt:lpstr>Calibri</vt:lpstr>
      <vt:lpstr>Calibri Light</vt:lpstr>
      <vt:lpstr>Cambria Math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</dc:creator>
  <cp:lastModifiedBy>Windows User</cp:lastModifiedBy>
  <cp:revision>2308</cp:revision>
  <dcterms:created xsi:type="dcterms:W3CDTF">2020-05-14T14:05:10Z</dcterms:created>
  <dcterms:modified xsi:type="dcterms:W3CDTF">2021-01-29T17:10:42Z</dcterms:modified>
</cp:coreProperties>
</file>