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87" r:id="rId2"/>
    <p:sldId id="289" r:id="rId3"/>
    <p:sldId id="269" r:id="rId4"/>
    <p:sldId id="272" r:id="rId5"/>
    <p:sldId id="277" r:id="rId6"/>
    <p:sldId id="278" r:id="rId7"/>
    <p:sldId id="275" r:id="rId8"/>
    <p:sldId id="273" r:id="rId9"/>
    <p:sldId id="279" r:id="rId10"/>
    <p:sldId id="276" r:id="rId11"/>
    <p:sldId id="281" r:id="rId12"/>
    <p:sldId id="280" r:id="rId13"/>
    <p:sldId id="286" r:id="rId14"/>
    <p:sldId id="283" r:id="rId15"/>
    <p:sldId id="288" r:id="rId16"/>
    <p:sldId id="282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9454553">
            <a:off x="-67446" y="343604"/>
            <a:ext cx="3002898" cy="166199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934670"/>
            <a:ext cx="9144000" cy="9233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জ্যামিতিক ভুবনে স্বাগতম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676400"/>
            <a:ext cx="7162800" cy="411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990600"/>
            <a:ext cx="2591594" cy="1601788"/>
            <a:chOff x="4876006" y="838200"/>
            <a:chExt cx="2591594" cy="1601788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4076700" y="1638300"/>
              <a:ext cx="1600200" cy="1588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876800" y="2438400"/>
              <a:ext cx="2590800" cy="1588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876800" y="838200"/>
              <a:ext cx="2590800" cy="1588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5257006" y="2286000"/>
              <a:ext cx="305594" cy="794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876800" y="838200"/>
              <a:ext cx="2590800" cy="16002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6666706" y="1638300"/>
              <a:ext cx="1600994" cy="794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 flipV="1">
              <a:off x="4876800" y="838200"/>
              <a:ext cx="2590800" cy="16002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876800" y="2133600"/>
              <a:ext cx="533400" cy="1588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990600" y="3429000"/>
            <a:ext cx="2667000" cy="2135188"/>
            <a:chOff x="4953000" y="3276600"/>
            <a:chExt cx="2667000" cy="2135188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953000" y="5410200"/>
              <a:ext cx="2667000" cy="1588"/>
            </a:xfrm>
            <a:prstGeom prst="line">
              <a:avLst/>
            </a:prstGeom>
            <a:ln w="57150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3886994" y="4342606"/>
              <a:ext cx="2133600" cy="1588"/>
            </a:xfrm>
            <a:prstGeom prst="line">
              <a:avLst/>
            </a:prstGeom>
            <a:ln w="57150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953000" y="3276600"/>
              <a:ext cx="2667000" cy="1588"/>
            </a:xfrm>
            <a:prstGeom prst="line">
              <a:avLst/>
            </a:prstGeom>
            <a:ln w="57150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953000" y="3276600"/>
              <a:ext cx="2667000" cy="2133600"/>
            </a:xfrm>
            <a:prstGeom prst="line">
              <a:avLst/>
            </a:prstGeom>
            <a:ln w="57150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953000" y="3276600"/>
              <a:ext cx="2667000" cy="2133600"/>
            </a:xfrm>
            <a:prstGeom prst="line">
              <a:avLst/>
            </a:prstGeom>
            <a:ln w="57150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552406" y="4343400"/>
              <a:ext cx="2134394" cy="794"/>
            </a:xfrm>
            <a:prstGeom prst="line">
              <a:avLst/>
            </a:prstGeom>
            <a:ln w="57150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Connector 20"/>
          <p:cNvCxnSpPr/>
          <p:nvPr/>
        </p:nvCxnSpPr>
        <p:spPr>
          <a:xfrm rot="16200000" flipH="1">
            <a:off x="2095500" y="3619500"/>
            <a:ext cx="5486400" cy="76200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3400" y="2438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81400" y="2514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57600" y="6858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57400" y="18288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600" y="54102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33600" y="44958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81400" y="5486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57600" y="3048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31242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ঘ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29200" y="990600"/>
            <a:ext cx="3886200" cy="15696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যে সামান্তরিকের একটি কোণ সমকোণ, তাই আয়ত 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81600" y="2826127"/>
            <a:ext cx="3657600" cy="4031873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বর্গ এমন একটি আয়ত যার বাহুগুলো সব সমান । অর্থাৎ যে সামান্তরিকের দুইটি সন্নিহিত বাহু সমান এবং একটি কোণ সমকোণ, তাই বর্গ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Notched Right Arrow 35"/>
          <p:cNvSpPr/>
          <p:nvPr/>
        </p:nvSpPr>
        <p:spPr>
          <a:xfrm>
            <a:off x="3733800" y="1295400"/>
            <a:ext cx="990600" cy="381000"/>
          </a:xfrm>
          <a:prstGeom prst="notched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Notched Right Arrow 36"/>
          <p:cNvSpPr/>
          <p:nvPr/>
        </p:nvSpPr>
        <p:spPr>
          <a:xfrm>
            <a:off x="3810000" y="3886200"/>
            <a:ext cx="990600" cy="381000"/>
          </a:xfrm>
          <a:prstGeom prst="notched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752600" y="152400"/>
            <a:ext cx="6019800" cy="584775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চতুর্ভুজ চিনে সংজ্ঞা বলবে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" y="609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ঘ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5" grpId="0"/>
      <p:bldP spid="28" grpId="0"/>
      <p:bldP spid="29" grpId="0"/>
      <p:bldP spid="30" grpId="0"/>
      <p:bldP spid="31" grpId="0"/>
      <p:bldP spid="32" grpId="0"/>
      <p:bldP spid="34" grpId="0" animBg="1"/>
      <p:bldP spid="35" grpId="0" animBg="1"/>
      <p:bldP spid="36" grpId="0" animBg="1"/>
      <p:bldP spid="37" grpId="0" animBg="1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62000" y="381000"/>
            <a:ext cx="2133600" cy="1143000"/>
            <a:chOff x="838200" y="1066800"/>
            <a:chExt cx="2362200" cy="114458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838200" y="2209800"/>
              <a:ext cx="1981200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457200" y="1447800"/>
              <a:ext cx="1143000" cy="3810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219200" y="1066800"/>
              <a:ext cx="1981200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2438400" y="1447800"/>
              <a:ext cx="1143000" cy="3810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219200" y="1066800"/>
              <a:ext cx="1600200" cy="11430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838200" y="1066800"/>
              <a:ext cx="2362200" cy="11430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762000" y="4953000"/>
            <a:ext cx="1905000" cy="1371600"/>
            <a:chOff x="914400" y="2667000"/>
            <a:chExt cx="1828800" cy="1296988"/>
          </a:xfrm>
        </p:grpSpPr>
        <p:grpSp>
          <p:nvGrpSpPr>
            <p:cNvPr id="12" name="Group 48"/>
            <p:cNvGrpSpPr/>
            <p:nvPr/>
          </p:nvGrpSpPr>
          <p:grpSpPr>
            <a:xfrm>
              <a:off x="914400" y="2667000"/>
              <a:ext cx="1828800" cy="1296988"/>
              <a:chOff x="990600" y="3505200"/>
              <a:chExt cx="1828800" cy="1296988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rot="5400000">
                <a:off x="457200" y="4038600"/>
                <a:ext cx="1295400" cy="228600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990600" y="4800600"/>
                <a:ext cx="1600200" cy="1588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219200" y="3505200"/>
                <a:ext cx="1600200" cy="1588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219200" y="3505200"/>
                <a:ext cx="1371600" cy="1295400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2057400" y="4038600"/>
                <a:ext cx="1295400" cy="228600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10800000" flipV="1">
                <a:off x="990600" y="3505200"/>
                <a:ext cx="1828800" cy="1295400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/>
            <p:nvPr/>
          </p:nvCxnSpPr>
          <p:spPr>
            <a:xfrm rot="10800000" flipV="1">
              <a:off x="1676400" y="2971800"/>
              <a:ext cx="228600" cy="152400"/>
            </a:xfrm>
            <a:prstGeom prst="line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1905000" y="2971800"/>
              <a:ext cx="152400" cy="152400"/>
            </a:xfrm>
            <a:prstGeom prst="line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838200" y="1828800"/>
            <a:ext cx="1828800" cy="1371600"/>
            <a:chOff x="4876006" y="838200"/>
            <a:chExt cx="2591594" cy="1601788"/>
          </a:xfrm>
        </p:grpSpPr>
        <p:cxnSp>
          <p:nvCxnSpPr>
            <p:cNvPr id="22" name="Straight Connector 21"/>
            <p:cNvCxnSpPr/>
            <p:nvPr/>
          </p:nvCxnSpPr>
          <p:spPr>
            <a:xfrm rot="5400000">
              <a:off x="4076700" y="1638300"/>
              <a:ext cx="1600200" cy="1588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876800" y="2438400"/>
              <a:ext cx="2590800" cy="1588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876800" y="838200"/>
              <a:ext cx="2590800" cy="1588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5257006" y="2286000"/>
              <a:ext cx="305594" cy="794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876800" y="838200"/>
              <a:ext cx="2590800" cy="1600200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6666706" y="1638300"/>
              <a:ext cx="1600994" cy="794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 flipV="1">
              <a:off x="4876800" y="838200"/>
              <a:ext cx="2590800" cy="1600200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876800" y="2133600"/>
              <a:ext cx="533400" cy="1588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38200" y="3352800"/>
            <a:ext cx="1752600" cy="1371600"/>
            <a:chOff x="4953000" y="3276600"/>
            <a:chExt cx="2667000" cy="2135188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4953000" y="5410200"/>
              <a:ext cx="2667000" cy="158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3886994" y="4342606"/>
              <a:ext cx="2133600" cy="158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953000" y="3276600"/>
              <a:ext cx="2667000" cy="158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953000" y="3276600"/>
              <a:ext cx="2667000" cy="213360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953000" y="3276600"/>
              <a:ext cx="2667000" cy="213360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6552406" y="4343400"/>
              <a:ext cx="2134394" cy="79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Arrow Connector 37"/>
          <p:cNvCxnSpPr/>
          <p:nvPr/>
        </p:nvCxnSpPr>
        <p:spPr>
          <a:xfrm>
            <a:off x="2971800" y="990600"/>
            <a:ext cx="2438400" cy="12954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2514600" y="3657600"/>
            <a:ext cx="5867400" cy="76200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867400" y="1981200"/>
            <a:ext cx="3124200" cy="76944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সামান্তরিক </a:t>
            </a:r>
            <a:endParaRPr lang="en-US" sz="44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67400" y="609600"/>
            <a:ext cx="2514600" cy="9233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IN" sz="5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রম্বস</a:t>
            </a:r>
            <a:r>
              <a:rPr lang="bn-IN" sz="5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43600" y="2971800"/>
            <a:ext cx="2438400" cy="175432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IN" sz="5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আয়ত </a:t>
            </a:r>
            <a:r>
              <a:rPr lang="bn-IN" sz="5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91200" y="5410200"/>
            <a:ext cx="25146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IN" sz="5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IN" sz="5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বর্গ </a:t>
            </a:r>
            <a:r>
              <a:rPr lang="bn-IN" sz="5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2819400" y="2514600"/>
            <a:ext cx="2590800" cy="13716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743200" y="4114800"/>
            <a:ext cx="2743200" cy="16764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 flipH="1" flipV="1">
            <a:off x="1828800" y="2133600"/>
            <a:ext cx="4419600" cy="27432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4400" y="152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ঘ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72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ক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90800" y="144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খ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95600" y="228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গ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7200" y="175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ঘ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67000" y="175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গ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667000" y="2971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খ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57200" y="2971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ক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57200" y="3200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ঘ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90800" y="3276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গ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90800" y="4495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খ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7200" y="4648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ক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33400" y="4953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9600" y="4876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ঘ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7200" y="6172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ক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62200" y="6248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খ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667000" y="4876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গ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600200" y="251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ম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676400" y="990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ম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524000" y="5638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ম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57889" y="3244334"/>
            <a:ext cx="1228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 flipH="1">
            <a:off x="3124199" y="0"/>
            <a:ext cx="2819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FF0000"/>
                </a:solidFill>
              </a:rPr>
              <a:t>একক কাজ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2" grpId="0"/>
      <p:bldP spid="63" grpId="0"/>
      <p:bldP spid="64" grpId="0"/>
      <p:bldP spid="65" grpId="0"/>
      <p:bldP spid="67" grpId="0"/>
      <p:bldP spid="69" grpId="0"/>
      <p:bldP spid="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311361">
            <a:off x="-239949" y="809948"/>
            <a:ext cx="2867459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দলীয় 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676400" y="914400"/>
            <a:ext cx="1981200" cy="12954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76400" y="106680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  বৃত্ত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4038600" y="0"/>
            <a:ext cx="4648200" cy="3276600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562600" y="16002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90600" y="3581400"/>
            <a:ext cx="3352800" cy="15696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সামান্তরিক ও রম্বস এর চিত্র অংকন কর ।</a:t>
            </a:r>
            <a:endParaRPr lang="en-US" sz="3200" b="1" dirty="0">
              <a:ln w="12700">
                <a:solidFill>
                  <a:srgbClr val="0070C0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24400" y="3657600"/>
            <a:ext cx="3657600" cy="107721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আয়ত ও বর্গ এর চিত্র অংকন কর ।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Notched Right Arrow 26"/>
          <p:cNvSpPr/>
          <p:nvPr/>
        </p:nvSpPr>
        <p:spPr>
          <a:xfrm rot="5400000">
            <a:off x="2099640" y="2700960"/>
            <a:ext cx="1058520" cy="381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oo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5334000"/>
            <a:ext cx="2724150" cy="1295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Down Arrow 11"/>
          <p:cNvSpPr/>
          <p:nvPr/>
        </p:nvSpPr>
        <p:spPr>
          <a:xfrm>
            <a:off x="6172200" y="3352800"/>
            <a:ext cx="484632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 animBg="1"/>
      <p:bldP spid="23" grpId="0"/>
      <p:bldP spid="24" grpId="0" animBg="1"/>
      <p:bldP spid="25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/>
          <p:nvPr/>
        </p:nvGrpSpPr>
        <p:grpSpPr>
          <a:xfrm>
            <a:off x="914400" y="2057400"/>
            <a:ext cx="2667000" cy="1906588"/>
            <a:chOff x="838200" y="1066800"/>
            <a:chExt cx="2362200" cy="1144588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838200" y="2209800"/>
              <a:ext cx="1981200" cy="1588"/>
            </a:xfrm>
            <a:prstGeom prst="line">
              <a:avLst/>
            </a:prstGeom>
            <a:ln w="571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5400000">
              <a:off x="457200" y="1447800"/>
              <a:ext cx="1143000" cy="381000"/>
            </a:xfrm>
            <a:prstGeom prst="line">
              <a:avLst/>
            </a:prstGeom>
            <a:ln w="571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219200" y="1066800"/>
              <a:ext cx="1981200" cy="1588"/>
            </a:xfrm>
            <a:prstGeom prst="line">
              <a:avLst/>
            </a:prstGeom>
            <a:ln w="571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2438400" y="1447800"/>
              <a:ext cx="1143000" cy="381000"/>
            </a:xfrm>
            <a:prstGeom prst="line">
              <a:avLst/>
            </a:prstGeom>
            <a:ln w="571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219200" y="1066800"/>
              <a:ext cx="1600200" cy="1143000"/>
            </a:xfrm>
            <a:prstGeom prst="line">
              <a:avLst/>
            </a:prstGeom>
            <a:ln w="571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838200" y="1066800"/>
              <a:ext cx="2362200" cy="1143000"/>
            </a:xfrm>
            <a:prstGeom prst="line">
              <a:avLst/>
            </a:prstGeom>
            <a:ln w="571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98"/>
          <p:cNvGrpSpPr/>
          <p:nvPr/>
        </p:nvGrpSpPr>
        <p:grpSpPr>
          <a:xfrm>
            <a:off x="5334000" y="2133600"/>
            <a:ext cx="2591594" cy="1601788"/>
            <a:chOff x="4876006" y="838200"/>
            <a:chExt cx="2591594" cy="1601788"/>
          </a:xfrm>
        </p:grpSpPr>
        <p:cxnSp>
          <p:nvCxnSpPr>
            <p:cNvPr id="43" name="Straight Connector 42"/>
            <p:cNvCxnSpPr/>
            <p:nvPr/>
          </p:nvCxnSpPr>
          <p:spPr>
            <a:xfrm rot="5400000">
              <a:off x="4076700" y="1638300"/>
              <a:ext cx="1600200" cy="1588"/>
            </a:xfrm>
            <a:prstGeom prst="line">
              <a:avLst/>
            </a:prstGeom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876800" y="2438400"/>
              <a:ext cx="2590800" cy="1588"/>
            </a:xfrm>
            <a:prstGeom prst="line">
              <a:avLst/>
            </a:prstGeom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876800" y="838200"/>
              <a:ext cx="2590800" cy="1588"/>
            </a:xfrm>
            <a:prstGeom prst="line">
              <a:avLst/>
            </a:prstGeom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5257006" y="2286000"/>
              <a:ext cx="305594" cy="794"/>
            </a:xfrm>
            <a:prstGeom prst="line">
              <a:avLst/>
            </a:prstGeom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4876800" y="838200"/>
              <a:ext cx="2590800" cy="1600200"/>
            </a:xfrm>
            <a:prstGeom prst="line">
              <a:avLst/>
            </a:prstGeom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6666706" y="1638300"/>
              <a:ext cx="1600994" cy="794"/>
            </a:xfrm>
            <a:prstGeom prst="line">
              <a:avLst/>
            </a:prstGeom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 flipV="1">
              <a:off x="4876800" y="838200"/>
              <a:ext cx="2590800" cy="1600200"/>
            </a:xfrm>
            <a:prstGeom prst="line">
              <a:avLst/>
            </a:prstGeom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4876800" y="2133600"/>
              <a:ext cx="533400" cy="1588"/>
            </a:xfrm>
            <a:prstGeom prst="line">
              <a:avLst/>
            </a:prstGeom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97"/>
          <p:cNvGrpSpPr/>
          <p:nvPr/>
        </p:nvGrpSpPr>
        <p:grpSpPr>
          <a:xfrm>
            <a:off x="762000" y="4495800"/>
            <a:ext cx="2590800" cy="1752600"/>
            <a:chOff x="914400" y="2667000"/>
            <a:chExt cx="1828800" cy="1296988"/>
          </a:xfrm>
        </p:grpSpPr>
        <p:grpSp>
          <p:nvGrpSpPr>
            <p:cNvPr id="16" name="Group 48"/>
            <p:cNvGrpSpPr/>
            <p:nvPr/>
          </p:nvGrpSpPr>
          <p:grpSpPr>
            <a:xfrm>
              <a:off x="914400" y="2667000"/>
              <a:ext cx="1828800" cy="1296988"/>
              <a:chOff x="990600" y="3505200"/>
              <a:chExt cx="1828800" cy="1296988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457200" y="4038600"/>
                <a:ext cx="1295400" cy="22860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990600" y="4800600"/>
                <a:ext cx="1600200" cy="1588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219200" y="3505200"/>
                <a:ext cx="1600200" cy="1588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219200" y="3505200"/>
                <a:ext cx="1371600" cy="129540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2057400" y="4038600"/>
                <a:ext cx="1295400" cy="22860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 flipV="1">
                <a:off x="990600" y="3505200"/>
                <a:ext cx="1828800" cy="129540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/>
            <p:nvPr/>
          </p:nvCxnSpPr>
          <p:spPr>
            <a:xfrm rot="10800000" flipV="1">
              <a:off x="1676400" y="2971800"/>
              <a:ext cx="228600" cy="15240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1905000" y="2971800"/>
              <a:ext cx="152400" cy="15240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16"/>
          <p:cNvGrpSpPr/>
          <p:nvPr/>
        </p:nvGrpSpPr>
        <p:grpSpPr>
          <a:xfrm>
            <a:off x="5334000" y="4343400"/>
            <a:ext cx="2667000" cy="2135188"/>
            <a:chOff x="4953000" y="3276600"/>
            <a:chExt cx="2667000" cy="2135188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4953000" y="5410200"/>
              <a:ext cx="2667000" cy="1588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3886994" y="4342606"/>
              <a:ext cx="2133600" cy="1588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953000" y="3276600"/>
              <a:ext cx="2667000" cy="1588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4953000" y="3276600"/>
              <a:ext cx="2667000" cy="213360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953000" y="3276600"/>
              <a:ext cx="2667000" cy="213360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>
              <a:off x="6552406" y="4343400"/>
              <a:ext cx="2134394" cy="794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Rectangle 118"/>
          <p:cNvSpPr/>
          <p:nvPr/>
        </p:nvSpPr>
        <p:spPr>
          <a:xfrm>
            <a:off x="3581400" y="1752600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3124200" y="3810000"/>
            <a:ext cx="385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533400" y="3733800"/>
            <a:ext cx="431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057400" y="2971800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4953000" y="1752600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7848600" y="1905000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7924800" y="3429000"/>
            <a:ext cx="385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4876800" y="3429000"/>
            <a:ext cx="431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6400800" y="2971800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953000" y="4038600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7924800" y="4038600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1905000" y="5410200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4876800" y="6273225"/>
            <a:ext cx="431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8001000" y="6273225"/>
            <a:ext cx="385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762000" y="4267200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3276600" y="4267200"/>
            <a:ext cx="38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2971800" y="6273225"/>
            <a:ext cx="385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81000" y="6096000"/>
            <a:ext cx="431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8200" y="914400"/>
            <a:ext cx="8153400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IN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নিম্নের চতুর্ভুজ গুলোর আকৃতি দেখে তাদের নাম লিখ ।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Chevron 64"/>
          <p:cNvSpPr/>
          <p:nvPr/>
        </p:nvSpPr>
        <p:spPr>
          <a:xfrm>
            <a:off x="152400" y="990600"/>
            <a:ext cx="533400" cy="381000"/>
          </a:xfrm>
          <a:prstGeom prst="chevron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676400" y="0"/>
            <a:ext cx="5257800" cy="830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i="1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IN" sz="4800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i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914400" y="1676400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0" grpId="0"/>
      <p:bldP spid="121" grpId="0"/>
      <p:bldP spid="122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45" grpId="0"/>
      <p:bldP spid="146" grpId="0"/>
      <p:bldP spid="147" grpId="0"/>
      <p:bldP spid="148" grpId="0"/>
      <p:bldP spid="64" grpId="0" animBg="1"/>
      <p:bldP spid="65" grpId="0" animBg="1"/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762000"/>
            <a:ext cx="7010400" cy="156966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 চতুর্ভুজের বিপরীত বাহুগুলো সমান্তরাল ও সমান ?</a:t>
            </a:r>
          </a:p>
          <a:p>
            <a:r>
              <a:rPr lang="bn-IN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(১) রম্বস (২) সামান্তরাল (৩) আয়ত (৪) বর্গ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514600"/>
            <a:ext cx="7010400" cy="156966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  সামান্তরিকের একটি কোণ সমকোণ ?</a:t>
            </a:r>
          </a:p>
          <a:p>
            <a:r>
              <a:rPr lang="bn-IN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(১) রম্বস (২) সামান্তরাল (৩) আয়ত (৪) বর্গ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4191000"/>
            <a:ext cx="7010400" cy="175432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 সামান্তরিকের দুইটি সন্নিহিত বাহু সমান, তাকে বলে ।</a:t>
            </a:r>
          </a:p>
          <a:p>
            <a:r>
              <a:rPr lang="bn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bn-IN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১) রম্বস (২) সামান্তরাল (৩) আয়ত (৪) বর্গ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648200" y="3505200"/>
            <a:ext cx="685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4600" y="1905000"/>
            <a:ext cx="685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43000" y="5638800"/>
            <a:ext cx="685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3657600"/>
            <a:ext cx="7059946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সামন্তরিক, রম্বস, আয়ত ও বর্গ অংকন কর । 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hevron 2"/>
          <p:cNvSpPr/>
          <p:nvPr/>
        </p:nvSpPr>
        <p:spPr>
          <a:xfrm>
            <a:off x="304800" y="3886200"/>
            <a:ext cx="838200" cy="457200"/>
          </a:xfrm>
          <a:prstGeom prst="chevron">
            <a:avLst/>
          </a:prstGeom>
          <a:solidFill>
            <a:srgbClr val="00206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762000"/>
            <a:ext cx="7010400" cy="212365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বাহুগুলো সব সমান, এবং প্রত্যেকটি কোণ সমকোণ তাকে বলে ।</a:t>
            </a:r>
          </a:p>
          <a:p>
            <a:r>
              <a:rPr lang="bn-IN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(১) রম্বস (২) সামান্তরাল (৩) আয়ত (৪) বর্গ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96000" y="1905000"/>
            <a:ext cx="685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28600"/>
            <a:ext cx="6629400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i="1" dirty="0" smtClean="0">
                <a:latin typeface="NikoshBAN" pitchFamily="2" charset="0"/>
                <a:cs typeface="NikoshBAN" pitchFamily="2" charset="0"/>
              </a:rPr>
              <a:t>       পরিকল্পিত কাজ </a:t>
            </a:r>
            <a:endParaRPr lang="en-US" sz="54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524000"/>
            <a:ext cx="7543800" cy="1569660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তোমাদের বাড়ির যে সব জিনিসপত্র বিভিন্ন চতুর্ভুজের মত দেখতে তার একটি তালিকা তৈরি করবে ।  </a:t>
            </a:r>
            <a:endParaRPr lang="en-US" sz="3200" dirty="0"/>
          </a:p>
        </p:txBody>
      </p:sp>
      <p:pic>
        <p:nvPicPr>
          <p:cNvPr id="4" name="Picture 3" descr="oo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3352800"/>
            <a:ext cx="3810000" cy="306160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9307308">
            <a:off x="-116630" y="575421"/>
            <a:ext cx="3484505" cy="255454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762000"/>
            <a:ext cx="54257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শিক্ষক পরিচিতি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0" y="1524000"/>
            <a:ext cx="9144000" cy="5334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C00000"/>
                </a:solidFill>
              </a:rPr>
              <a:t>মোঃ জাফর ইকবাল মন্ডল</a:t>
            </a:r>
          </a:p>
          <a:p>
            <a:pPr algn="ctr"/>
            <a:r>
              <a:rPr lang="bn-IN" sz="3600" b="1" dirty="0" smtClean="0">
                <a:solidFill>
                  <a:srgbClr val="FFFF00"/>
                </a:solidFill>
              </a:rPr>
              <a:t>সহকারি শিক্ষক</a:t>
            </a:r>
          </a:p>
          <a:p>
            <a:pPr algn="ctr"/>
            <a:r>
              <a:rPr lang="bn-IN" sz="4000" b="1" dirty="0" smtClean="0">
                <a:solidFill>
                  <a:srgbClr val="00B0F0"/>
                </a:solidFill>
              </a:rPr>
              <a:t>নারায়নপুর সঃ প্রাঃ বিদ্যালয়</a:t>
            </a:r>
          </a:p>
          <a:p>
            <a:pPr algn="ctr"/>
            <a:r>
              <a:rPr lang="bn-IN" sz="4000" b="1" dirty="0" smtClean="0">
                <a:solidFill>
                  <a:srgbClr val="7030A0"/>
                </a:solidFill>
              </a:rPr>
              <a:t>পলাশবাড়ি,গাইবান্ধা।</a:t>
            </a:r>
          </a:p>
          <a:p>
            <a:pPr algn="ctr"/>
            <a:r>
              <a:rPr lang="bn-IN" sz="4000" b="1" dirty="0" smtClean="0">
                <a:solidFill>
                  <a:srgbClr val="7030A0"/>
                </a:solidFill>
              </a:rPr>
              <a:t>মোবাইলঃ ০১৭৩৩২৭৯৮৮২</a:t>
            </a:r>
          </a:p>
          <a:p>
            <a:pPr algn="ctr"/>
            <a:r>
              <a:rPr lang="en-US" sz="3600" b="1" dirty="0" smtClean="0">
                <a:solidFill>
                  <a:srgbClr val="FFC000"/>
                </a:solidFill>
              </a:rPr>
              <a:t>Email: zaforiqbal01981@gmail.com</a:t>
            </a:r>
            <a:endParaRPr lang="en-US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1066800" y="0"/>
            <a:ext cx="5791200" cy="1828800"/>
          </a:xfrm>
          <a:prstGeom prst="horizontalScroll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2133600" y="3886200"/>
            <a:ext cx="4953000" cy="762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43000" y="2057400"/>
            <a:ext cx="6477000" cy="25545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শ্রেণিঃ পঞ্চম</a:t>
            </a:r>
          </a:p>
          <a:p>
            <a:pPr algn="ctr"/>
            <a:r>
              <a:rPr lang="bn-IN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প্রাথমিক </a:t>
            </a:r>
            <a:r>
              <a:rPr lang="bn-IN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3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পাঠঃ জ্যামিতি</a:t>
            </a:r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সময়ঃ ৪৫ মিনিট </a:t>
            </a:r>
          </a:p>
          <a:p>
            <a:pPr algn="ctr"/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3000"/>
            <a:ext cx="9144000" cy="4985980"/>
          </a:xfrm>
          <a:prstGeom prst="rect">
            <a:avLst/>
          </a:prstGeom>
          <a:solidFill>
            <a:schemeClr val="accent3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u="sng" dirty="0" smtClean="0">
                <a:latin typeface="NikoshBAN" pitchFamily="2" charset="0"/>
                <a:cs typeface="NikoshBAN" pitchFamily="2" charset="0"/>
              </a:rPr>
              <a:t>শিখনফলঃ</a:t>
            </a:r>
          </a:p>
          <a:p>
            <a:r>
              <a:rPr lang="bn-IN" sz="4000" u="sng" dirty="0" smtClean="0">
                <a:latin typeface="NikoshBAN" pitchFamily="2" charset="0"/>
                <a:cs typeface="NikoshBAN" pitchFamily="2" charset="0"/>
              </a:rPr>
              <a:t>২৯.১.১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সামন্তরিক, রম্বস, আয়ত ও বর্গের আকৃতি অনুসারে পৃথক পৃথকভাবে সাজাতে পারবে । </a:t>
            </a:r>
          </a:p>
          <a:p>
            <a:r>
              <a:rPr lang="bn-IN" sz="4000" u="sng" dirty="0" smtClean="0">
                <a:latin typeface="NikoshBAN" pitchFamily="2" charset="0"/>
                <a:cs typeface="NikoshBAN" pitchFamily="2" charset="0"/>
              </a:rPr>
              <a:t>২৯.২.১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সামন্তরিক, রম্বস, আয়ত ও বর্গ আঁকতে পারবে ।</a:t>
            </a:r>
            <a:endParaRPr lang="bn-IN" sz="4000" u="sng" dirty="0" smtClean="0">
              <a:latin typeface="NikoshBAN" pitchFamily="2" charset="0"/>
              <a:cs typeface="NikoshBAN" pitchFamily="2" charset="0"/>
            </a:endParaRPr>
          </a:p>
          <a:p>
            <a:endParaRPr lang="bn-IN" sz="3200" u="sng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077200" cy="769441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 অনুকূল পরিবেশ সৃষ্টি</a:t>
            </a:r>
            <a:endParaRPr lang="en-US" sz="4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pti\Desktop\Mominul\picture\oo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219200"/>
            <a:ext cx="2724150" cy="1676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 descr="C:\Users\pti\Desktop\Mominul\picture\pp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066800"/>
            <a:ext cx="2874675" cy="18250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C:\Users\pti\Desktop\Mominul\picture\ww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3048000"/>
            <a:ext cx="8839200" cy="3657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 rot="19385812">
            <a:off x="3249445" y="1354298"/>
            <a:ext cx="24687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ছবির মাধ্যমে 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3124200" y="838200"/>
            <a:ext cx="2590800" cy="2209800"/>
          </a:xfrm>
          <a:prstGeom prst="irregularSeal1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6858000" cy="83099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 শিরোনামঃ</a:t>
            </a:r>
            <a:endParaRPr lang="en-US" sz="48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219200"/>
            <a:ext cx="5943600" cy="830997"/>
          </a:xfrm>
          <a:prstGeom prst="rect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চতুর্ভুজের প্রকারভেদ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667000" y="2819400"/>
            <a:ext cx="3657600" cy="1982788"/>
            <a:chOff x="2895600" y="4343400"/>
            <a:chExt cx="3657600" cy="1982788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895600" y="6324600"/>
              <a:ext cx="3657600" cy="1588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2248694" y="4990306"/>
              <a:ext cx="1979612" cy="68580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581400" y="4343400"/>
              <a:ext cx="2286000" cy="45720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5448300" y="5219700"/>
              <a:ext cx="1524000" cy="68580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0800000">
              <a:off x="3581400" y="4343400"/>
              <a:ext cx="2971800" cy="198120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895600" y="4800600"/>
              <a:ext cx="2971800" cy="152400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2971800" y="2362201"/>
            <a:ext cx="762000" cy="646331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ঘ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00800" y="4724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71600" y="4876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2819400"/>
            <a:ext cx="762000" cy="646331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09800" y="4648200"/>
            <a:ext cx="762000" cy="646331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4724400"/>
            <a:ext cx="762000" cy="646331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খ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4" grpId="0" animBg="1"/>
      <p:bldP spid="15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167089">
            <a:off x="177965" y="153182"/>
            <a:ext cx="3321138" cy="212365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6000" u="sng" dirty="0" smtClean="0">
                <a:latin typeface="NikoshBAN" pitchFamily="2" charset="0"/>
                <a:cs typeface="NikoshBAN" pitchFamily="2" charset="0"/>
              </a:rPr>
              <a:t>উপস্থাপন</a:t>
            </a: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1600200"/>
            <a:ext cx="5410200" cy="21236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শিক্ষার্থীদেরকে বাস্তবে কাটি দিয়ে বিভিন্ন চতুর্ভুজের ধারণা দেবো ।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xx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4114800"/>
            <a:ext cx="2514600" cy="2514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85800" y="2740557"/>
            <a:ext cx="2556387" cy="2643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>
            <a:off x="-19572" y="1543572"/>
            <a:ext cx="1902357" cy="491613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177413" y="838200"/>
            <a:ext cx="2556387" cy="2643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536815" y="1543572"/>
            <a:ext cx="1902357" cy="491613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4763294" y="1790700"/>
            <a:ext cx="1600200" cy="1588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563394" y="2590800"/>
            <a:ext cx="2590800" cy="1588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563394" y="990600"/>
            <a:ext cx="2590800" cy="1588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7353300" y="1790700"/>
            <a:ext cx="1600994" cy="794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-184338" y="4527738"/>
            <a:ext cx="2283201" cy="39052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5864601"/>
            <a:ext cx="2733675" cy="279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52525" y="3581400"/>
            <a:ext cx="2733675" cy="279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549337" y="4527738"/>
            <a:ext cx="2283201" cy="39052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562600" y="5791200"/>
            <a:ext cx="266700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4496594" y="4723606"/>
            <a:ext cx="213360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562600" y="3657600"/>
            <a:ext cx="266700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>
            <a:off x="7162006" y="4724400"/>
            <a:ext cx="2134394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3733800" y="685800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3124200" y="2590800"/>
            <a:ext cx="385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304800" y="2514600"/>
            <a:ext cx="431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5181600" y="685800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8077200" y="685800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8077200" y="2514600"/>
            <a:ext cx="385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5105400" y="2438400"/>
            <a:ext cx="431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5181600" y="3429000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8077200" y="3276600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5105400" y="5562600"/>
            <a:ext cx="431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8153400" y="5638800"/>
            <a:ext cx="385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685800" y="3200400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3810000" y="3124200"/>
            <a:ext cx="38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3429000" y="5791200"/>
            <a:ext cx="385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81000" y="5715000"/>
            <a:ext cx="431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0" name="Straight Connector 149"/>
          <p:cNvCxnSpPr/>
          <p:nvPr/>
        </p:nvCxnSpPr>
        <p:spPr>
          <a:xfrm rot="16200000" flipH="1">
            <a:off x="1676400" y="3581400"/>
            <a:ext cx="5562600" cy="76200"/>
          </a:xfrm>
          <a:prstGeom prst="line">
            <a:avLst/>
          </a:prstGeom>
          <a:ln w="7620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066800" y="2819400"/>
            <a:ext cx="24384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সামান্তরিক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95400" y="5943600"/>
            <a:ext cx="19050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রম্বস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019800" y="5943600"/>
            <a:ext cx="1828800" cy="646331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বর্গ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15000" y="2743201"/>
            <a:ext cx="2057400" cy="6463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আয়ত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0" y="152401"/>
            <a:ext cx="9144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 চতুর্র্ভুজের সাথে পরিচয়  </a:t>
            </a:r>
            <a:endParaRPr lang="en-US" sz="3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914400" y="381000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7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770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770" decel="100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770" decel="100000"/>
                                        <p:tgtEl>
                                          <p:spTgt spid="1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77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770" decel="100000"/>
                                        <p:tgtEl>
                                          <p:spTgt spid="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9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1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7" dur="1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2" dur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7" dur="1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8" dur="1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77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1" dur="770" decel="100000"/>
                                        <p:tgtEl>
                                          <p:spTgt spid="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3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5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0" grpId="0"/>
      <p:bldP spid="121" grpId="0"/>
      <p:bldP spid="124" grpId="0"/>
      <p:bldP spid="125" grpId="0"/>
      <p:bldP spid="126" grpId="0"/>
      <p:bldP spid="127" grpId="0"/>
      <p:bldP spid="129" grpId="0"/>
      <p:bldP spid="130" grpId="0"/>
      <p:bldP spid="132" grpId="0"/>
      <p:bldP spid="133" grpId="0"/>
      <p:bldP spid="145" grpId="0"/>
      <p:bldP spid="146" grpId="0"/>
      <p:bldP spid="147" grpId="1"/>
      <p:bldP spid="148" grpId="0"/>
      <p:bldP spid="56" grpId="0" animBg="1"/>
      <p:bldP spid="57" grpId="0" animBg="1"/>
      <p:bldP spid="58" grpId="0" animBg="1"/>
      <p:bldP spid="59" grpId="0" animBg="1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62000" y="990600"/>
            <a:ext cx="3048000" cy="1828800"/>
            <a:chOff x="838200" y="1066800"/>
            <a:chExt cx="2362200" cy="1144588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838200" y="2209800"/>
              <a:ext cx="1981200" cy="1588"/>
            </a:xfrm>
            <a:prstGeom prst="line">
              <a:avLst/>
            </a:prstGeom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5400000">
              <a:off x="457200" y="1447800"/>
              <a:ext cx="1143000" cy="381000"/>
            </a:xfrm>
            <a:prstGeom prst="line">
              <a:avLst/>
            </a:prstGeom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219200" y="1066800"/>
              <a:ext cx="1981200" cy="1588"/>
            </a:xfrm>
            <a:prstGeom prst="line">
              <a:avLst/>
            </a:prstGeom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2438400" y="1447800"/>
              <a:ext cx="1143000" cy="381000"/>
            </a:xfrm>
            <a:prstGeom prst="line">
              <a:avLst/>
            </a:prstGeom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219200" y="1066800"/>
              <a:ext cx="1600200" cy="1143000"/>
            </a:xfrm>
            <a:prstGeom prst="line">
              <a:avLst/>
            </a:prstGeom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838200" y="1066800"/>
              <a:ext cx="2362200" cy="1143000"/>
            </a:xfrm>
            <a:prstGeom prst="line">
              <a:avLst/>
            </a:prstGeom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09600" y="3429000"/>
            <a:ext cx="2971800" cy="2133600"/>
            <a:chOff x="914400" y="2667000"/>
            <a:chExt cx="1828800" cy="1296988"/>
          </a:xfrm>
        </p:grpSpPr>
        <p:grpSp>
          <p:nvGrpSpPr>
            <p:cNvPr id="10" name="Group 48"/>
            <p:cNvGrpSpPr/>
            <p:nvPr/>
          </p:nvGrpSpPr>
          <p:grpSpPr>
            <a:xfrm>
              <a:off x="914400" y="2667000"/>
              <a:ext cx="1828800" cy="1296988"/>
              <a:chOff x="990600" y="3505200"/>
              <a:chExt cx="1828800" cy="1296988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rot="5400000">
                <a:off x="457200" y="4038600"/>
                <a:ext cx="1295400" cy="22860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990600" y="4800600"/>
                <a:ext cx="1600200" cy="1588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219200" y="3505200"/>
                <a:ext cx="1600200" cy="1588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219200" y="3505200"/>
                <a:ext cx="1371600" cy="129540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2057400" y="4038600"/>
                <a:ext cx="1295400" cy="22860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0800000" flipV="1">
                <a:off x="990600" y="3505200"/>
                <a:ext cx="1828800" cy="129540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 rot="10800000" flipV="1">
              <a:off x="1676400" y="2971800"/>
              <a:ext cx="228600" cy="15240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1905000" y="2971800"/>
              <a:ext cx="152400" cy="15240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/>
          <p:cNvCxnSpPr/>
          <p:nvPr/>
        </p:nvCxnSpPr>
        <p:spPr>
          <a:xfrm rot="5400000">
            <a:off x="1790700" y="3771900"/>
            <a:ext cx="586740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276600" y="2667000"/>
            <a:ext cx="385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33800" y="762000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4400" y="685800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57400" y="1981200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81400" y="3124200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00400" y="5334000"/>
            <a:ext cx="385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8600" y="5334000"/>
            <a:ext cx="431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9600" y="3048000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05000" y="4572000"/>
            <a:ext cx="4956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 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76800" y="1295400"/>
            <a:ext cx="3962400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যে চতুর্ভুজের বিপরীত বাহুগুলো সমান্তরাল</a:t>
            </a:r>
            <a:r>
              <a:rPr lang="bn-IN" sz="28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সমান </a:t>
            </a:r>
            <a:r>
              <a:rPr lang="en-US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তাই সামান্তরিক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Notched Right Arrow 31"/>
          <p:cNvSpPr/>
          <p:nvPr/>
        </p:nvSpPr>
        <p:spPr>
          <a:xfrm>
            <a:off x="3733800" y="3886200"/>
            <a:ext cx="838200" cy="304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Notched Right Arrow 32"/>
          <p:cNvSpPr/>
          <p:nvPr/>
        </p:nvSpPr>
        <p:spPr>
          <a:xfrm>
            <a:off x="3733800" y="1524000"/>
            <a:ext cx="838200" cy="304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876800" y="4038600"/>
            <a:ext cx="3962400" cy="13849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রম্বস এমন একটি সামান্তরিক, যার প্রতিটি বাহুর দৈর্ঘ্য সমান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52600" y="152400"/>
            <a:ext cx="6400800" cy="584775"/>
          </a:xfrm>
          <a:prstGeom prst="rect">
            <a:avLst/>
          </a:prstGeom>
          <a:solidFill>
            <a:schemeClr val="tx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চতুর্ভুজ চিনে সংজ্ঞা বলবে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4800" y="2667000"/>
            <a:ext cx="431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 animBg="1"/>
      <p:bldP spid="33" grpId="0" animBg="1"/>
      <p:bldP spid="35" grpId="0" animBg="1"/>
      <p:bldP spid="3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780</TotalTime>
  <Words>421</Words>
  <Application>Microsoft Office PowerPoint</Application>
  <PresentationFormat>On-screen Show (4:3)</PresentationFormat>
  <Paragraphs>143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Paper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ফুলেল শুভেচ্ছা ।</dc:title>
  <dc:creator>pti</dc:creator>
  <cp:lastModifiedBy>Zaydul haque</cp:lastModifiedBy>
  <cp:revision>465</cp:revision>
  <dcterms:created xsi:type="dcterms:W3CDTF">2006-08-16T00:00:00Z</dcterms:created>
  <dcterms:modified xsi:type="dcterms:W3CDTF">2021-02-08T17:55:34Z</dcterms:modified>
</cp:coreProperties>
</file>