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88" r:id="rId4"/>
    <p:sldId id="263" r:id="rId5"/>
    <p:sldId id="260" r:id="rId6"/>
    <p:sldId id="261" r:id="rId7"/>
    <p:sldId id="262" r:id="rId8"/>
    <p:sldId id="268" r:id="rId9"/>
    <p:sldId id="269" r:id="rId10"/>
    <p:sldId id="270" r:id="rId11"/>
    <p:sldId id="271" r:id="rId12"/>
    <p:sldId id="281" r:id="rId13"/>
    <p:sldId id="272" r:id="rId14"/>
    <p:sldId id="276" r:id="rId15"/>
    <p:sldId id="277" r:id="rId16"/>
    <p:sldId id="278" r:id="rId17"/>
    <p:sldId id="279" r:id="rId18"/>
    <p:sldId id="280" r:id="rId19"/>
    <p:sldId id="273" r:id="rId20"/>
    <p:sldId id="283" r:id="rId21"/>
    <p:sldId id="289" r:id="rId22"/>
    <p:sldId id="290" r:id="rId23"/>
    <p:sldId id="291" r:id="rId24"/>
    <p:sldId id="292"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sorterViewPr>
    <p:cViewPr>
      <p:scale>
        <a:sx n="100" d="100"/>
        <a:sy n="100" d="100"/>
      </p:scale>
      <p:origin x="0" y="-3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C3F2D-4D92-4997-BDCC-DB60BBB711D3}" type="datetimeFigureOut">
              <a:rPr lang="en-US" smtClean="0"/>
              <a:t>2/10/2021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4EF4E-0069-4D89-9451-6B3589A623C3}" type="slidenum">
              <a:rPr lang="en-US" smtClean="0"/>
              <a:t>‹#›</a:t>
            </a:fld>
            <a:endParaRPr lang="en-US"/>
          </a:p>
        </p:txBody>
      </p:sp>
    </p:spTree>
    <p:extLst>
      <p:ext uri="{BB962C8B-B14F-4D97-AF65-F5344CB8AC3E}">
        <p14:creationId xmlns:p14="http://schemas.microsoft.com/office/powerpoint/2010/main" val="214478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4EF4E-0069-4D89-9451-6B3589A623C3}" type="slidenum">
              <a:rPr lang="en-US" smtClean="0"/>
              <a:t>4</a:t>
            </a:fld>
            <a:endParaRPr lang="en-US"/>
          </a:p>
        </p:txBody>
      </p:sp>
    </p:spTree>
    <p:extLst>
      <p:ext uri="{BB962C8B-B14F-4D97-AF65-F5344CB8AC3E}">
        <p14:creationId xmlns:p14="http://schemas.microsoft.com/office/powerpoint/2010/main" val="548565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50D44-6217-4D7E-B098-67A4C493FC57}"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396516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50D44-6217-4D7E-B098-67A4C493FC57}"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821752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50D44-6217-4D7E-B098-67A4C493FC57}"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29450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50D44-6217-4D7E-B098-67A4C493FC57}"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1865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50D44-6217-4D7E-B098-67A4C493FC57}"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143776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50D44-6217-4D7E-B098-67A4C493FC57}"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75590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50D44-6217-4D7E-B098-67A4C493FC57}" type="datetimeFigureOut">
              <a:rPr lang="en-US" smtClean="0"/>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287494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50D44-6217-4D7E-B098-67A4C493FC57}" type="datetimeFigureOut">
              <a:rPr lang="en-US" smtClean="0"/>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239787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50D44-6217-4D7E-B098-67A4C493FC57}" type="datetimeFigureOut">
              <a:rPr lang="en-US" smtClean="0"/>
              <a:t>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1554565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50D44-6217-4D7E-B098-67A4C493FC57}"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5483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50D44-6217-4D7E-B098-67A4C493FC57}"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69E74-6DD1-402F-A76A-1F4B27890204}" type="slidenum">
              <a:rPr lang="en-US" smtClean="0"/>
              <a:t>‹#›</a:t>
            </a:fld>
            <a:endParaRPr lang="en-US"/>
          </a:p>
        </p:txBody>
      </p:sp>
    </p:spTree>
    <p:extLst>
      <p:ext uri="{BB962C8B-B14F-4D97-AF65-F5344CB8AC3E}">
        <p14:creationId xmlns:p14="http://schemas.microsoft.com/office/powerpoint/2010/main" val="2089751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50D44-6217-4D7E-B098-67A4C493FC57}" type="datetimeFigureOut">
              <a:rPr lang="en-US" smtClean="0"/>
              <a:t>2/10/2021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69E74-6DD1-402F-A76A-1F4B27890204}" type="slidenum">
              <a:rPr lang="en-US" smtClean="0"/>
              <a:t>‹#›</a:t>
            </a:fld>
            <a:endParaRPr lang="en-US"/>
          </a:p>
        </p:txBody>
      </p:sp>
    </p:spTree>
    <p:extLst>
      <p:ext uri="{BB962C8B-B14F-4D97-AF65-F5344CB8AC3E}">
        <p14:creationId xmlns:p14="http://schemas.microsoft.com/office/powerpoint/2010/main" val="213542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jp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2" name="Donut 1"/>
          <p:cNvSpPr/>
          <p:nvPr/>
        </p:nvSpPr>
        <p:spPr>
          <a:xfrm>
            <a:off x="1676400" y="762000"/>
            <a:ext cx="6172200" cy="5791200"/>
          </a:xfrm>
          <a:prstGeom prst="donut">
            <a:avLst>
              <a:gd name="adj" fmla="val 21491"/>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prstTxWarp prst="textCircle">
              <a:avLst/>
            </a:prstTxWarp>
          </a:bodyPr>
          <a:lstStyle/>
          <a:p>
            <a:pPr algn="ctr"/>
            <a:r>
              <a:rPr lang="en-US" sz="7200" b="1" dirty="0" smtClean="0">
                <a:solidFill>
                  <a:srgbClr val="FF0000"/>
                </a:solidFill>
                <a:latin typeface="Book Antiqua" pitchFamily="18" charset="0"/>
              </a:rPr>
              <a:t>Good</a:t>
            </a:r>
            <a:r>
              <a:rPr lang="en-US" sz="7200" b="1" dirty="0" smtClean="0">
                <a:latin typeface="Book Antiqua" pitchFamily="18" charset="0"/>
              </a:rPr>
              <a:t> </a:t>
            </a:r>
            <a:r>
              <a:rPr lang="en-US" sz="7200" b="1" dirty="0" smtClean="0">
                <a:solidFill>
                  <a:srgbClr val="FF0000"/>
                </a:solidFill>
                <a:latin typeface="Book Antiqua" pitchFamily="18" charset="0"/>
              </a:rPr>
              <a:t>morning</a:t>
            </a:r>
            <a:r>
              <a:rPr lang="en-US" sz="7200" b="1" dirty="0" smtClean="0">
                <a:latin typeface="Book Antiqua" pitchFamily="18" charset="0"/>
              </a:rPr>
              <a:t> </a:t>
            </a:r>
            <a:r>
              <a:rPr lang="en-US" sz="7200" b="1" dirty="0" smtClean="0">
                <a:solidFill>
                  <a:srgbClr val="002060"/>
                </a:solidFill>
                <a:latin typeface="Book Antiqua" pitchFamily="18" charset="0"/>
              </a:rPr>
              <a:t>my dear students</a:t>
            </a:r>
            <a:r>
              <a:rPr lang="en-US" sz="7200" b="1" dirty="0" smtClean="0">
                <a:latin typeface="Book Antiqua" pitchFamily="18" charset="0"/>
              </a:rPr>
              <a:t>.</a:t>
            </a:r>
            <a:endParaRPr lang="en-US" sz="7200" b="1" dirty="0">
              <a:latin typeface="Book Antiqua"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900" y="2514600"/>
            <a:ext cx="2743199" cy="199484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95825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60">
          <a:fgClr>
            <a:schemeClr val="accent1"/>
          </a:fgClr>
          <a:bgClr>
            <a:schemeClr val="bg1"/>
          </a:bgClr>
        </a:patt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3506031"/>
            <a:ext cx="3418525" cy="274236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style>
          <a:lnRef idx="1">
            <a:schemeClr val="accent6"/>
          </a:lnRef>
          <a:fillRef idx="2">
            <a:schemeClr val="accent6"/>
          </a:fillRef>
          <a:effectRef idx="1">
            <a:schemeClr val="accent6"/>
          </a:effectRef>
          <a:fontRef idx="minor">
            <a:schemeClr val="dk1"/>
          </a:fontRef>
        </p:style>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686933"/>
            <a:ext cx="3418525" cy="272392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style>
          <a:lnRef idx="1">
            <a:schemeClr val="accent6"/>
          </a:lnRef>
          <a:fillRef idx="2">
            <a:schemeClr val="accent6"/>
          </a:fillRef>
          <a:effectRef idx="1">
            <a:schemeClr val="accent6"/>
          </a:effectRef>
          <a:fontRef idx="minor">
            <a:schemeClr val="dk1"/>
          </a:fontRef>
        </p:style>
      </p:pic>
      <p:sp>
        <p:nvSpPr>
          <p:cNvPr id="4" name="Right Arrow 3"/>
          <p:cNvSpPr/>
          <p:nvPr/>
        </p:nvSpPr>
        <p:spPr>
          <a:xfrm>
            <a:off x="994229" y="4000915"/>
            <a:ext cx="3429000" cy="1752600"/>
          </a:xfrm>
          <a:prstGeom prst="rightArrow">
            <a:avLst/>
          </a:prstGeom>
          <a:solidFill>
            <a:srgbClr val="92D050"/>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smtClean="0">
                <a:latin typeface="Andalus" pitchFamily="18" charset="-78"/>
                <a:cs typeface="Andalus" pitchFamily="18" charset="-78"/>
              </a:rPr>
              <a:t>bronchitis</a:t>
            </a:r>
            <a:endParaRPr lang="en-US" sz="3600" dirty="0">
              <a:latin typeface="Andalus" pitchFamily="18" charset="-78"/>
              <a:cs typeface="Andalus" pitchFamily="18" charset="-78"/>
            </a:endParaRPr>
          </a:p>
        </p:txBody>
      </p:sp>
      <p:sp>
        <p:nvSpPr>
          <p:cNvPr id="5" name="Right Arrow 4"/>
          <p:cNvSpPr/>
          <p:nvPr/>
        </p:nvSpPr>
        <p:spPr>
          <a:xfrm>
            <a:off x="994229" y="1324995"/>
            <a:ext cx="3429000" cy="1752600"/>
          </a:xfrm>
          <a:prstGeom prst="rightArrow">
            <a:avLst/>
          </a:prstGeom>
          <a:solidFill>
            <a:srgbClr val="FFFF00"/>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smtClean="0">
                <a:latin typeface="Andalus" pitchFamily="18" charset="-78"/>
                <a:cs typeface="Andalus" pitchFamily="18" charset="-78"/>
              </a:rPr>
              <a:t>cough</a:t>
            </a:r>
            <a:endParaRPr lang="en-US" sz="3600" dirty="0">
              <a:latin typeface="Andalus" pitchFamily="18" charset="-78"/>
              <a:cs typeface="Andalus" pitchFamily="18" charset="-78"/>
            </a:endParaRPr>
          </a:p>
        </p:txBody>
      </p:sp>
    </p:spTree>
    <p:extLst>
      <p:ext uri="{BB962C8B-B14F-4D97-AF65-F5344CB8AC3E}">
        <p14:creationId xmlns:p14="http://schemas.microsoft.com/office/powerpoint/2010/main" val="39643077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15724"/>
          <a:stretch/>
        </p:blipFill>
        <p:spPr>
          <a:xfrm>
            <a:off x="5029200" y="3429000"/>
            <a:ext cx="3778769" cy="32004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7" name="Right Arrow 6"/>
          <p:cNvSpPr/>
          <p:nvPr/>
        </p:nvSpPr>
        <p:spPr>
          <a:xfrm>
            <a:off x="304799" y="776797"/>
            <a:ext cx="4118429" cy="1752600"/>
          </a:xfrm>
          <a:prstGeom prst="rightArrow">
            <a:avLst/>
          </a:prstGeom>
          <a:solidFill>
            <a:srgbClr val="C00000"/>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i="1" u="sng" dirty="0">
                <a:solidFill>
                  <a:schemeClr val="bg1"/>
                </a:solidFill>
                <a:latin typeface="Andalus" pitchFamily="18" charset="-78"/>
                <a:cs typeface="Andalus" pitchFamily="18" charset="-78"/>
              </a:rPr>
              <a:t>h</a:t>
            </a:r>
            <a:r>
              <a:rPr lang="en-US" sz="3600" i="1" u="sng" dirty="0" smtClean="0">
                <a:solidFill>
                  <a:schemeClr val="bg1"/>
                </a:solidFill>
                <a:latin typeface="Andalus" pitchFamily="18" charset="-78"/>
                <a:cs typeface="Andalus" pitchFamily="18" charset="-78"/>
              </a:rPr>
              <a:t>eart attack</a:t>
            </a:r>
            <a:endParaRPr lang="en-US" sz="3600" i="1" u="sng" dirty="0">
              <a:solidFill>
                <a:schemeClr val="bg1"/>
              </a:solidFill>
              <a:latin typeface="Andalus" pitchFamily="18" charset="-78"/>
              <a:cs typeface="Andalus" pitchFamily="18" charset="-78"/>
            </a:endParaRPr>
          </a:p>
        </p:txBody>
      </p:sp>
      <p:sp>
        <p:nvSpPr>
          <p:cNvPr id="8" name="Right Arrow 7"/>
          <p:cNvSpPr/>
          <p:nvPr/>
        </p:nvSpPr>
        <p:spPr>
          <a:xfrm>
            <a:off x="304800" y="4040261"/>
            <a:ext cx="4118429" cy="1752600"/>
          </a:xfrm>
          <a:prstGeom prst="rightArrow">
            <a:avLst/>
          </a:prstGeom>
          <a:solidFill>
            <a:srgbClr val="002060"/>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i="1" u="sng" dirty="0" smtClean="0">
                <a:solidFill>
                  <a:schemeClr val="bg1"/>
                </a:solidFill>
                <a:latin typeface="Andalus" pitchFamily="18" charset="-78"/>
                <a:cs typeface="Andalus" pitchFamily="18" charset="-78"/>
              </a:rPr>
              <a:t>cancer</a:t>
            </a:r>
            <a:endParaRPr lang="en-US" sz="3600" i="1" u="sng" dirty="0">
              <a:solidFill>
                <a:schemeClr val="bg1"/>
              </a:solidFill>
              <a:latin typeface="Andalus" pitchFamily="18" charset="-78"/>
              <a:cs typeface="Andalus" pitchFamily="18" charset="-78"/>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228600"/>
            <a:ext cx="3878132" cy="2848995"/>
          </a:xfrm>
          <a:prstGeom prst="rect">
            <a:avLst/>
          </a:prstGeom>
          <a:ln>
            <a:noFill/>
          </a:ln>
          <a:effectLst>
            <a:softEdge rad="112500"/>
          </a:effectLst>
        </p:spPr>
      </p:pic>
    </p:spTree>
    <p:extLst>
      <p:ext uri="{BB962C8B-B14F-4D97-AF65-F5344CB8AC3E}">
        <p14:creationId xmlns:p14="http://schemas.microsoft.com/office/powerpoint/2010/main" val="29927643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1)">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sp>
        <p:nvSpPr>
          <p:cNvPr id="3" name="TextBox 2"/>
          <p:cNvSpPr txBox="1"/>
          <p:nvPr/>
        </p:nvSpPr>
        <p:spPr>
          <a:xfrm>
            <a:off x="76200" y="5621976"/>
            <a:ext cx="9067799" cy="707886"/>
          </a:xfrm>
          <a:prstGeom prst="rect">
            <a:avLst/>
          </a:prstGeom>
          <a:solidFill>
            <a:srgbClr val="C00000"/>
          </a:solidFill>
          <a:ln>
            <a:solidFill>
              <a:srgbClr val="7030A0"/>
            </a:solidFill>
          </a:ln>
        </p:spPr>
        <p:txBody>
          <a:bodyPr wrap="square" rtlCol="0">
            <a:spAutoFit/>
          </a:bodyPr>
          <a:lstStyle/>
          <a:p>
            <a:pPr algn="ctr"/>
            <a:r>
              <a:rPr lang="en-US" sz="4000" dirty="0">
                <a:solidFill>
                  <a:schemeClr val="bg1"/>
                </a:solidFill>
                <a:latin typeface="Andalus" pitchFamily="18" charset="-78"/>
                <a:cs typeface="Andalus" pitchFamily="18" charset="-78"/>
              </a:rPr>
              <a:t>a</a:t>
            </a:r>
            <a:r>
              <a:rPr lang="en-US" sz="4000" dirty="0" smtClean="0">
                <a:solidFill>
                  <a:schemeClr val="bg1"/>
                </a:solidFill>
                <a:latin typeface="Andalus" pitchFamily="18" charset="-78"/>
                <a:cs typeface="Andalus" pitchFamily="18" charset="-78"/>
              </a:rPr>
              <a:t>nd many other chronic diseases.</a:t>
            </a:r>
            <a:endParaRPr lang="en-US" sz="4000" dirty="0">
              <a:solidFill>
                <a:schemeClr val="bg1"/>
              </a:solidFill>
              <a:latin typeface="Andalus" pitchFamily="18" charset="-78"/>
              <a:cs typeface="Andalus" pitchFamily="18"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01304"/>
            <a:ext cx="7620000" cy="5257800"/>
          </a:xfrm>
          <a:prstGeom prst="rect">
            <a:avLst/>
          </a:prstGeom>
        </p:spPr>
      </p:pic>
    </p:spTree>
    <p:extLst>
      <p:ext uri="{BB962C8B-B14F-4D97-AF65-F5344CB8AC3E}">
        <p14:creationId xmlns:p14="http://schemas.microsoft.com/office/powerpoint/2010/main" val="231075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3" name="TextBox 2"/>
          <p:cNvSpPr txBox="1"/>
          <p:nvPr/>
        </p:nvSpPr>
        <p:spPr>
          <a:xfrm>
            <a:off x="319314" y="304800"/>
            <a:ext cx="8534400" cy="2207240"/>
          </a:xfrm>
          <a:prstGeom prst="wedgeEllipseCallout">
            <a:avLst>
              <a:gd name="adj1" fmla="val -85"/>
              <a:gd name="adj2" fmla="val 130230"/>
            </a:avLst>
          </a:prstGeom>
          <a:solidFill>
            <a:srgbClr val="002060"/>
          </a:solidFill>
          <a:ln>
            <a:solidFill>
              <a:schemeClr val="tx1"/>
            </a:solidFill>
          </a:ln>
        </p:spPr>
        <p:txBody>
          <a:bodyPr wrap="square" rtlCol="0">
            <a:spAutoFit/>
          </a:bodyPr>
          <a:lstStyle/>
          <a:p>
            <a:pPr algn="ctr"/>
            <a:r>
              <a:rPr lang="en-US" sz="4800" dirty="0" smtClean="0">
                <a:solidFill>
                  <a:schemeClr val="bg1"/>
                </a:solidFill>
                <a:latin typeface="Andalus" pitchFamily="18" charset="-78"/>
                <a:cs typeface="Andalus" pitchFamily="18" charset="-78"/>
              </a:rPr>
              <a:t>What is  a saying about cancer?</a:t>
            </a:r>
            <a:endParaRPr lang="en-US" sz="4800" dirty="0">
              <a:solidFill>
                <a:schemeClr val="bg1"/>
              </a:solidFill>
              <a:latin typeface="Andalus" pitchFamily="18" charset="-78"/>
              <a:cs typeface="Andalus" pitchFamily="18" charset="-78"/>
            </a:endParaRPr>
          </a:p>
        </p:txBody>
      </p:sp>
      <p:sp>
        <p:nvSpPr>
          <p:cNvPr id="4" name="TextBox 3"/>
          <p:cNvSpPr txBox="1"/>
          <p:nvPr/>
        </p:nvSpPr>
        <p:spPr>
          <a:xfrm>
            <a:off x="533400" y="4419600"/>
            <a:ext cx="8487229" cy="1464231"/>
          </a:xfrm>
          <a:prstGeom prst="roundRect">
            <a:avLst/>
          </a:prstGeom>
          <a:solidFill>
            <a:srgbClr val="0070C0"/>
          </a:solidFill>
          <a:ln>
            <a:solidFill>
              <a:schemeClr val="tx1"/>
            </a:solidFill>
          </a:ln>
        </p:spPr>
        <p:txBody>
          <a:bodyPr wrap="square" rtlCol="0">
            <a:spAutoFit/>
          </a:bodyPr>
          <a:lstStyle/>
          <a:p>
            <a:pPr algn="ctr"/>
            <a:r>
              <a:rPr lang="en-US" sz="4000" dirty="0" smtClean="0">
                <a:solidFill>
                  <a:schemeClr val="bg1"/>
                </a:solidFill>
                <a:latin typeface="Andalus" pitchFamily="18" charset="-78"/>
                <a:cs typeface="Andalus" pitchFamily="18" charset="-78"/>
              </a:rPr>
              <a:t>There is a saying about cancer,” Where there is cancer, there is no answer.</a:t>
            </a:r>
            <a:endParaRPr lang="en-US" sz="4000"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60342067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gCheck">
          <a:fgClr>
            <a:schemeClr val="accent1"/>
          </a:fgClr>
          <a:bgClr>
            <a:schemeClr val="bg1"/>
          </a:bgClr>
        </a:pattFill>
        <a:effectLst/>
      </p:bgPr>
    </p:bg>
    <p:spTree>
      <p:nvGrpSpPr>
        <p:cNvPr id="1" name=""/>
        <p:cNvGrpSpPr/>
        <p:nvPr/>
      </p:nvGrpSpPr>
      <p:grpSpPr>
        <a:xfrm>
          <a:off x="0" y="0"/>
          <a:ext cx="0" cy="0"/>
          <a:chOff x="0" y="0"/>
          <a:chExt cx="0" cy="0"/>
        </a:xfrm>
      </p:grpSpPr>
      <p:sp>
        <p:nvSpPr>
          <p:cNvPr id="2" name="Oval Callout 1"/>
          <p:cNvSpPr/>
          <p:nvPr/>
        </p:nvSpPr>
        <p:spPr>
          <a:xfrm>
            <a:off x="838200" y="533400"/>
            <a:ext cx="7391400" cy="2819400"/>
          </a:xfrm>
          <a:prstGeom prst="wedgeEllipseCallout">
            <a:avLst>
              <a:gd name="adj1" fmla="val -49503"/>
              <a:gd name="adj2" fmla="val 90814"/>
            </a:avLst>
          </a:prstGeom>
          <a:solidFill>
            <a:schemeClr val="accent4"/>
          </a:solidFill>
          <a:ln>
            <a:solidFill>
              <a:srgbClr val="7030A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800" dirty="0" smtClean="0">
                <a:latin typeface="Andalus" pitchFamily="18" charset="-78"/>
                <a:cs typeface="Andalus" pitchFamily="18" charset="-78"/>
              </a:rPr>
              <a:t>What does smoking contain?</a:t>
            </a:r>
            <a:endParaRPr lang="en-US" sz="4800" dirty="0">
              <a:latin typeface="Andalus" pitchFamily="18" charset="-78"/>
              <a:cs typeface="Andalus" pitchFamily="18" charset="-78"/>
            </a:endParaRPr>
          </a:p>
        </p:txBody>
      </p:sp>
      <p:sp>
        <p:nvSpPr>
          <p:cNvPr id="3" name="TextBox 2"/>
          <p:cNvSpPr txBox="1"/>
          <p:nvPr/>
        </p:nvSpPr>
        <p:spPr>
          <a:xfrm>
            <a:off x="228600" y="4572000"/>
            <a:ext cx="8686800" cy="646331"/>
          </a:xfrm>
          <a:prstGeom prst="rect">
            <a:avLst/>
          </a:prstGeom>
          <a:solidFill>
            <a:srgbClr val="00B050"/>
          </a:solidFill>
          <a:ln>
            <a:solidFill>
              <a:srgbClr val="7030A0"/>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600" dirty="0" smtClean="0">
                <a:solidFill>
                  <a:schemeClr val="tx1"/>
                </a:solidFill>
                <a:latin typeface="Andalus" pitchFamily="18" charset="-78"/>
                <a:cs typeface="Andalus" pitchFamily="18" charset="-78"/>
              </a:rPr>
              <a:t>It contains some serious poisonous elements.</a:t>
            </a:r>
            <a:endParaRPr lang="en-US" sz="3600"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val="18458930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Down Arrow 1"/>
          <p:cNvSpPr/>
          <p:nvPr/>
        </p:nvSpPr>
        <p:spPr>
          <a:xfrm>
            <a:off x="1524000" y="228600"/>
            <a:ext cx="6248400" cy="2209800"/>
          </a:xfrm>
          <a:prstGeom prst="downArrow">
            <a:avLst/>
          </a:prstGeom>
          <a:solidFill>
            <a:srgbClr val="C00000"/>
          </a:solidFill>
          <a:ln>
            <a:solidFill>
              <a:srgbClr val="7030A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smtClean="0">
                <a:solidFill>
                  <a:schemeClr val="bg1"/>
                </a:solidFill>
                <a:latin typeface="Andalus" pitchFamily="18" charset="-78"/>
                <a:cs typeface="Andalus" pitchFamily="18" charset="-78"/>
              </a:rPr>
              <a:t>What are they?</a:t>
            </a:r>
            <a:endParaRPr lang="en-US" sz="3600" dirty="0">
              <a:solidFill>
                <a:schemeClr val="bg1"/>
              </a:solidFill>
              <a:latin typeface="Andalus" pitchFamily="18" charset="-78"/>
              <a:cs typeface="Andalus" pitchFamily="18" charset="-78"/>
            </a:endParaRPr>
          </a:p>
        </p:txBody>
      </p:sp>
      <p:sp>
        <p:nvSpPr>
          <p:cNvPr id="3" name="Rounded Rectangle 2"/>
          <p:cNvSpPr/>
          <p:nvPr/>
        </p:nvSpPr>
        <p:spPr>
          <a:xfrm>
            <a:off x="1504208" y="2658057"/>
            <a:ext cx="6248400" cy="685800"/>
          </a:xfrm>
          <a:prstGeom prst="roundRect">
            <a:avLst/>
          </a:prstGeom>
          <a:solidFill>
            <a:srgbClr val="00B050"/>
          </a:solidFill>
          <a:ln>
            <a:solidFill>
              <a:srgbClr val="7030A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smtClean="0">
                <a:latin typeface="Andalus" pitchFamily="18" charset="-78"/>
                <a:cs typeface="Andalus" pitchFamily="18" charset="-78"/>
              </a:rPr>
              <a:t>They are-</a:t>
            </a:r>
            <a:endParaRPr lang="en-US" sz="3600" dirty="0">
              <a:latin typeface="Andalus" pitchFamily="18" charset="-78"/>
              <a:cs typeface="Andalus" pitchFamily="18" charset="-78"/>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969" y="3717075"/>
            <a:ext cx="2476500" cy="1847850"/>
          </a:xfrm>
          <a:prstGeom prst="rect">
            <a:avLst/>
          </a:prstGeom>
        </p:spPr>
      </p:pic>
      <p:sp>
        <p:nvSpPr>
          <p:cNvPr id="11" name="Left Arrow 10"/>
          <p:cNvSpPr/>
          <p:nvPr/>
        </p:nvSpPr>
        <p:spPr>
          <a:xfrm>
            <a:off x="3565469" y="3870637"/>
            <a:ext cx="4587931" cy="1540725"/>
          </a:xfrm>
          <a:prstGeom prst="leftArrow">
            <a:avLst/>
          </a:prstGeom>
          <a:solidFill>
            <a:srgbClr val="002060"/>
          </a:solidFill>
          <a:ln>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smtClean="0">
                <a:solidFill>
                  <a:schemeClr val="bg1"/>
                </a:solidFill>
                <a:latin typeface="Andalus" pitchFamily="18" charset="-78"/>
                <a:cs typeface="Andalus" pitchFamily="18" charset="-78"/>
              </a:rPr>
              <a:t>nicotine</a:t>
            </a:r>
            <a:endParaRPr lang="en-US" sz="4000"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28679654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60">
          <a:fgClr>
            <a:schemeClr val="accent1"/>
          </a:fgClr>
          <a:bgClr>
            <a:schemeClr val="bg1"/>
          </a:bgClr>
        </a:patt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86" y="3276600"/>
            <a:ext cx="3681014" cy="3047999"/>
          </a:xfrm>
          <a:prstGeom prst="rect">
            <a:avLst/>
          </a:prstGeom>
          <a:ln>
            <a:solidFill>
              <a:srgbClr val="7030A0"/>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986" y="457200"/>
            <a:ext cx="3681014" cy="2352600"/>
          </a:xfrm>
          <a:prstGeom prst="rect">
            <a:avLst/>
          </a:prstGeom>
          <a:ln>
            <a:solidFill>
              <a:srgbClr val="7030A0"/>
            </a:solidFill>
          </a:ln>
        </p:spPr>
      </p:pic>
      <p:sp>
        <p:nvSpPr>
          <p:cNvPr id="8" name="Left Arrow 7"/>
          <p:cNvSpPr/>
          <p:nvPr/>
        </p:nvSpPr>
        <p:spPr>
          <a:xfrm>
            <a:off x="4038600" y="1014300"/>
            <a:ext cx="3962400" cy="1647900"/>
          </a:xfrm>
          <a:prstGeom prst="leftArrow">
            <a:avLst/>
          </a:prstGeom>
          <a:solidFill>
            <a:srgbClr val="002060"/>
          </a:solidFill>
          <a:ln>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smtClean="0">
                <a:solidFill>
                  <a:schemeClr val="bg1"/>
                </a:solidFill>
                <a:latin typeface="Andalus" pitchFamily="18" charset="-78"/>
                <a:cs typeface="Andalus" pitchFamily="18" charset="-78"/>
              </a:rPr>
              <a:t>methyl</a:t>
            </a:r>
            <a:endParaRPr lang="en-US" sz="3600" dirty="0">
              <a:solidFill>
                <a:schemeClr val="bg1"/>
              </a:solidFill>
              <a:latin typeface="Andalus" pitchFamily="18" charset="-78"/>
              <a:cs typeface="Andalus" pitchFamily="18" charset="-78"/>
            </a:endParaRPr>
          </a:p>
        </p:txBody>
      </p:sp>
      <p:sp>
        <p:nvSpPr>
          <p:cNvPr id="9" name="Left Arrow 8"/>
          <p:cNvSpPr/>
          <p:nvPr/>
        </p:nvSpPr>
        <p:spPr>
          <a:xfrm>
            <a:off x="4038600" y="3838500"/>
            <a:ext cx="3962400" cy="1647900"/>
          </a:xfrm>
          <a:prstGeom prst="leftArrow">
            <a:avLst/>
          </a:prstGeom>
          <a:solidFill>
            <a:srgbClr val="C00000"/>
          </a:solidFill>
          <a:ln>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smtClean="0">
                <a:solidFill>
                  <a:schemeClr val="bg1"/>
                </a:solidFill>
                <a:latin typeface="Andalus" pitchFamily="18" charset="-78"/>
                <a:cs typeface="Andalus" pitchFamily="18" charset="-78"/>
              </a:rPr>
              <a:t>alcohol</a:t>
            </a:r>
            <a:endParaRPr lang="en-US" sz="3600"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109949111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1+#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304800"/>
            <a:ext cx="4048125" cy="2971799"/>
          </a:xfrm>
          <a:prstGeom prst="rect">
            <a:avLst/>
          </a:prstGeom>
          <a:ln>
            <a:solidFill>
              <a:srgbClr val="7030A0"/>
            </a:solidFill>
          </a:ln>
        </p:spPr>
      </p:pic>
      <p:sp>
        <p:nvSpPr>
          <p:cNvPr id="4" name="Right Arrow 3"/>
          <p:cNvSpPr/>
          <p:nvPr/>
        </p:nvSpPr>
        <p:spPr>
          <a:xfrm>
            <a:off x="457200" y="1143000"/>
            <a:ext cx="3581400" cy="1828800"/>
          </a:xfrm>
          <a:prstGeom prst="rightArrow">
            <a:avLst/>
          </a:prstGeom>
          <a:solidFill>
            <a:srgbClr val="FFFF00"/>
          </a:solidFill>
          <a:ln>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dirty="0" smtClean="0">
                <a:latin typeface="Andalus" pitchFamily="18" charset="-78"/>
                <a:cs typeface="Andalus" pitchFamily="18" charset="-78"/>
              </a:rPr>
              <a:t>arsenic</a:t>
            </a:r>
            <a:endParaRPr lang="en-US" sz="4400" dirty="0">
              <a:latin typeface="Andalus" pitchFamily="18" charset="-78"/>
              <a:cs typeface="Andalus" pitchFamily="18" charset="-78"/>
            </a:endParaRPr>
          </a:p>
        </p:txBody>
      </p:sp>
      <p:sp>
        <p:nvSpPr>
          <p:cNvPr id="5" name="Left Arrow 4"/>
          <p:cNvSpPr/>
          <p:nvPr/>
        </p:nvSpPr>
        <p:spPr>
          <a:xfrm flipH="1">
            <a:off x="228599" y="4171912"/>
            <a:ext cx="3737429" cy="1647900"/>
          </a:xfrm>
          <a:prstGeom prst="leftArrow">
            <a:avLst/>
          </a:prstGeom>
          <a:solidFill>
            <a:srgbClr val="C00000"/>
          </a:solidFill>
          <a:ln>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smtClean="0">
                <a:solidFill>
                  <a:schemeClr val="bg1"/>
                </a:solidFill>
                <a:latin typeface="Andalus" pitchFamily="18" charset="-78"/>
                <a:cs typeface="Andalus" pitchFamily="18" charset="-78"/>
              </a:rPr>
              <a:t>Benzo(a)pyrene</a:t>
            </a:r>
            <a:endParaRPr lang="en-US" sz="3600" dirty="0">
              <a:solidFill>
                <a:schemeClr val="bg1"/>
              </a:solidFill>
              <a:latin typeface="Andalus" pitchFamily="18" charset="-78"/>
              <a:cs typeface="Andalus" pitchFamily="18" charset="-7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2623" y="3429000"/>
            <a:ext cx="4031302" cy="3280558"/>
          </a:xfrm>
          <a:prstGeom prst="rect">
            <a:avLst/>
          </a:prstGeom>
        </p:spPr>
      </p:pic>
    </p:spTree>
    <p:extLst>
      <p:ext uri="{BB962C8B-B14F-4D97-AF65-F5344CB8AC3E}">
        <p14:creationId xmlns:p14="http://schemas.microsoft.com/office/powerpoint/2010/main" val="15407377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705" y="609600"/>
            <a:ext cx="3690295" cy="2438400"/>
          </a:xfrm>
          <a:prstGeom prst="rect">
            <a:avLst/>
          </a:prstGeom>
        </p:spPr>
      </p:pic>
      <p:sp>
        <p:nvSpPr>
          <p:cNvPr id="4" name="Left Arrow 3"/>
          <p:cNvSpPr/>
          <p:nvPr/>
        </p:nvSpPr>
        <p:spPr>
          <a:xfrm>
            <a:off x="4357914" y="838200"/>
            <a:ext cx="4557486" cy="1676400"/>
          </a:xfrm>
          <a:prstGeom prst="leftArrow">
            <a:avLst/>
          </a:prstGeom>
          <a:solidFill>
            <a:srgbClr val="002060"/>
          </a:solidFill>
          <a:ln>
            <a:solidFill>
              <a:srgbClr val="7030A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smtClean="0">
                <a:solidFill>
                  <a:schemeClr val="bg1"/>
                </a:solidFill>
                <a:latin typeface="Andalus" pitchFamily="18" charset="-78"/>
                <a:cs typeface="Andalus" pitchFamily="18" charset="-78"/>
              </a:rPr>
              <a:t>formaldehyde</a:t>
            </a:r>
            <a:endParaRPr lang="en-US" sz="3600" dirty="0">
              <a:solidFill>
                <a:schemeClr val="bg1"/>
              </a:solidFill>
              <a:latin typeface="Andalus" pitchFamily="18" charset="-78"/>
              <a:cs typeface="Andalus" pitchFamily="18" charset="-78"/>
            </a:endParaRPr>
          </a:p>
        </p:txBody>
      </p:sp>
      <p:sp>
        <p:nvSpPr>
          <p:cNvPr id="5" name="Left Arrow 4"/>
          <p:cNvSpPr/>
          <p:nvPr/>
        </p:nvSpPr>
        <p:spPr>
          <a:xfrm>
            <a:off x="4343400" y="3633750"/>
            <a:ext cx="4572000" cy="1647900"/>
          </a:xfrm>
          <a:prstGeom prst="leftArrow">
            <a:avLst/>
          </a:prstGeom>
          <a:solidFill>
            <a:srgbClr val="FFFF00"/>
          </a:solidFill>
          <a:ln>
            <a:solidFill>
              <a:srgbClr val="7030A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a:latin typeface="Andalus" pitchFamily="18" charset="-78"/>
                <a:cs typeface="Andalus" pitchFamily="18" charset="-78"/>
              </a:rPr>
              <a:t>c</a:t>
            </a:r>
            <a:r>
              <a:rPr lang="en-US" sz="3600" dirty="0" smtClean="0">
                <a:latin typeface="Andalus" pitchFamily="18" charset="-78"/>
                <a:cs typeface="Andalus" pitchFamily="18" charset="-78"/>
              </a:rPr>
              <a:t>arbon monoxide</a:t>
            </a:r>
            <a:endParaRPr lang="en-US" sz="3600" dirty="0">
              <a:latin typeface="Andalus" pitchFamily="18" charset="-78"/>
              <a:cs typeface="Andalus" pitchFamily="18" charset="-7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705" y="3386137"/>
            <a:ext cx="3690295" cy="2633663"/>
          </a:xfrm>
          <a:prstGeom prst="rect">
            <a:avLst/>
          </a:prstGeom>
        </p:spPr>
      </p:pic>
    </p:spTree>
    <p:extLst>
      <p:ext uri="{BB962C8B-B14F-4D97-AF65-F5344CB8AC3E}">
        <p14:creationId xmlns:p14="http://schemas.microsoft.com/office/powerpoint/2010/main" val="108084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457200" y="297359"/>
            <a:ext cx="8305800" cy="769441"/>
          </a:xfrm>
          <a:prstGeom prst="rect">
            <a:avLst/>
          </a:prstGeom>
          <a:solidFill>
            <a:srgbClr val="C00000"/>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400" dirty="0" smtClean="0">
                <a:solidFill>
                  <a:schemeClr val="bg1"/>
                </a:solidFill>
                <a:latin typeface="Andalus" pitchFamily="18" charset="-78"/>
                <a:cs typeface="Andalus" pitchFamily="18" charset="-78"/>
              </a:rPr>
              <a:t>What does it damage in our body?</a:t>
            </a:r>
            <a:endParaRPr lang="en-US" sz="4400" dirty="0">
              <a:solidFill>
                <a:schemeClr val="bg1"/>
              </a:solidFill>
              <a:latin typeface="Andalus" pitchFamily="18" charset="-78"/>
              <a:cs typeface="Andalus" pitchFamily="18" charset="-78"/>
            </a:endParaRPr>
          </a:p>
        </p:txBody>
      </p:sp>
      <p:sp>
        <p:nvSpPr>
          <p:cNvPr id="3" name="TextBox 2"/>
          <p:cNvSpPr txBox="1"/>
          <p:nvPr/>
        </p:nvSpPr>
        <p:spPr>
          <a:xfrm>
            <a:off x="457200" y="1135559"/>
            <a:ext cx="8305800" cy="769441"/>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400" dirty="0" smtClean="0">
                <a:solidFill>
                  <a:schemeClr val="bg1"/>
                </a:solidFill>
                <a:latin typeface="Andalus" pitchFamily="18" charset="-78"/>
                <a:cs typeface="Andalus" pitchFamily="18" charset="-78"/>
              </a:rPr>
              <a:t>It damages -</a:t>
            </a:r>
            <a:endParaRPr lang="en-US" sz="4400" dirty="0">
              <a:solidFill>
                <a:schemeClr val="bg1"/>
              </a:solidFill>
              <a:latin typeface="Andalus" pitchFamily="18" charset="-78"/>
              <a:cs typeface="Andalus" pitchFamily="18" charset="-78"/>
            </a:endParaRPr>
          </a:p>
        </p:txBody>
      </p:sp>
      <p:sp>
        <p:nvSpPr>
          <p:cNvPr id="6" name="Right Arrow 5"/>
          <p:cNvSpPr/>
          <p:nvPr/>
        </p:nvSpPr>
        <p:spPr>
          <a:xfrm>
            <a:off x="685800" y="2432110"/>
            <a:ext cx="3200400" cy="1524000"/>
          </a:xfrm>
          <a:prstGeom prst="rightArrow">
            <a:avLst/>
          </a:prstGeom>
          <a:solidFill>
            <a:srgbClr val="00B050"/>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latin typeface="Andalus" pitchFamily="18" charset="-78"/>
                <a:cs typeface="Andalus" pitchFamily="18" charset="-78"/>
              </a:rPr>
              <a:t>our brain</a:t>
            </a:r>
          </a:p>
        </p:txBody>
      </p:sp>
      <p:sp>
        <p:nvSpPr>
          <p:cNvPr id="7" name="Right Arrow 6"/>
          <p:cNvSpPr/>
          <p:nvPr/>
        </p:nvSpPr>
        <p:spPr>
          <a:xfrm>
            <a:off x="685800" y="4800600"/>
            <a:ext cx="3200400" cy="1524000"/>
          </a:xfrm>
          <a:prstGeom prst="rightArrow">
            <a:avLst/>
          </a:prstGeom>
          <a:solidFill>
            <a:srgbClr val="002060"/>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chemeClr val="bg1"/>
                </a:solidFill>
                <a:latin typeface="Andalus" pitchFamily="18" charset="-78"/>
                <a:cs typeface="Andalus" pitchFamily="18" charset="-78"/>
              </a:rPr>
              <a:t>our </a:t>
            </a:r>
            <a:r>
              <a:rPr lang="en-US" sz="2800" dirty="0" smtClean="0">
                <a:solidFill>
                  <a:schemeClr val="bg1"/>
                </a:solidFill>
                <a:latin typeface="Andalus" pitchFamily="18" charset="-78"/>
                <a:cs typeface="Andalus" pitchFamily="18" charset="-78"/>
              </a:rPr>
              <a:t>eyes</a:t>
            </a:r>
            <a:endParaRPr lang="en-US" sz="2800" dirty="0">
              <a:solidFill>
                <a:schemeClr val="bg1"/>
              </a:solidFill>
              <a:latin typeface="Andalus" pitchFamily="18" charset="-78"/>
              <a:cs typeface="Andalus" pitchFamily="18" charset="-78"/>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2057400"/>
            <a:ext cx="3962400" cy="2286000"/>
          </a:xfrm>
          <a:prstGeom prst="rect">
            <a:avLst/>
          </a:prstGeom>
        </p:spPr>
      </p:pic>
      <p:sp>
        <p:nvSpPr>
          <p:cNvPr id="9" name="TextBox 8"/>
          <p:cNvSpPr txBox="1"/>
          <p:nvPr/>
        </p:nvSpPr>
        <p:spPr>
          <a:xfrm>
            <a:off x="4368800" y="2057400"/>
            <a:ext cx="1803400" cy="400110"/>
          </a:xfrm>
          <a:prstGeom prst="rect">
            <a:avLst/>
          </a:prstGeom>
          <a:solidFill>
            <a:schemeClr val="tx1">
              <a:lumMod val="75000"/>
              <a:lumOff val="25000"/>
            </a:schemeClr>
          </a:solidFill>
        </p:spPr>
        <p:txBody>
          <a:bodyPr wrap="square" rtlCol="0">
            <a:spAutoFit/>
          </a:bodyPr>
          <a:lstStyle/>
          <a:p>
            <a:pPr algn="ctr"/>
            <a:r>
              <a:rPr lang="en-US" sz="2000" dirty="0" smtClean="0">
                <a:solidFill>
                  <a:schemeClr val="bg1"/>
                </a:solidFill>
              </a:rPr>
              <a:t>Damaged</a:t>
            </a:r>
            <a:endParaRPr lang="en-US" sz="2000" dirty="0">
              <a:solidFill>
                <a:schemeClr val="bg1"/>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399" y="4495800"/>
            <a:ext cx="3962401" cy="2133600"/>
          </a:xfrm>
          <a:prstGeom prst="rect">
            <a:avLst/>
          </a:prstGeom>
        </p:spPr>
      </p:pic>
    </p:spTree>
    <p:extLst>
      <p:ext uri="{BB962C8B-B14F-4D97-AF65-F5344CB8AC3E}">
        <p14:creationId xmlns:p14="http://schemas.microsoft.com/office/powerpoint/2010/main" val="26052846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0-#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04800" y="3949243"/>
            <a:ext cx="4426855" cy="2315528"/>
          </a:xfrm>
          <a:prstGeom prst="roundRect">
            <a:avLst/>
          </a:prstGeom>
          <a:solidFill>
            <a:srgbClr val="0070C0"/>
          </a:solidFill>
          <a:ln w="127000" cmpd="dbl"/>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latin typeface="Book Antiqua" pitchFamily="18" charset="0"/>
              </a:rPr>
              <a:t>Assistant teacher</a:t>
            </a:r>
          </a:p>
          <a:p>
            <a:r>
              <a:rPr lang="en-US" sz="2800" b="1" dirty="0" err="1" smtClean="0">
                <a:latin typeface="Book Antiqua" pitchFamily="18" charset="0"/>
              </a:rPr>
              <a:t>Sonatan</a:t>
            </a:r>
            <a:r>
              <a:rPr lang="en-US" sz="2800" b="1" dirty="0" smtClean="0">
                <a:latin typeface="Book Antiqua" pitchFamily="18" charset="0"/>
              </a:rPr>
              <a:t> </a:t>
            </a:r>
            <a:r>
              <a:rPr lang="en-US" sz="2800" b="1" dirty="0" err="1" smtClean="0">
                <a:latin typeface="Book Antiqua" pitchFamily="18" charset="0"/>
              </a:rPr>
              <a:t>darussannat</a:t>
            </a:r>
            <a:r>
              <a:rPr lang="en-US" sz="2800" b="1" dirty="0" smtClean="0">
                <a:latin typeface="Book Antiqua" pitchFamily="18" charset="0"/>
              </a:rPr>
              <a:t> </a:t>
            </a:r>
            <a:r>
              <a:rPr lang="en-US" sz="2800" b="1" dirty="0" err="1" smtClean="0">
                <a:latin typeface="Book Antiqua" pitchFamily="18" charset="0"/>
              </a:rPr>
              <a:t>dakhil</a:t>
            </a:r>
            <a:r>
              <a:rPr lang="en-US" sz="2800" b="1" dirty="0" smtClean="0">
                <a:latin typeface="Book Antiqua" pitchFamily="18" charset="0"/>
              </a:rPr>
              <a:t> madrasah </a:t>
            </a:r>
            <a:r>
              <a:rPr lang="en-US" sz="2800" b="1" dirty="0" err="1" smtClean="0">
                <a:latin typeface="Book Antiqua" pitchFamily="18" charset="0"/>
              </a:rPr>
              <a:t>kaunia</a:t>
            </a:r>
            <a:r>
              <a:rPr lang="en-US" sz="2800" b="1" dirty="0" smtClean="0">
                <a:latin typeface="Book Antiqua" pitchFamily="18" charset="0"/>
              </a:rPr>
              <a:t>, Rangpur</a:t>
            </a:r>
            <a:r>
              <a:rPr lang="en-US" sz="2800" b="1" dirty="0" smtClean="0">
                <a:latin typeface="Book Antiqua" pitchFamily="18" charset="0"/>
              </a:rPr>
              <a:t>.</a:t>
            </a:r>
          </a:p>
          <a:p>
            <a:r>
              <a:rPr lang="en-US" b="1" dirty="0" smtClean="0">
                <a:latin typeface="Book Antiqua" pitchFamily="18" charset="0"/>
              </a:rPr>
              <a:t>Mail:shafiqulislam42347@gmail.com</a:t>
            </a:r>
            <a:endParaRPr lang="en-US" b="1" dirty="0" smtClean="0">
              <a:latin typeface="Book Antiqua" pitchFamily="18" charset="0"/>
            </a:endParaRPr>
          </a:p>
        </p:txBody>
      </p:sp>
      <p:sp>
        <p:nvSpPr>
          <p:cNvPr id="3" name="Rounded Rectangle 2"/>
          <p:cNvSpPr/>
          <p:nvPr/>
        </p:nvSpPr>
        <p:spPr>
          <a:xfrm>
            <a:off x="4953000" y="3949243"/>
            <a:ext cx="3962400" cy="1918157"/>
          </a:xfrm>
          <a:prstGeom prst="roundRect">
            <a:avLst/>
          </a:prstGeom>
          <a:solidFill>
            <a:srgbClr val="00B0F0"/>
          </a:solidFill>
          <a:ln w="127000" cmpd="dbl"/>
        </p:spPr>
        <p:style>
          <a:lnRef idx="3">
            <a:schemeClr val="lt1"/>
          </a:lnRef>
          <a:fillRef idx="1">
            <a:schemeClr val="dk1"/>
          </a:fillRef>
          <a:effectRef idx="1">
            <a:schemeClr val="dk1"/>
          </a:effectRef>
          <a:fontRef idx="minor">
            <a:schemeClr val="lt1"/>
          </a:fontRef>
        </p:style>
        <p:txBody>
          <a:bodyPr rtlCol="0" anchor="ctr"/>
          <a:lstStyle/>
          <a:p>
            <a:pPr algn="ctr"/>
            <a:r>
              <a:rPr lang="en-US" sz="2800" b="1" dirty="0" smtClean="0">
                <a:solidFill>
                  <a:schemeClr val="bg1"/>
                </a:solidFill>
                <a:latin typeface="Book Antiqua" pitchFamily="18" charset="0"/>
              </a:rPr>
              <a:t>Class-Eight </a:t>
            </a:r>
          </a:p>
          <a:p>
            <a:pPr algn="ctr"/>
            <a:r>
              <a:rPr lang="en-US" sz="2800" b="1" dirty="0" smtClean="0">
                <a:solidFill>
                  <a:schemeClr val="bg1"/>
                </a:solidFill>
                <a:latin typeface="Book Antiqua" pitchFamily="18" charset="0"/>
              </a:rPr>
              <a:t>English 1</a:t>
            </a:r>
            <a:r>
              <a:rPr lang="en-US" sz="2800" b="1" baseline="30000" dirty="0" smtClean="0">
                <a:solidFill>
                  <a:schemeClr val="bg1"/>
                </a:solidFill>
                <a:latin typeface="Book Antiqua" pitchFamily="18" charset="0"/>
              </a:rPr>
              <a:t>st</a:t>
            </a:r>
            <a:r>
              <a:rPr lang="en-US" sz="2800" b="1" dirty="0" smtClean="0">
                <a:solidFill>
                  <a:schemeClr val="bg1"/>
                </a:solidFill>
                <a:latin typeface="Book Antiqua" pitchFamily="18" charset="0"/>
              </a:rPr>
              <a:t> </a:t>
            </a:r>
            <a:r>
              <a:rPr lang="en-US" sz="2800" b="1" dirty="0" smtClean="0">
                <a:solidFill>
                  <a:schemeClr val="bg1"/>
                </a:solidFill>
                <a:latin typeface="Book Antiqua" pitchFamily="18" charset="0"/>
              </a:rPr>
              <a:t>Paper</a:t>
            </a:r>
          </a:p>
          <a:p>
            <a:pPr algn="ctr"/>
            <a:r>
              <a:rPr lang="en-US" sz="2800" b="1" dirty="0" smtClean="0">
                <a:solidFill>
                  <a:schemeClr val="bg1"/>
                </a:solidFill>
                <a:latin typeface="Book Antiqua" pitchFamily="18" charset="0"/>
              </a:rPr>
              <a:t>Date: 09/02/2021</a:t>
            </a:r>
            <a:endParaRPr lang="en-US" sz="2800" b="1" dirty="0">
              <a:solidFill>
                <a:schemeClr val="bg1"/>
              </a:solidFill>
              <a:latin typeface="Book Antiqua" pitchFamily="18" charset="0"/>
            </a:endParaRPr>
          </a:p>
        </p:txBody>
      </p:sp>
      <p:sp>
        <p:nvSpPr>
          <p:cNvPr id="6" name="Donut 5"/>
          <p:cNvSpPr/>
          <p:nvPr/>
        </p:nvSpPr>
        <p:spPr>
          <a:xfrm>
            <a:off x="2853962" y="228600"/>
            <a:ext cx="3699238" cy="3657600"/>
          </a:xfrm>
          <a:prstGeom prst="donut">
            <a:avLst>
              <a:gd name="adj" fmla="val 21746"/>
            </a:avLst>
          </a:prstGeom>
          <a:ln w="127000" cmpd="dbl">
            <a:solidFill>
              <a:srgbClr val="FFFF00"/>
            </a:solidFill>
          </a:ln>
        </p:spPr>
        <p:style>
          <a:lnRef idx="3">
            <a:schemeClr val="lt1"/>
          </a:lnRef>
          <a:fillRef idx="1">
            <a:schemeClr val="dk1"/>
          </a:fillRef>
          <a:effectRef idx="1">
            <a:schemeClr val="dk1"/>
          </a:effectRef>
          <a:fontRef idx="minor">
            <a:schemeClr val="lt1"/>
          </a:fontRef>
        </p:style>
        <p:txBody>
          <a:bodyPr rtlCol="0" anchor="ctr">
            <a:prstTxWarp prst="textCircle">
              <a:avLst/>
            </a:prstTxWarp>
          </a:bodyPr>
          <a:lstStyle/>
          <a:p>
            <a:pPr algn="ctr"/>
            <a:r>
              <a:rPr lang="en-US" sz="4800" b="1" dirty="0" smtClean="0">
                <a:solidFill>
                  <a:srgbClr val="FF0000"/>
                </a:solidFill>
                <a:latin typeface="Book Antiqua" pitchFamily="18" charset="0"/>
              </a:rPr>
              <a:t>Md      </a:t>
            </a:r>
            <a:r>
              <a:rPr lang="en-US" sz="4800" b="1" dirty="0" err="1" smtClean="0">
                <a:solidFill>
                  <a:srgbClr val="FF0000"/>
                </a:solidFill>
                <a:latin typeface="Book Antiqua" pitchFamily="18" charset="0"/>
              </a:rPr>
              <a:t>Shafiqul</a:t>
            </a:r>
            <a:r>
              <a:rPr lang="en-US" sz="4800" b="1" dirty="0" smtClean="0">
                <a:solidFill>
                  <a:srgbClr val="FF0000"/>
                </a:solidFill>
                <a:latin typeface="Book Antiqua" pitchFamily="18" charset="0"/>
              </a:rPr>
              <a:t> </a:t>
            </a:r>
            <a:r>
              <a:rPr lang="en-US" sz="4800" b="1" dirty="0" smtClean="0">
                <a:solidFill>
                  <a:srgbClr val="FF0000"/>
                </a:solidFill>
                <a:latin typeface="Book Antiqua" pitchFamily="18" charset="0"/>
              </a:rPr>
              <a:t>    </a:t>
            </a:r>
            <a:r>
              <a:rPr lang="en-US" sz="4800" b="1" dirty="0" err="1" smtClean="0">
                <a:solidFill>
                  <a:srgbClr val="FF0000"/>
                </a:solidFill>
                <a:latin typeface="Book Antiqua" pitchFamily="18" charset="0"/>
              </a:rPr>
              <a:t>islam</a:t>
            </a:r>
            <a:endParaRPr lang="en-US" sz="4800" b="1" dirty="0">
              <a:solidFill>
                <a:srgbClr val="FF0000"/>
              </a:solidFill>
              <a:latin typeface="Book Antiqua" pitchFamily="18" charset="0"/>
            </a:endParaRPr>
          </a:p>
        </p:txBody>
      </p:sp>
      <p:sp>
        <p:nvSpPr>
          <p:cNvPr id="4" name="TextBox 3"/>
          <p:cNvSpPr txBox="1"/>
          <p:nvPr/>
        </p:nvSpPr>
        <p:spPr>
          <a:xfrm rot="2859198">
            <a:off x="131385" y="1321287"/>
            <a:ext cx="2805002" cy="1015663"/>
          </a:xfrm>
          <a:prstGeom prst="rect">
            <a:avLst/>
          </a:prstGeom>
          <a:solidFill>
            <a:srgbClr val="92D050"/>
          </a:solidFill>
        </p:spPr>
        <p:txBody>
          <a:bodyPr wrap="square" rtlCol="0">
            <a:spAutoFit/>
          </a:bodyPr>
          <a:lstStyle/>
          <a:p>
            <a:r>
              <a:rPr lang="en-US" sz="6000" i="1" dirty="0" smtClean="0"/>
              <a:t>Identity</a:t>
            </a:r>
            <a:endParaRPr lang="en-US" sz="6000" i="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9065" y="1447800"/>
            <a:ext cx="1245180" cy="1143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7033529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circle(in)">
                                      <p:cBhvr>
                                        <p:cTn id="25" dur="20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29029" y="5361211"/>
            <a:ext cx="9114971" cy="838200"/>
          </a:xfrm>
          <a:prstGeom prst="rect">
            <a:avLst/>
          </a:prstGeom>
          <a:solidFill>
            <a:srgbClr val="002060"/>
          </a:solidFill>
          <a:ln>
            <a:solidFill>
              <a:srgbClr val="7030A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400" dirty="0" smtClean="0">
                <a:solidFill>
                  <a:schemeClr val="bg1"/>
                </a:solidFill>
                <a:latin typeface="Andalus" pitchFamily="18" charset="-78"/>
                <a:cs typeface="Andalus" pitchFamily="18" charset="-78"/>
              </a:rPr>
              <a:t>It causes a great harm to our lungs.</a:t>
            </a:r>
            <a:endParaRPr lang="en-US" sz="4400" dirty="0">
              <a:solidFill>
                <a:schemeClr val="bg1"/>
              </a:solidFill>
              <a:latin typeface="Andalus" pitchFamily="18" charset="-78"/>
              <a:cs typeface="Andalus" pitchFamily="18"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4379976"/>
          </a:xfrm>
          <a:prstGeom prst="rect">
            <a:avLst/>
          </a:prstGeom>
        </p:spPr>
      </p:pic>
      <p:sp>
        <p:nvSpPr>
          <p:cNvPr id="4" name="TextBox 3"/>
          <p:cNvSpPr txBox="1"/>
          <p:nvPr/>
        </p:nvSpPr>
        <p:spPr>
          <a:xfrm>
            <a:off x="486229" y="4444425"/>
            <a:ext cx="3657600" cy="584775"/>
          </a:xfrm>
          <a:prstGeom prst="rect">
            <a:avLst/>
          </a:prstGeom>
          <a:solidFill>
            <a:srgbClr val="00B0F0"/>
          </a:solidFill>
          <a:ln>
            <a:solidFill>
              <a:srgbClr val="7030A0"/>
            </a:solidFill>
          </a:ln>
        </p:spPr>
        <p:txBody>
          <a:bodyPr wrap="square" rtlCol="0">
            <a:spAutoFit/>
          </a:bodyPr>
          <a:lstStyle/>
          <a:p>
            <a:pPr algn="ctr"/>
            <a:r>
              <a:rPr lang="en-US" sz="3200" dirty="0" smtClean="0">
                <a:latin typeface="Andalus" pitchFamily="18" charset="-78"/>
                <a:cs typeface="Andalus" pitchFamily="18" charset="-78"/>
              </a:rPr>
              <a:t>Before smoking</a:t>
            </a:r>
            <a:endParaRPr lang="en-US" sz="3200" dirty="0">
              <a:latin typeface="Andalus" pitchFamily="18" charset="-78"/>
              <a:cs typeface="Andalus" pitchFamily="18" charset="-78"/>
            </a:endParaRPr>
          </a:p>
        </p:txBody>
      </p:sp>
      <p:sp>
        <p:nvSpPr>
          <p:cNvPr id="5" name="TextBox 4"/>
          <p:cNvSpPr txBox="1"/>
          <p:nvPr/>
        </p:nvSpPr>
        <p:spPr>
          <a:xfrm>
            <a:off x="4996543" y="4444425"/>
            <a:ext cx="3657600" cy="584775"/>
          </a:xfrm>
          <a:prstGeom prst="rect">
            <a:avLst/>
          </a:prstGeom>
          <a:solidFill>
            <a:srgbClr val="C00000"/>
          </a:solidFill>
          <a:ln>
            <a:solidFill>
              <a:srgbClr val="7030A0"/>
            </a:solidFill>
          </a:ln>
        </p:spPr>
        <p:txBody>
          <a:bodyPr wrap="square" rtlCol="0">
            <a:spAutoFit/>
          </a:bodyPr>
          <a:lstStyle/>
          <a:p>
            <a:pPr algn="ctr"/>
            <a:r>
              <a:rPr lang="en-US" sz="3200" dirty="0" smtClean="0">
                <a:latin typeface="Andalus" pitchFamily="18" charset="-78"/>
                <a:cs typeface="Andalus" pitchFamily="18" charset="-78"/>
              </a:rPr>
              <a:t>After smoking</a:t>
            </a:r>
            <a:endParaRPr lang="en-US" sz="3200" dirty="0">
              <a:latin typeface="Andalus" pitchFamily="18" charset="-78"/>
              <a:cs typeface="Andalus" pitchFamily="18" charset="-78"/>
            </a:endParaRPr>
          </a:p>
        </p:txBody>
      </p:sp>
    </p:spTree>
    <p:extLst>
      <p:ext uri="{BB962C8B-B14F-4D97-AF65-F5344CB8AC3E}">
        <p14:creationId xmlns:p14="http://schemas.microsoft.com/office/powerpoint/2010/main" val="14735765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3" name="Quad Arrow Callout 2"/>
          <p:cNvSpPr/>
          <p:nvPr/>
        </p:nvSpPr>
        <p:spPr>
          <a:xfrm>
            <a:off x="2743200" y="152400"/>
            <a:ext cx="3733800" cy="3124200"/>
          </a:xfrm>
          <a:prstGeom prst="quadArrowCallout">
            <a:avLst>
              <a:gd name="adj1" fmla="val 37030"/>
              <a:gd name="adj2" fmla="val 18515"/>
              <a:gd name="adj3" fmla="val 18515"/>
              <a:gd name="adj4" fmla="val 48123"/>
            </a:avLst>
          </a:prstGeom>
          <a:solidFill>
            <a:srgbClr val="C0000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dirty="0" smtClean="0">
                <a:solidFill>
                  <a:schemeClr val="bg1"/>
                </a:solidFill>
                <a:latin typeface="Andalus" pitchFamily="18" charset="-78"/>
                <a:cs typeface="Andalus" pitchFamily="18" charset="-78"/>
              </a:rPr>
              <a:t>Group Work</a:t>
            </a:r>
            <a:endParaRPr lang="en-US" sz="4800" dirty="0">
              <a:solidFill>
                <a:schemeClr val="bg1"/>
              </a:solidFill>
              <a:latin typeface="Andalus" pitchFamily="18" charset="-78"/>
              <a:cs typeface="Andalus" pitchFamily="18" charset="-78"/>
            </a:endParaRPr>
          </a:p>
        </p:txBody>
      </p:sp>
      <p:sp>
        <p:nvSpPr>
          <p:cNvPr id="4" name="Rounded Rectangle 3"/>
          <p:cNvSpPr/>
          <p:nvPr/>
        </p:nvSpPr>
        <p:spPr>
          <a:xfrm>
            <a:off x="800100" y="3581400"/>
            <a:ext cx="7620000" cy="2971800"/>
          </a:xfrm>
          <a:prstGeom prst="round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just"/>
            <a:r>
              <a:rPr lang="en-US" sz="3600" b="1" dirty="0" smtClean="0">
                <a:latin typeface="Andalus" pitchFamily="18" charset="-78"/>
                <a:cs typeface="Andalus" pitchFamily="18" charset="-78"/>
              </a:rPr>
              <a:t>Make a logical assemble with tobacco, fire, nicotine, alcohol, lungs, problem, get rid of, government, young people  and so on to write a paragraph on Danger of smoking.</a:t>
            </a:r>
            <a:endParaRPr lang="en-US" sz="3600" b="1" dirty="0">
              <a:latin typeface="Andalus" pitchFamily="18" charset="-78"/>
              <a:cs typeface="Andalus" pitchFamily="18" charset="-78"/>
            </a:endParaRPr>
          </a:p>
        </p:txBody>
      </p:sp>
    </p:spTree>
    <p:extLst>
      <p:ext uri="{BB962C8B-B14F-4D97-AF65-F5344CB8AC3E}">
        <p14:creationId xmlns:p14="http://schemas.microsoft.com/office/powerpoint/2010/main" val="34097512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Cube 1"/>
          <p:cNvSpPr/>
          <p:nvPr/>
        </p:nvSpPr>
        <p:spPr>
          <a:xfrm>
            <a:off x="914400" y="990600"/>
            <a:ext cx="7315200" cy="1371600"/>
          </a:xfrm>
          <a:prstGeom prst="cube">
            <a:avLst>
              <a:gd name="adj" fmla="val 28171"/>
            </a:avLst>
          </a:prstGeom>
          <a:solidFill>
            <a:srgbClr val="92D05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latin typeface="Andalus" pitchFamily="18" charset="-78"/>
                <a:cs typeface="Andalus" pitchFamily="18" charset="-78"/>
              </a:rPr>
              <a:t>Evaluation</a:t>
            </a:r>
            <a:endParaRPr lang="en-US" sz="4400" dirty="0">
              <a:latin typeface="Andalus" pitchFamily="18" charset="-78"/>
              <a:cs typeface="Andalus" pitchFamily="18" charset="-78"/>
            </a:endParaRPr>
          </a:p>
        </p:txBody>
      </p:sp>
      <p:sp>
        <p:nvSpPr>
          <p:cNvPr id="3" name="Round Diagonal Corner Rectangle 2"/>
          <p:cNvSpPr/>
          <p:nvPr/>
        </p:nvSpPr>
        <p:spPr>
          <a:xfrm>
            <a:off x="685800" y="2895600"/>
            <a:ext cx="7772400" cy="2971800"/>
          </a:xfrm>
          <a:prstGeom prst="round2DiagRect">
            <a:avLst/>
          </a:prstGeom>
          <a:solidFill>
            <a:srgbClr val="002060"/>
          </a:solidFill>
        </p:spPr>
        <p:style>
          <a:lnRef idx="1">
            <a:schemeClr val="accent4"/>
          </a:lnRef>
          <a:fillRef idx="2">
            <a:schemeClr val="accent4"/>
          </a:fillRef>
          <a:effectRef idx="1">
            <a:schemeClr val="accent4"/>
          </a:effectRef>
          <a:fontRef idx="minor">
            <a:schemeClr val="dk1"/>
          </a:fontRef>
        </p:style>
        <p:txBody>
          <a:bodyPr rtlCol="0" anchor="ctr"/>
          <a:lstStyle/>
          <a:p>
            <a:pPr marL="342900" indent="-342900" algn="just">
              <a:buFont typeface="+mj-lt"/>
              <a:buAutoNum type="alphaLcParenR"/>
            </a:pPr>
            <a:endParaRPr lang="en-US" sz="3200" dirty="0" smtClean="0">
              <a:latin typeface="Andalus" pitchFamily="18" charset="-78"/>
              <a:cs typeface="Andalus" pitchFamily="18" charset="-78"/>
            </a:endParaRPr>
          </a:p>
          <a:p>
            <a:pPr marL="342900" indent="-342900" algn="just">
              <a:buFont typeface="+mj-lt"/>
              <a:buAutoNum type="alphaLcParenR"/>
            </a:pPr>
            <a:r>
              <a:rPr lang="en-US" sz="3200" dirty="0" smtClean="0">
                <a:solidFill>
                  <a:schemeClr val="bg1"/>
                </a:solidFill>
                <a:latin typeface="Andalus" pitchFamily="18" charset="-78"/>
                <a:cs typeface="Andalus" pitchFamily="18" charset="-78"/>
              </a:rPr>
              <a:t>What is smoking?</a:t>
            </a:r>
          </a:p>
          <a:p>
            <a:pPr marL="342900" indent="-342900" algn="just">
              <a:buFont typeface="+mj-lt"/>
              <a:buAutoNum type="alphaLcParenR"/>
            </a:pPr>
            <a:r>
              <a:rPr lang="en-US" sz="3200" dirty="0" smtClean="0">
                <a:solidFill>
                  <a:schemeClr val="bg1"/>
                </a:solidFill>
                <a:latin typeface="Andalus" pitchFamily="18" charset="-78"/>
                <a:cs typeface="Andalus" pitchFamily="18" charset="-78"/>
              </a:rPr>
              <a:t>What does smoke contain?</a:t>
            </a:r>
          </a:p>
          <a:p>
            <a:pPr marL="342900" indent="-342900" algn="just">
              <a:buFont typeface="+mj-lt"/>
              <a:buAutoNum type="alphaLcParenR"/>
            </a:pPr>
            <a:r>
              <a:rPr lang="en-US" sz="3200" dirty="0" smtClean="0">
                <a:solidFill>
                  <a:schemeClr val="bg1"/>
                </a:solidFill>
                <a:latin typeface="Andalus" pitchFamily="18" charset="-78"/>
                <a:cs typeface="Andalus" pitchFamily="18" charset="-78"/>
              </a:rPr>
              <a:t>How does it harm to body?</a:t>
            </a:r>
          </a:p>
          <a:p>
            <a:pPr marL="342900" indent="-342900" algn="just">
              <a:buFont typeface="+mj-lt"/>
              <a:buAutoNum type="alphaLcParenR"/>
            </a:pPr>
            <a:r>
              <a:rPr lang="en-US" sz="3200" dirty="0" smtClean="0">
                <a:solidFill>
                  <a:schemeClr val="bg1"/>
                </a:solidFill>
                <a:latin typeface="Andalus" pitchFamily="18" charset="-78"/>
                <a:cs typeface="Andalus" pitchFamily="18" charset="-78"/>
              </a:rPr>
              <a:t>What does it result in future?</a:t>
            </a:r>
          </a:p>
          <a:p>
            <a:pPr marL="342900" indent="-342900" algn="just">
              <a:buFont typeface="+mj-lt"/>
              <a:buAutoNum type="alphaLcParenR"/>
            </a:pPr>
            <a:r>
              <a:rPr lang="en-US" sz="3200" dirty="0" smtClean="0">
                <a:solidFill>
                  <a:schemeClr val="bg1"/>
                </a:solidFill>
                <a:latin typeface="Andalus" pitchFamily="18" charset="-78"/>
                <a:cs typeface="Andalus" pitchFamily="18" charset="-78"/>
              </a:rPr>
              <a:t>What should we do to get ride of the problem?</a:t>
            </a:r>
          </a:p>
          <a:p>
            <a:pPr marL="342900" indent="-342900" algn="just">
              <a:buFont typeface="+mj-lt"/>
              <a:buAutoNum type="alphaLcParenR"/>
            </a:pPr>
            <a:endParaRPr lang="en-US" sz="3200" dirty="0">
              <a:latin typeface="Andalus" pitchFamily="18" charset="-78"/>
              <a:cs typeface="Andalus" pitchFamily="18" charset="-78"/>
            </a:endParaRPr>
          </a:p>
        </p:txBody>
      </p:sp>
    </p:spTree>
    <p:extLst>
      <p:ext uri="{BB962C8B-B14F-4D97-AF65-F5344CB8AC3E}">
        <p14:creationId xmlns:p14="http://schemas.microsoft.com/office/powerpoint/2010/main" val="32091313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ltDnDiag">
          <a:fgClr>
            <a:schemeClr val="accent1"/>
          </a:fgClr>
          <a:bgClr>
            <a:schemeClr val="bg1"/>
          </a:bgClr>
        </a:pattFill>
        <a:effectLst/>
      </p:bgPr>
    </p:bg>
    <p:spTree>
      <p:nvGrpSpPr>
        <p:cNvPr id="1" name=""/>
        <p:cNvGrpSpPr/>
        <p:nvPr/>
      </p:nvGrpSpPr>
      <p:grpSpPr>
        <a:xfrm>
          <a:off x="0" y="0"/>
          <a:ext cx="0" cy="0"/>
          <a:chOff x="0" y="0"/>
          <a:chExt cx="0" cy="0"/>
        </a:xfrm>
      </p:grpSpPr>
      <p:grpSp>
        <p:nvGrpSpPr>
          <p:cNvPr id="4" name="Group 3"/>
          <p:cNvGrpSpPr/>
          <p:nvPr/>
        </p:nvGrpSpPr>
        <p:grpSpPr>
          <a:xfrm>
            <a:off x="838200" y="533400"/>
            <a:ext cx="7319749" cy="4876800"/>
            <a:chOff x="833651" y="-178904"/>
            <a:chExt cx="7319749" cy="4452730"/>
          </a:xfrm>
          <a:solidFill>
            <a:srgbClr val="7030A0"/>
          </a:solidFill>
        </p:grpSpPr>
        <p:sp>
          <p:nvSpPr>
            <p:cNvPr id="2" name="Rectangle 1"/>
            <p:cNvSpPr/>
            <p:nvPr/>
          </p:nvSpPr>
          <p:spPr>
            <a:xfrm>
              <a:off x="838200" y="-178904"/>
              <a:ext cx="7315200" cy="2312504"/>
            </a:xfrm>
            <a:prstGeom prst="rect">
              <a:avLst/>
            </a:prstGeom>
            <a:grp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5400" dirty="0" smtClean="0">
                  <a:solidFill>
                    <a:schemeClr val="bg1"/>
                  </a:solidFill>
                  <a:latin typeface="Andalus" pitchFamily="18" charset="-78"/>
                  <a:cs typeface="Andalus" pitchFamily="18" charset="-78"/>
                </a:rPr>
                <a:t>Universal</a:t>
              </a:r>
              <a:endParaRPr lang="en-US" sz="5400" dirty="0">
                <a:solidFill>
                  <a:schemeClr val="bg1"/>
                </a:solidFill>
                <a:latin typeface="Andalus" pitchFamily="18" charset="-78"/>
                <a:cs typeface="Andalus" pitchFamily="18" charset="-78"/>
              </a:endParaRPr>
            </a:p>
          </p:txBody>
        </p:sp>
        <p:sp>
          <p:nvSpPr>
            <p:cNvPr id="3" name="Trapezoid 2"/>
            <p:cNvSpPr/>
            <p:nvPr/>
          </p:nvSpPr>
          <p:spPr>
            <a:xfrm>
              <a:off x="833651" y="2133600"/>
              <a:ext cx="7315200" cy="2140226"/>
            </a:xfrm>
            <a:prstGeom prst="trapezoid">
              <a:avLst>
                <a:gd name="adj" fmla="val 38351"/>
              </a:avLst>
            </a:prstGeom>
            <a:grp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dirty="0" smtClean="0">
                  <a:solidFill>
                    <a:schemeClr val="bg1"/>
                  </a:solidFill>
                  <a:latin typeface="Andalus" pitchFamily="18" charset="-78"/>
                  <a:cs typeface="Andalus" pitchFamily="18" charset="-78"/>
                </a:rPr>
                <a:t>“Avoid smoking to lead a better life”</a:t>
              </a:r>
            </a:p>
            <a:p>
              <a:pPr algn="ctr"/>
              <a:r>
                <a:rPr lang="en-US" sz="3600" dirty="0" smtClean="0">
                  <a:latin typeface="Andalus" pitchFamily="18" charset="-78"/>
                  <a:cs typeface="Andalus" pitchFamily="18" charset="-78"/>
                </a:rPr>
                <a:t>.</a:t>
              </a:r>
              <a:endParaRPr lang="en-US" sz="3600" dirty="0">
                <a:latin typeface="Andalus" pitchFamily="18" charset="-78"/>
                <a:cs typeface="Andalus" pitchFamily="18" charset="-78"/>
              </a:endParaRPr>
            </a:p>
          </p:txBody>
        </p:sp>
      </p:grpSp>
    </p:spTree>
    <p:extLst>
      <p:ext uri="{BB962C8B-B14F-4D97-AF65-F5344CB8AC3E}">
        <p14:creationId xmlns:p14="http://schemas.microsoft.com/office/powerpoint/2010/main" val="37057336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2209800" y="533400"/>
            <a:ext cx="3613683" cy="923330"/>
          </a:xfrm>
          <a:prstGeom prst="rect">
            <a:avLst/>
          </a:prstGeom>
          <a:solidFill>
            <a:srgbClr val="00B050"/>
          </a:solidFill>
        </p:spPr>
        <p:txBody>
          <a:bodyPr wrap="none" lIns="91440" tIns="45720" rIns="91440" bIns="45720">
            <a:spAutoFit/>
          </a:bodyPr>
          <a:lstStyle/>
          <a:p>
            <a:pPr algn="ctr"/>
            <a:r>
              <a:rPr lang="en-US" sz="5400" b="1" i="1" u="sng" dirty="0" smtClean="0">
                <a:ln w="22225">
                  <a:solidFill>
                    <a:schemeClr val="accent2"/>
                  </a:solidFill>
                  <a:prstDash val="solid"/>
                </a:ln>
                <a:solidFill>
                  <a:schemeClr val="accent2">
                    <a:lumMod val="40000"/>
                    <a:lumOff val="60000"/>
                  </a:schemeClr>
                </a:solidFill>
              </a:rPr>
              <a:t>Home Work</a:t>
            </a:r>
            <a:endParaRPr lang="en-US" sz="5400" b="1" i="1" u="sng" cap="none" spc="0" dirty="0">
              <a:ln w="22225">
                <a:solidFill>
                  <a:schemeClr val="accent2"/>
                </a:solidFill>
                <a:prstDash val="solid"/>
              </a:ln>
              <a:solidFill>
                <a:schemeClr val="accent2">
                  <a:lumMod val="40000"/>
                  <a:lumOff val="60000"/>
                </a:schemeClr>
              </a:solidFill>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5677" y="1981200"/>
            <a:ext cx="3087806" cy="217771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8" name="TextBox 7"/>
          <p:cNvSpPr txBox="1"/>
          <p:nvPr/>
        </p:nvSpPr>
        <p:spPr>
          <a:xfrm>
            <a:off x="0" y="4572000"/>
            <a:ext cx="9144000" cy="1261884"/>
          </a:xfrm>
          <a:prstGeom prst="rect">
            <a:avLst/>
          </a:prstGeom>
          <a:solidFill>
            <a:srgbClr val="FFFF00"/>
          </a:solidFill>
        </p:spPr>
        <p:txBody>
          <a:bodyPr wrap="square" rtlCol="0">
            <a:spAutoFit/>
          </a:bodyPr>
          <a:lstStyle/>
          <a:p>
            <a:pPr algn="ctr"/>
            <a:r>
              <a:rPr lang="en-US" sz="4400" b="1" dirty="0">
                <a:latin typeface="Andalus" pitchFamily="18" charset="-78"/>
                <a:cs typeface="Andalus" pitchFamily="18" charset="-78"/>
              </a:rPr>
              <a:t>Write a paragraph </a:t>
            </a:r>
            <a:r>
              <a:rPr lang="en-US" sz="4400" b="1" dirty="0" smtClean="0">
                <a:latin typeface="Andalus" pitchFamily="18" charset="-78"/>
                <a:cs typeface="Andalus" pitchFamily="18" charset="-78"/>
              </a:rPr>
              <a:t>on- </a:t>
            </a:r>
            <a:endParaRPr lang="en-US" sz="4400" b="1" dirty="0">
              <a:latin typeface="Andalus" pitchFamily="18" charset="-78"/>
              <a:cs typeface="Andalus" pitchFamily="18" charset="-78"/>
            </a:endParaRPr>
          </a:p>
          <a:p>
            <a:pPr algn="ctr"/>
            <a:r>
              <a:rPr lang="en-US" sz="3200" b="1" dirty="0" smtClean="0">
                <a:latin typeface="Andalus" pitchFamily="18" charset="-78"/>
                <a:cs typeface="Andalus" pitchFamily="18" charset="-78"/>
              </a:rPr>
              <a:t>Bad Effect </a:t>
            </a:r>
            <a:r>
              <a:rPr lang="en-US" sz="3200" b="1" dirty="0" smtClean="0">
                <a:latin typeface="Andalus" pitchFamily="18" charset="-78"/>
                <a:cs typeface="Andalus" pitchFamily="18" charset="-78"/>
              </a:rPr>
              <a:t>of Smoking/</a:t>
            </a:r>
            <a:r>
              <a:rPr lang="en-US" sz="3200" b="1" dirty="0" smtClean="0">
                <a:latin typeface="Andalus" pitchFamily="18" charset="-78"/>
                <a:cs typeface="Andalus" pitchFamily="18" charset="-78"/>
              </a:rPr>
              <a:t>Dangers </a:t>
            </a:r>
            <a:r>
              <a:rPr lang="en-US" sz="3200" b="1" dirty="0">
                <a:latin typeface="Andalus" pitchFamily="18" charset="-78"/>
                <a:cs typeface="Andalus" pitchFamily="18" charset="-78"/>
              </a:rPr>
              <a:t>of smoking”</a:t>
            </a:r>
          </a:p>
        </p:txBody>
      </p:sp>
    </p:spTree>
    <p:extLst>
      <p:ext uri="{BB962C8B-B14F-4D97-AF65-F5344CB8AC3E}">
        <p14:creationId xmlns:p14="http://schemas.microsoft.com/office/powerpoint/2010/main" val="8741878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04800" y="1052286"/>
            <a:ext cx="8610600" cy="4967514"/>
          </a:xfrm>
          <a:prstGeom prst="rect">
            <a:avLst/>
          </a:prstGeom>
          <a:noFill/>
        </p:spPr>
        <p:txBody>
          <a:bodyPr wrap="square" rtlCol="0">
            <a:spAutoFit/>
          </a:bodyPr>
          <a:lstStyle/>
          <a:p>
            <a:pPr algn="just"/>
            <a:r>
              <a:rPr lang="en-US" sz="1980" dirty="0">
                <a:latin typeface="Times New Roman" pitchFamily="18" charset="0"/>
                <a:cs typeface="Times New Roman" pitchFamily="18" charset="0"/>
              </a:rPr>
              <a:t>Smoking is inhaling smoke through cigarettes or other components. It is a combination of tobacco and fire</a:t>
            </a:r>
            <a:r>
              <a:rPr lang="en-US" sz="1980" dirty="0" smtClean="0">
                <a:latin typeface="Times New Roman" pitchFamily="18" charset="0"/>
                <a:cs typeface="Times New Roman" pitchFamily="18" charset="0"/>
              </a:rPr>
              <a:t>. </a:t>
            </a:r>
            <a:r>
              <a:rPr lang="en-US" sz="1980" dirty="0">
                <a:latin typeface="Times New Roman" pitchFamily="18" charset="0"/>
                <a:cs typeface="Times New Roman" pitchFamily="18" charset="0"/>
              </a:rPr>
              <a:t>It is a very bad </a:t>
            </a:r>
            <a:r>
              <a:rPr lang="en-US" sz="1980" dirty="0" smtClean="0">
                <a:latin typeface="Times New Roman" pitchFamily="18" charset="0"/>
                <a:cs typeface="Times New Roman" pitchFamily="18" charset="0"/>
              </a:rPr>
              <a:t>habit.</a:t>
            </a:r>
            <a:r>
              <a:rPr lang="en-US" sz="1980" dirty="0">
                <a:latin typeface="Times New Roman" pitchFamily="18" charset="0"/>
                <a:cs typeface="Times New Roman" pitchFamily="18" charset="0"/>
              </a:rPr>
              <a:t> It causes many fatal diseases </a:t>
            </a:r>
            <a:r>
              <a:rPr lang="en-US" sz="1980" dirty="0" smtClean="0">
                <a:latin typeface="Times New Roman" pitchFamily="18" charset="0"/>
                <a:cs typeface="Times New Roman" pitchFamily="18" charset="0"/>
              </a:rPr>
              <a:t>like cough, bronchitis, heart attack, cancer.</a:t>
            </a:r>
            <a:r>
              <a:rPr lang="en-US" sz="1980" dirty="0">
                <a:latin typeface="Times New Roman" pitchFamily="18" charset="0"/>
                <a:cs typeface="Times New Roman" pitchFamily="18" charset="0"/>
              </a:rPr>
              <a:t> and many other chronic diseases</a:t>
            </a:r>
            <a:r>
              <a:rPr lang="en-US" sz="1980" dirty="0" smtClean="0">
                <a:latin typeface="Times New Roman" pitchFamily="18" charset="0"/>
                <a:cs typeface="Times New Roman" pitchFamily="18" charset="0"/>
              </a:rPr>
              <a:t>.</a:t>
            </a:r>
            <a:r>
              <a:rPr lang="en-US" sz="1980" dirty="0">
                <a:latin typeface="Times New Roman" pitchFamily="18" charset="0"/>
                <a:cs typeface="Times New Roman" pitchFamily="18" charset="0"/>
              </a:rPr>
              <a:t> There is a saying about cancer that the man who has cancer</a:t>
            </a:r>
            <a:r>
              <a:rPr lang="en-US" sz="1980" dirty="0" smtClean="0">
                <a:latin typeface="Times New Roman" pitchFamily="18" charset="0"/>
                <a:cs typeface="Times New Roman" pitchFamily="18" charset="0"/>
              </a:rPr>
              <a:t>, has </a:t>
            </a:r>
            <a:r>
              <a:rPr lang="en-US" sz="1980" dirty="0">
                <a:latin typeface="Times New Roman" pitchFamily="18" charset="0"/>
                <a:cs typeface="Times New Roman" pitchFamily="18" charset="0"/>
              </a:rPr>
              <a:t>no </a:t>
            </a:r>
            <a:r>
              <a:rPr lang="en-US" sz="1980" dirty="0" smtClean="0">
                <a:latin typeface="Times New Roman" pitchFamily="18" charset="0"/>
                <a:cs typeface="Times New Roman" pitchFamily="18" charset="0"/>
              </a:rPr>
              <a:t>answer. It contains alcohol, methyl, arsenic, carbon </a:t>
            </a:r>
            <a:r>
              <a:rPr lang="en-US" sz="1980" dirty="0" err="1" smtClean="0">
                <a:latin typeface="Times New Roman" pitchFamily="18" charset="0"/>
                <a:cs typeface="Times New Roman" pitchFamily="18" charset="0"/>
              </a:rPr>
              <a:t>monxide</a:t>
            </a:r>
            <a:r>
              <a:rPr lang="en-US" sz="1980" dirty="0" smtClean="0">
                <a:latin typeface="Times New Roman" pitchFamily="18" charset="0"/>
                <a:cs typeface="Times New Roman" pitchFamily="18" charset="0"/>
              </a:rPr>
              <a:t> and other ingredients. </a:t>
            </a:r>
            <a:r>
              <a:rPr lang="en-US" sz="1980" dirty="0">
                <a:latin typeface="Times New Roman" pitchFamily="18" charset="0"/>
                <a:cs typeface="Times New Roman" pitchFamily="18" charset="0"/>
              </a:rPr>
              <a:t>It damages </a:t>
            </a:r>
            <a:r>
              <a:rPr lang="en-US" sz="1980" dirty="0" smtClean="0">
                <a:latin typeface="Times New Roman" pitchFamily="18" charset="0"/>
                <a:cs typeface="Times New Roman" pitchFamily="18" charset="0"/>
              </a:rPr>
              <a:t>our brain, eyes, skins, lips, teeth and look.</a:t>
            </a:r>
            <a:r>
              <a:rPr lang="en-US" sz="1980" dirty="0">
                <a:latin typeface="Times New Roman" pitchFamily="18" charset="0"/>
                <a:cs typeface="Times New Roman" pitchFamily="18" charset="0"/>
              </a:rPr>
              <a:t> It causes a great harm to our lungs</a:t>
            </a:r>
            <a:r>
              <a:rPr lang="en-US" sz="1980" dirty="0" smtClean="0">
                <a:latin typeface="Times New Roman" pitchFamily="18" charset="0"/>
                <a:cs typeface="Times New Roman" pitchFamily="18" charset="0"/>
              </a:rPr>
              <a:t>.</a:t>
            </a:r>
            <a:r>
              <a:rPr lang="en-US" sz="1980" dirty="0">
                <a:latin typeface="Times New Roman" pitchFamily="18" charset="0"/>
                <a:cs typeface="Times New Roman" pitchFamily="18" charset="0"/>
              </a:rPr>
              <a:t> Smoking is not only injurious for health but it also causes a heavy damage of money. </a:t>
            </a:r>
            <a:r>
              <a:rPr lang="en-US" sz="1980" dirty="0" smtClean="0">
                <a:latin typeface="Times New Roman" pitchFamily="18" charset="0"/>
                <a:cs typeface="Times New Roman" pitchFamily="18" charset="0"/>
              </a:rPr>
              <a:t>Gradually it </a:t>
            </a:r>
            <a:r>
              <a:rPr lang="en-US" sz="1980" dirty="0">
                <a:latin typeface="Times New Roman" pitchFamily="18" charset="0"/>
                <a:cs typeface="Times New Roman" pitchFamily="18" charset="0"/>
              </a:rPr>
              <a:t>leads a man to be habituated to take ganja, heroine</a:t>
            </a:r>
            <a:r>
              <a:rPr lang="en-US" sz="1980" dirty="0" smtClean="0">
                <a:latin typeface="Times New Roman" pitchFamily="18" charset="0"/>
                <a:cs typeface="Times New Roman" pitchFamily="18" charset="0"/>
              </a:rPr>
              <a:t>, </a:t>
            </a:r>
            <a:r>
              <a:rPr lang="en-US" sz="1980" dirty="0">
                <a:latin typeface="Times New Roman" pitchFamily="18" charset="0"/>
                <a:cs typeface="Times New Roman" pitchFamily="18" charset="0"/>
              </a:rPr>
              <a:t>marijuana, whisky, Yabba. and other dangerous addiction. At last it results a smoker to be a </a:t>
            </a:r>
            <a:r>
              <a:rPr lang="en-US" sz="1980" dirty="0" smtClean="0">
                <a:latin typeface="Times New Roman" pitchFamily="18" charset="0"/>
                <a:cs typeface="Times New Roman" pitchFamily="18" charset="0"/>
              </a:rPr>
              <a:t>thief, hijacker, terror and </a:t>
            </a:r>
            <a:r>
              <a:rPr lang="en-US" sz="1980" dirty="0">
                <a:latin typeface="Times New Roman" pitchFamily="18" charset="0"/>
                <a:cs typeface="Times New Roman" pitchFamily="18" charset="0"/>
              </a:rPr>
              <a:t>killer</a:t>
            </a:r>
            <a:r>
              <a:rPr lang="en-US" sz="1980" dirty="0" smtClean="0">
                <a:latin typeface="Times New Roman" pitchFamily="18" charset="0"/>
                <a:cs typeface="Times New Roman" pitchFamily="18" charset="0"/>
              </a:rPr>
              <a:t>.</a:t>
            </a:r>
            <a:r>
              <a:rPr lang="en-US" sz="1980" dirty="0">
                <a:latin typeface="Times New Roman" pitchFamily="18" charset="0"/>
                <a:cs typeface="Times New Roman" pitchFamily="18" charset="0"/>
              </a:rPr>
              <a:t> Generally middle aged people are </a:t>
            </a:r>
            <a:r>
              <a:rPr lang="en-US" sz="1980" dirty="0" smtClean="0">
                <a:latin typeface="Times New Roman" pitchFamily="18" charset="0"/>
                <a:cs typeface="Times New Roman" pitchFamily="18" charset="0"/>
              </a:rPr>
              <a:t>in </a:t>
            </a:r>
            <a:r>
              <a:rPr lang="en-US" sz="1980" dirty="0">
                <a:latin typeface="Times New Roman" pitchFamily="18" charset="0"/>
                <a:cs typeface="Times New Roman" pitchFamily="18" charset="0"/>
              </a:rPr>
              <a:t>the habit of smoking but now a days young people </a:t>
            </a:r>
            <a:r>
              <a:rPr lang="en-US" sz="1980" dirty="0" smtClean="0">
                <a:latin typeface="Times New Roman" pitchFamily="18" charset="0"/>
                <a:cs typeface="Times New Roman" pitchFamily="18" charset="0"/>
              </a:rPr>
              <a:t>are becoming seriously </a:t>
            </a:r>
            <a:r>
              <a:rPr lang="en-US" sz="1980" dirty="0">
                <a:latin typeface="Times New Roman" pitchFamily="18" charset="0"/>
                <a:cs typeface="Times New Roman" pitchFamily="18" charset="0"/>
              </a:rPr>
              <a:t>addicted to smoking. </a:t>
            </a:r>
            <a:r>
              <a:rPr lang="en-US" sz="1980" dirty="0" smtClean="0">
                <a:latin typeface="Times New Roman" pitchFamily="18" charset="0"/>
                <a:cs typeface="Times New Roman" pitchFamily="18" charset="0"/>
              </a:rPr>
              <a:t>In order to get rid of the problem we should be very sincere of the bad effect of smoking. We have to realize that life is more precious than anything. So to reach the goal of life it is most essential to avoid smoking. The government should also take proper steps to discourage smoking mentioning its negative sides in the text books and media.</a:t>
            </a:r>
            <a:endParaRPr lang="en-US" sz="1980" dirty="0">
              <a:latin typeface="Times New Roman" pitchFamily="18" charset="0"/>
              <a:cs typeface="Times New Roman" pitchFamily="18" charset="0"/>
            </a:endParaRPr>
          </a:p>
        </p:txBody>
      </p:sp>
    </p:spTree>
    <p:extLst>
      <p:ext uri="{BB962C8B-B14F-4D97-AF65-F5344CB8AC3E}">
        <p14:creationId xmlns:p14="http://schemas.microsoft.com/office/powerpoint/2010/main" val="30363924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28600"/>
            <a:ext cx="4000500" cy="305605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2432" y="381000"/>
            <a:ext cx="3886200" cy="304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1" y="3810000"/>
            <a:ext cx="4000499" cy="282892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9671" y="3810000"/>
            <a:ext cx="3877129" cy="282892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35724007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4881" y="76200"/>
            <a:ext cx="3526120" cy="22683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629" y="76200"/>
            <a:ext cx="2933053"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0" y="3798596"/>
            <a:ext cx="4136571" cy="302345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5" name="Picture 4"/>
          <p:cNvPicPr>
            <a:picLocks noChangeAspect="1"/>
          </p:cNvPicPr>
          <p:nvPr/>
        </p:nvPicPr>
        <p:blipFill rotWithShape="1">
          <a:blip r:embed="rId6">
            <a:extLst>
              <a:ext uri="{28A0092B-C50C-407E-A947-70E740481C1C}">
                <a14:useLocalDpi xmlns:a14="http://schemas.microsoft.com/office/drawing/2010/main" val="0"/>
              </a:ext>
            </a:extLst>
          </a:blip>
          <a:srcRect b="17959"/>
          <a:stretch/>
        </p:blipFill>
        <p:spPr>
          <a:xfrm>
            <a:off x="76200" y="3759713"/>
            <a:ext cx="3968062" cy="302345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883" y="558644"/>
            <a:ext cx="6581775" cy="406431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Box 6"/>
          <p:cNvSpPr txBox="1"/>
          <p:nvPr/>
        </p:nvSpPr>
        <p:spPr>
          <a:xfrm>
            <a:off x="1978155" y="1761178"/>
            <a:ext cx="4268610" cy="1323439"/>
          </a:xfrm>
          <a:prstGeom prst="rect">
            <a:avLst/>
          </a:prstGeom>
          <a:solidFill>
            <a:schemeClr val="bg1"/>
          </a:solidFill>
        </p:spPr>
        <p:txBody>
          <a:bodyPr wrap="square" rtlCol="0">
            <a:spAutoFit/>
          </a:bodyPr>
          <a:lstStyle/>
          <a:p>
            <a:r>
              <a:rPr lang="en-US" sz="8000" b="1" i="1" u="sng" dirty="0" smtClean="0">
                <a:solidFill>
                  <a:srgbClr val="FF0000"/>
                </a:solidFill>
                <a:latin typeface="Andalus" pitchFamily="18" charset="-78"/>
                <a:cs typeface="Andalus" pitchFamily="18" charset="-78"/>
              </a:rPr>
              <a:t>Smoking</a:t>
            </a:r>
            <a:endParaRPr lang="en-US" sz="8000" b="1" i="1" u="sng" dirty="0">
              <a:solidFill>
                <a:srgbClr val="FF0000"/>
              </a:solidFill>
              <a:latin typeface="Andalus" pitchFamily="18" charset="-78"/>
              <a:cs typeface="Andalus" pitchFamily="18" charset="-78"/>
            </a:endParaRPr>
          </a:p>
        </p:txBody>
      </p:sp>
    </p:spTree>
    <p:extLst>
      <p:ext uri="{BB962C8B-B14F-4D97-AF65-F5344CB8AC3E}">
        <p14:creationId xmlns:p14="http://schemas.microsoft.com/office/powerpoint/2010/main" val="398616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repeatCount="500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1" dur="1000" fill="hold"/>
                                        <p:tgtEl>
                                          <p:spTgt spid="7"/>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75">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609600" y="665471"/>
            <a:ext cx="7848600" cy="2466915"/>
          </a:xfrm>
          <a:prstGeom prst="ellipse">
            <a:avLst/>
          </a:prstGeom>
          <a:solidFill>
            <a:srgbClr val="C00000"/>
          </a:solidFill>
          <a:ln w="127000" cmpd="dbl">
            <a:solidFill>
              <a:schemeClr val="accent6">
                <a:lumMod val="60000"/>
                <a:lumOff val="40000"/>
              </a:schemeClr>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5400" b="1" dirty="0" smtClean="0">
                <a:latin typeface="Book Antiqua" pitchFamily="18" charset="0"/>
              </a:rPr>
              <a:t>Our Today’s Lesson is-</a:t>
            </a:r>
            <a:endParaRPr lang="en-US" sz="5400" b="1" dirty="0">
              <a:latin typeface="Book Antiqua" pitchFamily="18" charset="0"/>
            </a:endParaRPr>
          </a:p>
        </p:txBody>
      </p:sp>
      <p:sp>
        <p:nvSpPr>
          <p:cNvPr id="3" name="TextBox 2"/>
          <p:cNvSpPr txBox="1"/>
          <p:nvPr/>
        </p:nvSpPr>
        <p:spPr>
          <a:xfrm>
            <a:off x="269174" y="4114800"/>
            <a:ext cx="8613569" cy="1754326"/>
          </a:xfrm>
          <a:prstGeom prst="ribbon">
            <a:avLst>
              <a:gd name="adj1" fmla="val 0"/>
              <a:gd name="adj2" fmla="val 75000"/>
            </a:avLst>
          </a:prstGeom>
          <a:solidFill>
            <a:srgbClr val="0070C0"/>
          </a:solidFill>
          <a:ln w="127000" cap="sq" cmpd="dbl">
            <a:solidFill>
              <a:schemeClr val="accent6">
                <a:lumMod val="60000"/>
                <a:lumOff val="40000"/>
              </a:schemeClr>
            </a:solidFill>
            <a:miter lim="800000"/>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5400" b="1" dirty="0" smtClean="0">
                <a:latin typeface="Book Antiqua" pitchFamily="18" charset="0"/>
              </a:rPr>
              <a:t>A </a:t>
            </a:r>
            <a:r>
              <a:rPr lang="en-US" sz="5400" b="1" dirty="0" smtClean="0">
                <a:latin typeface="Book Antiqua" pitchFamily="18" charset="0"/>
              </a:rPr>
              <a:t>paragraph</a:t>
            </a:r>
          </a:p>
          <a:p>
            <a:pPr algn="ctr"/>
            <a:r>
              <a:rPr lang="en-US" sz="2400" b="1" dirty="0" smtClean="0">
                <a:latin typeface="Book Antiqua" pitchFamily="18" charset="0"/>
              </a:rPr>
              <a:t>‘</a:t>
            </a:r>
            <a:r>
              <a:rPr lang="en-US" sz="2000" b="1" dirty="0" smtClean="0">
                <a:latin typeface="Book Antiqua" pitchFamily="18" charset="0"/>
              </a:rPr>
              <a:t>’Bad Effect of smoking/</a:t>
            </a:r>
            <a:r>
              <a:rPr lang="en-US" sz="2000" b="1" dirty="0" smtClean="0">
                <a:latin typeface="Book Antiqua" pitchFamily="18" charset="0"/>
              </a:rPr>
              <a:t>Danger </a:t>
            </a:r>
            <a:r>
              <a:rPr lang="en-US" sz="2000" b="1" dirty="0" smtClean="0">
                <a:latin typeface="Book Antiqua" pitchFamily="18" charset="0"/>
              </a:rPr>
              <a:t>of smoking</a:t>
            </a:r>
            <a:r>
              <a:rPr lang="en-US" sz="5400" b="1" dirty="0" smtClean="0">
                <a:latin typeface="Book Antiqua" pitchFamily="18" charset="0"/>
              </a:rPr>
              <a:t>”</a:t>
            </a:r>
            <a:endParaRPr lang="en-US" sz="4800" b="1" dirty="0" smtClean="0">
              <a:latin typeface="Book Antiqua" pitchFamily="18" charset="0"/>
            </a:endParaRPr>
          </a:p>
        </p:txBody>
      </p:sp>
    </p:spTree>
    <p:extLst>
      <p:ext uri="{BB962C8B-B14F-4D97-AF65-F5344CB8AC3E}">
        <p14:creationId xmlns:p14="http://schemas.microsoft.com/office/powerpoint/2010/main" val="285177686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narHorz">
          <a:fgClr>
            <a:schemeClr val="accent1"/>
          </a:fgClr>
          <a:bgClr>
            <a:schemeClr val="bg1"/>
          </a:bgClr>
        </a:pattFill>
        <a:effectLst/>
      </p:bgPr>
    </p:bg>
    <p:spTree>
      <p:nvGrpSpPr>
        <p:cNvPr id="1" name=""/>
        <p:cNvGrpSpPr/>
        <p:nvPr/>
      </p:nvGrpSpPr>
      <p:grpSpPr>
        <a:xfrm>
          <a:off x="0" y="0"/>
          <a:ext cx="0" cy="0"/>
          <a:chOff x="0" y="0"/>
          <a:chExt cx="0" cy="0"/>
        </a:xfrm>
      </p:grpSpPr>
      <p:sp>
        <p:nvSpPr>
          <p:cNvPr id="2" name="Oval 1"/>
          <p:cNvSpPr/>
          <p:nvPr/>
        </p:nvSpPr>
        <p:spPr>
          <a:xfrm>
            <a:off x="1212273" y="76200"/>
            <a:ext cx="7239000" cy="1676400"/>
          </a:xfrm>
          <a:prstGeom prst="ellipse">
            <a:avLst/>
          </a:prstGeom>
          <a:solidFill>
            <a:srgbClr val="C00000"/>
          </a:solidFill>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800" b="1" dirty="0" smtClean="0">
                <a:solidFill>
                  <a:schemeClr val="bg1"/>
                </a:solidFill>
                <a:latin typeface="Andalus" pitchFamily="18" charset="-78"/>
                <a:cs typeface="Andalus" pitchFamily="18" charset="-78"/>
              </a:rPr>
              <a:t>Learning outcomes</a:t>
            </a:r>
            <a:endParaRPr lang="en-US" sz="4800" b="1" dirty="0">
              <a:solidFill>
                <a:schemeClr val="bg1"/>
              </a:solidFill>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solidFill>
            <a:srgbClr val="002060"/>
          </a:solidFill>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3600" b="1" dirty="0" smtClean="0">
                <a:solidFill>
                  <a:schemeClr val="bg1"/>
                </a:solidFill>
                <a:latin typeface="Andalus" pitchFamily="18" charset="-78"/>
                <a:cs typeface="Andalus" pitchFamily="18" charset="-78"/>
              </a:rPr>
              <a:t>After we have studied this lesson we will be able to-</a:t>
            </a:r>
          </a:p>
          <a:p>
            <a:pPr marL="571500" indent="-571500" algn="just">
              <a:buFont typeface="Wingdings" pitchFamily="2" charset="2"/>
              <a:buChar char="Ø"/>
            </a:pPr>
            <a:r>
              <a:rPr lang="en-US" sz="3600" b="1" dirty="0">
                <a:solidFill>
                  <a:schemeClr val="bg1"/>
                </a:solidFill>
                <a:latin typeface="Andalus" pitchFamily="18" charset="-78"/>
                <a:cs typeface="Andalus" pitchFamily="18" charset="-78"/>
              </a:rPr>
              <a:t>k</a:t>
            </a:r>
            <a:r>
              <a:rPr lang="en-US" sz="3600" b="1" dirty="0" smtClean="0">
                <a:solidFill>
                  <a:schemeClr val="bg1"/>
                </a:solidFill>
                <a:latin typeface="Andalus" pitchFamily="18" charset="-78"/>
                <a:cs typeface="Andalus" pitchFamily="18" charset="-78"/>
              </a:rPr>
              <a:t>now  information</a:t>
            </a:r>
          </a:p>
          <a:p>
            <a:pPr marL="571500" indent="-571500" algn="just">
              <a:buFont typeface="Wingdings" pitchFamily="2" charset="2"/>
              <a:buChar char="Ø"/>
            </a:pPr>
            <a:r>
              <a:rPr lang="en-US" sz="3600" b="1" dirty="0" smtClean="0">
                <a:solidFill>
                  <a:schemeClr val="bg1"/>
                </a:solidFill>
                <a:latin typeface="Andalus" pitchFamily="18" charset="-78"/>
                <a:cs typeface="Andalus" pitchFamily="18" charset="-78"/>
              </a:rPr>
              <a:t>ask and answer questions</a:t>
            </a:r>
          </a:p>
          <a:p>
            <a:pPr marL="571500" indent="-571500" algn="just">
              <a:buFont typeface="Wingdings" pitchFamily="2" charset="2"/>
              <a:buChar char="Ø"/>
            </a:pPr>
            <a:r>
              <a:rPr lang="en-US" sz="3600" b="1" dirty="0" smtClean="0">
                <a:solidFill>
                  <a:schemeClr val="bg1"/>
                </a:solidFill>
                <a:latin typeface="Andalus" pitchFamily="18" charset="-78"/>
                <a:cs typeface="Andalus" pitchFamily="18" charset="-78"/>
              </a:rPr>
              <a:t>avoid smoking</a:t>
            </a:r>
          </a:p>
          <a:p>
            <a:pPr marL="571500" indent="-571500" algn="just">
              <a:buFont typeface="Wingdings" pitchFamily="2" charset="2"/>
              <a:buChar char="Ø"/>
            </a:pPr>
            <a:r>
              <a:rPr lang="en-US" sz="3600" b="1" dirty="0">
                <a:solidFill>
                  <a:schemeClr val="bg1"/>
                </a:solidFill>
                <a:latin typeface="Andalus" pitchFamily="18" charset="-78"/>
                <a:cs typeface="Andalus" pitchFamily="18" charset="-78"/>
              </a:rPr>
              <a:t>w</a:t>
            </a:r>
            <a:r>
              <a:rPr lang="en-US" sz="3600" b="1" dirty="0" smtClean="0">
                <a:solidFill>
                  <a:schemeClr val="bg1"/>
                </a:solidFill>
                <a:latin typeface="Andalus" pitchFamily="18" charset="-78"/>
                <a:cs typeface="Andalus" pitchFamily="18" charset="-78"/>
              </a:rPr>
              <a:t>rite a paragraph.</a:t>
            </a:r>
            <a:endParaRPr lang="en-US" sz="3600" b="1"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20574842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Horz">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914400" y="228600"/>
            <a:ext cx="7391400" cy="762000"/>
          </a:xfrm>
          <a:prstGeom prst="rect">
            <a:avLst/>
          </a:prstGeom>
          <a:solidFill>
            <a:srgbClr val="C00000"/>
          </a:solidFill>
          <a:ln w="127000" cap="sq" cmpd="dbl">
            <a:miter lim="800000"/>
          </a:ln>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a:ln>
                  <a:solidFill>
                    <a:sysClr val="windowText" lastClr="000000"/>
                  </a:solidFill>
                </a:ln>
                <a:solidFill>
                  <a:schemeClr val="bg1"/>
                </a:solidFill>
                <a:latin typeface="Book Antiqua" pitchFamily="18" charset="0"/>
              </a:rPr>
              <a:t>W</a:t>
            </a:r>
            <a:r>
              <a:rPr lang="en-US" sz="3200" b="1" dirty="0" smtClean="0">
                <a:ln>
                  <a:solidFill>
                    <a:sysClr val="windowText" lastClr="000000"/>
                  </a:solidFill>
                </a:ln>
                <a:solidFill>
                  <a:schemeClr val="bg1"/>
                </a:solidFill>
                <a:latin typeface="Book Antiqua" pitchFamily="18" charset="0"/>
              </a:rPr>
              <a:t>hat </a:t>
            </a:r>
            <a:r>
              <a:rPr lang="en-US" sz="3200" b="1" dirty="0" smtClean="0">
                <a:ln>
                  <a:solidFill>
                    <a:sysClr val="windowText" lastClr="000000"/>
                  </a:solidFill>
                </a:ln>
                <a:solidFill>
                  <a:schemeClr val="bg1"/>
                </a:solidFill>
                <a:latin typeface="Book Antiqua" pitchFamily="18" charset="0"/>
              </a:rPr>
              <a:t>is smoking?</a:t>
            </a:r>
            <a:endParaRPr lang="en-US" sz="3200" b="1" dirty="0">
              <a:ln>
                <a:solidFill>
                  <a:sysClr val="windowText" lastClr="000000"/>
                </a:solidFill>
              </a:ln>
              <a:solidFill>
                <a:schemeClr val="bg1"/>
              </a:solidFill>
              <a:latin typeface="Book Antiqua" pitchFamily="18" charset="0"/>
            </a:endParaRPr>
          </a:p>
        </p:txBody>
      </p:sp>
      <p:sp>
        <p:nvSpPr>
          <p:cNvPr id="3" name="TextBox 2"/>
          <p:cNvSpPr txBox="1"/>
          <p:nvPr/>
        </p:nvSpPr>
        <p:spPr>
          <a:xfrm>
            <a:off x="457200" y="5181600"/>
            <a:ext cx="8229600" cy="1080135"/>
          </a:xfrm>
          <a:prstGeom prst="plaque">
            <a:avLst/>
          </a:prstGeom>
          <a:solidFill>
            <a:srgbClr val="C00000"/>
          </a:solidFill>
          <a:ln w="152400" cap="sq" cmpd="dbl">
            <a:miter lim="800000"/>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2400" dirty="0" smtClean="0">
                <a:solidFill>
                  <a:schemeClr val="bg1"/>
                </a:solidFill>
                <a:latin typeface="Book Antiqua" pitchFamily="18" charset="0"/>
              </a:rPr>
              <a:t>Smoking is inhaling smoke through cigarettes or other components. It is a combination of tobacco and fire.</a:t>
            </a:r>
            <a:endParaRPr lang="en-US" sz="3600" dirty="0">
              <a:solidFill>
                <a:schemeClr val="bg1"/>
              </a:solidFill>
              <a:latin typeface="Book Antiqua"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5920" y="1219200"/>
            <a:ext cx="5593080" cy="3657600"/>
          </a:xfrm>
          <a:prstGeom prst="rect">
            <a:avLst/>
          </a:prstGeom>
        </p:spPr>
      </p:pic>
    </p:spTree>
    <p:extLst>
      <p:ext uri="{BB962C8B-B14F-4D97-AF65-F5344CB8AC3E}">
        <p14:creationId xmlns:p14="http://schemas.microsoft.com/office/powerpoint/2010/main" val="37017737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990600" y="304800"/>
            <a:ext cx="6934200" cy="769441"/>
          </a:xfrm>
          <a:prstGeom prst="rect">
            <a:avLst/>
          </a:prstGeom>
          <a:solidFill>
            <a:schemeClr val="tx2"/>
          </a:solidFill>
          <a:ln>
            <a:solidFill>
              <a:schemeClr val="tx1"/>
            </a:solidFill>
          </a:ln>
        </p:spPr>
        <p:txBody>
          <a:bodyPr wrap="square" rtlCol="0">
            <a:spAutoFit/>
          </a:bodyPr>
          <a:lstStyle/>
          <a:p>
            <a:pPr algn="ctr"/>
            <a:r>
              <a:rPr lang="en-US" sz="4400" dirty="0" smtClean="0">
                <a:solidFill>
                  <a:schemeClr val="bg1"/>
                </a:solidFill>
                <a:latin typeface="Andalus" pitchFamily="18" charset="-78"/>
                <a:cs typeface="Andalus" pitchFamily="18" charset="-78"/>
              </a:rPr>
              <a:t>What kind of habit is it?</a:t>
            </a:r>
            <a:endParaRPr lang="en-US" sz="4400" dirty="0">
              <a:solidFill>
                <a:schemeClr val="bg1"/>
              </a:solidFill>
              <a:latin typeface="Andalus" pitchFamily="18" charset="-78"/>
              <a:cs typeface="Andalus" pitchFamily="18" charset="-78"/>
            </a:endParaRPr>
          </a:p>
        </p:txBody>
      </p:sp>
      <p:sp>
        <p:nvSpPr>
          <p:cNvPr id="4" name="TextBox 3"/>
          <p:cNvSpPr txBox="1"/>
          <p:nvPr/>
        </p:nvSpPr>
        <p:spPr>
          <a:xfrm>
            <a:off x="0" y="5867400"/>
            <a:ext cx="9144000" cy="769441"/>
          </a:xfrm>
          <a:prstGeom prst="rect">
            <a:avLst/>
          </a:prstGeom>
          <a:solidFill>
            <a:srgbClr val="FFFF00"/>
          </a:solidFill>
          <a:ln>
            <a:solidFill>
              <a:schemeClr val="tx1"/>
            </a:solidFill>
          </a:ln>
        </p:spPr>
        <p:txBody>
          <a:bodyPr wrap="square" rtlCol="0">
            <a:spAutoFit/>
          </a:bodyPr>
          <a:lstStyle/>
          <a:p>
            <a:pPr algn="ctr"/>
            <a:r>
              <a:rPr lang="en-US" sz="4400" dirty="0" smtClean="0">
                <a:latin typeface="Andalus" pitchFamily="18" charset="-78"/>
                <a:cs typeface="Andalus" pitchFamily="18" charset="-78"/>
              </a:rPr>
              <a:t>It is a very bad habit.</a:t>
            </a:r>
            <a:endParaRPr lang="en-US" sz="4400" dirty="0">
              <a:latin typeface="Andalus" pitchFamily="18" charset="-78"/>
              <a:cs typeface="Andalus" pitchFamily="18"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295400"/>
            <a:ext cx="6934200" cy="4343400"/>
          </a:xfrm>
          <a:prstGeom prst="rect">
            <a:avLst/>
          </a:prstGeom>
        </p:spPr>
      </p:pic>
    </p:spTree>
    <p:extLst>
      <p:ext uri="{BB962C8B-B14F-4D97-AF65-F5344CB8AC3E}">
        <p14:creationId xmlns:p14="http://schemas.microsoft.com/office/powerpoint/2010/main" val="817094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smCheck">
          <a:fgClr>
            <a:schemeClr val="accent1"/>
          </a:fgClr>
          <a:bgClr>
            <a:schemeClr val="bg1"/>
          </a:bgClr>
        </a:pattFill>
        <a:effectLst/>
      </p:bgPr>
    </p:bg>
    <p:spTree>
      <p:nvGrpSpPr>
        <p:cNvPr id="1" name=""/>
        <p:cNvGrpSpPr/>
        <p:nvPr/>
      </p:nvGrpSpPr>
      <p:grpSpPr>
        <a:xfrm>
          <a:off x="0" y="0"/>
          <a:ext cx="0" cy="0"/>
          <a:chOff x="0" y="0"/>
          <a:chExt cx="0" cy="0"/>
        </a:xfrm>
      </p:grpSpPr>
      <p:sp>
        <p:nvSpPr>
          <p:cNvPr id="2" name="Oval Callout 1"/>
          <p:cNvSpPr/>
          <p:nvPr/>
        </p:nvSpPr>
        <p:spPr>
          <a:xfrm rot="1673243">
            <a:off x="762000" y="457200"/>
            <a:ext cx="3619500" cy="1385950"/>
          </a:xfrm>
          <a:prstGeom prst="wedgeEllipseCallout">
            <a:avLst>
              <a:gd name="adj1" fmla="val 81461"/>
              <a:gd name="adj2" fmla="val 79815"/>
            </a:avLst>
          </a:prstGeom>
          <a:solidFill>
            <a:srgbClr val="00B0F0"/>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i="1" dirty="0" smtClean="0">
                <a:solidFill>
                  <a:schemeClr val="bg1"/>
                </a:solidFill>
                <a:latin typeface="Andalus" pitchFamily="18" charset="-78"/>
                <a:cs typeface="Andalus" pitchFamily="18" charset="-78"/>
              </a:rPr>
              <a:t>But why is it bad?</a:t>
            </a:r>
            <a:endParaRPr lang="en-US" sz="3600" i="1" dirty="0">
              <a:solidFill>
                <a:schemeClr val="bg1"/>
              </a:solidFill>
              <a:latin typeface="Andalus" pitchFamily="18" charset="-78"/>
              <a:cs typeface="Andalus" pitchFamily="18" charset="-78"/>
            </a:endParaRPr>
          </a:p>
        </p:txBody>
      </p:sp>
      <p:sp>
        <p:nvSpPr>
          <p:cNvPr id="4" name="Rounded Rectangle 3"/>
          <p:cNvSpPr/>
          <p:nvPr/>
        </p:nvSpPr>
        <p:spPr>
          <a:xfrm>
            <a:off x="304800" y="2895600"/>
            <a:ext cx="3810000" cy="2743200"/>
          </a:xfrm>
          <a:prstGeom prst="roundRect">
            <a:avLst/>
          </a:prstGeom>
          <a:solidFill>
            <a:srgbClr val="002060"/>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000" dirty="0" smtClean="0">
                <a:solidFill>
                  <a:schemeClr val="bg1"/>
                </a:solidFill>
                <a:latin typeface="Andalus" pitchFamily="18" charset="-78"/>
                <a:cs typeface="Andalus" pitchFamily="18" charset="-78"/>
              </a:rPr>
              <a:t>It causes many fatal diseases like</a:t>
            </a:r>
            <a:endParaRPr lang="en-US" sz="4000" dirty="0">
              <a:solidFill>
                <a:schemeClr val="bg1"/>
              </a:solidFill>
              <a:latin typeface="Andalus" pitchFamily="18" charset="-78"/>
              <a:cs typeface="Andalus" pitchFamily="18"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3276600"/>
            <a:ext cx="3810000" cy="3276600"/>
          </a:xfrm>
          <a:prstGeom prst="rect">
            <a:avLst/>
          </a:prstGeom>
        </p:spPr>
      </p:pic>
    </p:spTree>
    <p:extLst>
      <p:ext uri="{BB962C8B-B14F-4D97-AF65-F5344CB8AC3E}">
        <p14:creationId xmlns:p14="http://schemas.microsoft.com/office/powerpoint/2010/main" val="12786631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558</Words>
  <Application>Microsoft Office PowerPoint</Application>
  <PresentationFormat>On-screen Show (4:3)</PresentationFormat>
  <Paragraphs>68</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Andalus</vt:lpstr>
      <vt:lpstr>Arial</vt:lpstr>
      <vt:lpstr>Book Antiqua</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sonaton madrasha</cp:lastModifiedBy>
  <cp:revision>64</cp:revision>
  <dcterms:created xsi:type="dcterms:W3CDTF">2014-06-07T16:07:56Z</dcterms:created>
  <dcterms:modified xsi:type="dcterms:W3CDTF">2021-02-10T03:18:46Z</dcterms:modified>
</cp:coreProperties>
</file>