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4" r:id="rId3"/>
    <p:sldId id="295" r:id="rId4"/>
    <p:sldId id="259" r:id="rId5"/>
    <p:sldId id="277" r:id="rId6"/>
    <p:sldId id="261" r:id="rId7"/>
    <p:sldId id="262" r:id="rId8"/>
    <p:sldId id="264" r:id="rId9"/>
    <p:sldId id="287" r:id="rId10"/>
    <p:sldId id="289" r:id="rId11"/>
    <p:sldId id="281" r:id="rId12"/>
    <p:sldId id="273" r:id="rId13"/>
    <p:sldId id="279" r:id="rId14"/>
    <p:sldId id="290" r:id="rId15"/>
    <p:sldId id="272" r:id="rId16"/>
    <p:sldId id="283" r:id="rId17"/>
    <p:sldId id="291" r:id="rId18"/>
    <p:sldId id="286"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9" autoAdjust="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jpe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jpe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jpe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5CECC-85C1-4E6B-9F6A-6CA0C7B31943}" type="datetimeFigureOut">
              <a:rPr lang="en-US" smtClean="0"/>
              <a:pPr/>
              <a:t>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8EC7E-6A7B-44FA-AC49-6E3C11154D72}" type="slidenum">
              <a:rPr lang="en-US" smtClean="0"/>
              <a:pPr/>
              <a:t>‹#›</a:t>
            </a:fld>
            <a:endParaRPr lang="en-US"/>
          </a:p>
        </p:txBody>
      </p:sp>
    </p:spTree>
    <p:extLst>
      <p:ext uri="{BB962C8B-B14F-4D97-AF65-F5344CB8AC3E}">
        <p14:creationId xmlns:p14="http://schemas.microsoft.com/office/powerpoint/2010/main" val="2095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mtClean="0"/>
              <a:t>শ্রেণি</a:t>
            </a:r>
            <a:r>
              <a:rPr lang="bn-BD" baseline="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a:t>
            </a:fld>
            <a:endParaRPr lang="en-US"/>
          </a:p>
        </p:txBody>
      </p:sp>
    </p:spTree>
    <p:extLst>
      <p:ext uri="{BB962C8B-B14F-4D97-AF65-F5344CB8AC3E}">
        <p14:creationId xmlns:p14="http://schemas.microsoft.com/office/powerpoint/2010/main" val="191334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তৃতীয় শিখনফল অর্জনের চেষ্টা অব্যাহত রয়েছে। এখানে শিক্ষর্থীর সক্রিয় অংশগ্রহণ নিশ্চিত করতে বিষয় শিক্ষক স্লাইডে সংযুক্ত এনিমেটেড ছবি দেখিয়ে আবর্ত ও প্রবাহীঘর্ষণ উপস্থাপন করতে পারেন। শ্রেণিতে উপস্থাপনের সময়  স্লাইডে উল্লেখিত প্রশ্নগুলো মুছে দিয়ে আপনার নিজের মতো করে প্রশ্ন করতে পারেন । 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12</a:t>
            </a:fld>
            <a:endParaRPr lang="en-US"/>
          </a:p>
        </p:txBody>
      </p:sp>
    </p:spTree>
    <p:extLst>
      <p:ext uri="{BB962C8B-B14F-4D97-AF65-F5344CB8AC3E}">
        <p14:creationId xmlns:p14="http://schemas.microsoft.com/office/powerpoint/2010/main" val="112410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দ্বিতীয় শিখনফল অর্জনের উদ্দেশ্যে এই স্লাইডটি প্রদর্শন করা হয়েছে। এখানে সংঘর্ষের সময় ভর-বেগের স্থানান্তরের বিষয়টি শিখনে দুই জন শিক্ষর্থীর সক্রিয় অংশগ্রহণ নিশ্চিত করতে বিষয় শিক্ষক এ ধরনের  বাস্তব উপকরণ শ্রেণিকক্ষে  ব্যবহার অনুসন্ধানমূলক কাজের ব্যবস্থা করতে পারেন । যদি তা সম্ভব না হয় তাহলে স্লাইডের উপরের দিকে শিরোনামে ট্রিগারে একটি ভিডিও দেয়া আছে তা দেখিয়েও সংশ্লিষ্ট কাজটি করতে পারেন। শ্রেণিতে উপস্থাপনের সময়  স্লাইডে উল্লেখিত প্রশ্নগুলো মুছে দিয়ে আপনার নিজের মতো করে প্রশ্ন করতে পারেন । 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13</a:t>
            </a:fld>
            <a:endParaRPr lang="en-US"/>
          </a:p>
        </p:txBody>
      </p:sp>
    </p:spTree>
    <p:extLst>
      <p:ext uri="{BB962C8B-B14F-4D97-AF65-F5344CB8AC3E}">
        <p14:creationId xmlns:p14="http://schemas.microsoft.com/office/powerpoint/2010/main" val="5589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দ্বিতীয় শিখনফল অর্জনের উদ্দেশ্যে এই স্লাইডটি প্রদর্শন করা হয়েছে। এখানে সংঘর্ষের সময় ভর-বেগের স্থানান্তরের বিষয়টি শিখনে দুই জন শিক্ষর্থীর সক্রিয় অংশগ্রহণ নিশ্চিত করতে বিষয় শিক্ষক এ ধরনের  বাস্তব উপকরণ শ্রেণিকক্ষে  ব্যবহার অনুসন্ধানমূলক কাজের ব্যবস্থা করতে পারেন । যদি তা সম্ভব না হয় তাহলে স্লাইডের উপরের দিকে শিরোনামে ট্রিগারে একটি ভিডিও দেয়া আছে তা দেখিয়েও সংশ্লিষ্ট কাজটি করতে পারেন। শ্রেণিতে উপস্থাপনের সময়  স্লাইডে উল্লেখিত প্রশ্নগুলো মুছে দিয়ে আপনার নিজের মতো করে প্রশ্ন করতে পারেন । 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14</a:t>
            </a:fld>
            <a:endParaRPr lang="en-US"/>
          </a:p>
        </p:txBody>
      </p:sp>
    </p:spTree>
    <p:extLst>
      <p:ext uri="{BB962C8B-B14F-4D97-AF65-F5344CB8AC3E}">
        <p14:creationId xmlns:p14="http://schemas.microsoft.com/office/powerpoint/2010/main" val="187923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তৃতীয় শিখনফল অর্জিত হলো কি-না তা যাচাই করার উদ্দেশ্যে এই স্লাইডটিতে দলগত কাজের ব্যবস্থা করা হয়েছে। </a:t>
            </a:r>
            <a:r>
              <a:rPr lang="bn-BD" sz="1200" kern="1200" baseline="0" dirty="0" smtClean="0">
                <a:solidFill>
                  <a:schemeClr val="tx1"/>
                </a:solidFill>
                <a:latin typeface="+mn-lt"/>
                <a:ea typeface="+mn-ea"/>
                <a:cs typeface="+mn-cs"/>
              </a:rPr>
              <a:t>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15</a:t>
            </a:fld>
            <a:endParaRPr lang="en-US"/>
          </a:p>
        </p:txBody>
      </p:sp>
    </p:spTree>
    <p:extLst>
      <p:ext uri="{BB962C8B-B14F-4D97-AF65-F5344CB8AC3E}">
        <p14:creationId xmlns:p14="http://schemas.microsoft.com/office/powerpoint/2010/main" val="2924993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16</a:t>
            </a:fld>
            <a:endParaRPr lang="en-US"/>
          </a:p>
        </p:txBody>
      </p:sp>
    </p:spTree>
    <p:extLst>
      <p:ext uri="{BB962C8B-B14F-4D97-AF65-F5344CB8AC3E}">
        <p14:creationId xmlns:p14="http://schemas.microsoft.com/office/powerpoint/2010/main" val="187702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18</a:t>
            </a:fld>
            <a:endParaRPr lang="en-US"/>
          </a:p>
        </p:txBody>
      </p:sp>
    </p:spTree>
    <p:extLst>
      <p:ext uri="{BB962C8B-B14F-4D97-AF65-F5344CB8AC3E}">
        <p14:creationId xmlns:p14="http://schemas.microsoft.com/office/powerpoint/2010/main" val="709632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19</a:t>
            </a:fld>
            <a:endParaRPr lang="en-US"/>
          </a:p>
        </p:txBody>
      </p:sp>
    </p:spTree>
    <p:extLst>
      <p:ext uri="{BB962C8B-B14F-4D97-AF65-F5344CB8AC3E}">
        <p14:creationId xmlns:p14="http://schemas.microsoft.com/office/powerpoint/2010/main" val="412796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এখানে স্লাইডে উল্লেখিত ভিডিও অনুসারে এই প্রশ্নগুলো করতে পারেন-</a:t>
            </a:r>
            <a:r>
              <a:rPr lang="en-US" baseline="0" dirty="0" smtClean="0"/>
              <a:t>1. </a:t>
            </a:r>
            <a:r>
              <a:rPr lang="bn-BD" sz="1200" dirty="0" smtClean="0">
                <a:latin typeface="NikoshBAN" pitchFamily="2" charset="0"/>
                <a:cs typeface="NikoshBAN" pitchFamily="2" charset="0"/>
              </a:rPr>
              <a:t>গাড়িটি থামানোর</a:t>
            </a:r>
            <a:r>
              <a:rPr lang="bn-BD" sz="1200" baseline="0" dirty="0" smtClean="0">
                <a:latin typeface="NikoshBAN" pitchFamily="2" charset="0"/>
                <a:cs typeface="NikoshBAN" pitchFamily="2" charset="0"/>
              </a:rPr>
              <a:t> জন্য চালক কী করেছে</a:t>
            </a:r>
            <a:r>
              <a:rPr lang="bn-BD" sz="1200" dirty="0" smtClean="0">
                <a:latin typeface="NikoshBAN" pitchFamily="2" charset="0"/>
                <a:cs typeface="NikoshBAN" pitchFamily="2" charset="0"/>
              </a:rPr>
              <a:t>?</a:t>
            </a:r>
            <a:r>
              <a:rPr lang="en-US" sz="1200" dirty="0" smtClean="0">
                <a:latin typeface="NikoshBAN" pitchFamily="2" charset="0"/>
                <a:cs typeface="NikoshBAN" pitchFamily="2" charset="0"/>
              </a:rPr>
              <a:t> 2. </a:t>
            </a:r>
            <a:r>
              <a:rPr lang="bn-BD" sz="1200" dirty="0" smtClean="0">
                <a:latin typeface="NikoshBAN" pitchFamily="2" charset="0"/>
                <a:cs typeface="NikoshBAN" pitchFamily="2" charset="0"/>
              </a:rPr>
              <a:t>গাড়িটি থামার সময় শব্দ হলো কেনো?</a:t>
            </a:r>
            <a:r>
              <a:rPr lang="en-US" sz="1200" dirty="0" smtClean="0">
                <a:latin typeface="NikoshBAN" pitchFamily="2" charset="0"/>
                <a:cs typeface="NikoshBAN" pitchFamily="2" charset="0"/>
              </a:rPr>
              <a:t> </a:t>
            </a:r>
            <a:r>
              <a:rPr lang="bn-BD" baseline="0" dirty="0" smtClean="0"/>
              <a:t>তবে বিষয় শিক্ষক  ভিন্ন উপায়েও এ  কাজটি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extLst>
      <p:ext uri="{BB962C8B-B14F-4D97-AF65-F5344CB8AC3E}">
        <p14:creationId xmlns:p14="http://schemas.microsoft.com/office/powerpoint/2010/main" val="278562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extLst>
      <p:ext uri="{BB962C8B-B14F-4D97-AF65-F5344CB8AC3E}">
        <p14:creationId xmlns:p14="http://schemas.microsoft.com/office/powerpoint/2010/main" val="384507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6</a:t>
            </a:fld>
            <a:endParaRPr lang="en-US"/>
          </a:p>
        </p:txBody>
      </p:sp>
    </p:spTree>
    <p:extLst>
      <p:ext uri="{BB962C8B-B14F-4D97-AF65-F5344CB8AC3E}">
        <p14:creationId xmlns:p14="http://schemas.microsoft.com/office/powerpoint/2010/main" val="249504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টেবিলের উপর একটি বই  রেখে বইটিতে খানিকটা জোরে চিত্রের মতো টোকা দিতে বলে প্রথম প্রশ্নটি করতে পারেন। তারপর পরের প্রশ্নোত্তরের মাধ্যমে ঘর্ষণ কী তা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7</a:t>
            </a:fld>
            <a:endParaRPr lang="en-US"/>
          </a:p>
        </p:txBody>
      </p:sp>
    </p:spTree>
    <p:extLst>
      <p:ext uri="{BB962C8B-B14F-4D97-AF65-F5344CB8AC3E}">
        <p14:creationId xmlns:p14="http://schemas.microsoft.com/office/powerpoint/2010/main" val="293246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মূলতঃ ঘর্ষণ বলের পরিমান তলের মসৃণতার তারতম্যের উপর নির্ভর করে এবং যারফলে  ঘর্ষণের উৎপত্তি তা উপস্থাপন করার চেষ্টা করা হয়েছে। শিক্ষর্থীর সক্রিয় অংশগ্রহণ নিশ্চিত করতে</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 স্লাইডে সংযুক্ত ভিডিও-এর অনুরুপ কাজটি  কয়েকজন শিক্ষার্থীর দিয়ে শ্রেণির সামনে প্রদর্শন করার ব্যবস্থা করতে পারেন এবং স্লাইডে উল্লেখিত প্রশ্নের অনুরুপ প্রশ্ন করার মাধ্যমে শিখনফল অর্জনের চেষ্টা করতে  প্রারেন।  সম্ভব না হলে স্লাইডে সংযুক্ত ভিডিওটি দেখিয়ে কাজটি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8</a:t>
            </a:fld>
            <a:endParaRPr lang="en-US"/>
          </a:p>
        </p:txBody>
      </p:sp>
    </p:spTree>
    <p:extLst>
      <p:ext uri="{BB962C8B-B14F-4D97-AF65-F5344CB8AC3E}">
        <p14:creationId xmlns:p14="http://schemas.microsoft.com/office/powerpoint/2010/main" val="136186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টেবিলের উপরিতল এবং বই-এর নিচের তল সম্পূর্ণ মসৃন নয় যার ফলে ঘর্ষণ</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ঘটনাটি ঘটছে তা স্লাইডের এনিমেশনটি প্রশ্নোত্তরের মাধ্যমে উপস্থাপন   করলে শিক্ষার্থীরা অধিক সক্রিয় থাকবে।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9</a:t>
            </a:fld>
            <a:endParaRPr lang="en-US"/>
          </a:p>
        </p:txBody>
      </p:sp>
    </p:spTree>
    <p:extLst>
      <p:ext uri="{BB962C8B-B14F-4D97-AF65-F5344CB8AC3E}">
        <p14:creationId xmlns:p14="http://schemas.microsoft.com/office/powerpoint/2010/main" val="255116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a:t>
            </a:r>
            <a:r>
              <a:rPr lang="bn-BD" dirty="0" smtClean="0"/>
              <a:t>প্রথম</a:t>
            </a:r>
            <a:r>
              <a:rPr lang="bn-BD" baseline="0" dirty="0" smtClean="0"/>
              <a:t>  শিখনফল অর্জিত হলো কি-না তা যাচাই করার উদ্দেশ্যে এই স্লাইডটিতে দলগত কাজের ব্যবস্থা করা হয়েছে। </a:t>
            </a:r>
            <a:r>
              <a:rPr lang="bn-BD" sz="1200" kern="1200" baseline="0" dirty="0" smtClean="0">
                <a:solidFill>
                  <a:schemeClr val="tx1"/>
                </a:solidFill>
                <a:latin typeface="+mn-lt"/>
                <a:ea typeface="+mn-ea"/>
                <a:cs typeface="+mn-cs"/>
              </a:rPr>
              <a:t>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10</a:t>
            </a:fld>
            <a:endParaRPr lang="en-US"/>
          </a:p>
        </p:txBody>
      </p:sp>
    </p:spTree>
    <p:extLst>
      <p:ext uri="{BB962C8B-B14F-4D97-AF65-F5344CB8AC3E}">
        <p14:creationId xmlns:p14="http://schemas.microsoft.com/office/powerpoint/2010/main" val="357440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তৃতীয় শিখনফল অর্জনের উদ্দেশ্যে এই স্লাইডটি প্রদর্শন করা হয়েছে। এখানে শিক্ষর্থীর সক্রিয় অংশগ্রহণ নিশ্চিত করতে বিষয় শিক্ষক স্লাইডে সংযুক্ত ভিডিও-এর মতো  বাস্তব উপকরণ শ্রেণিকক্ষে  ব্যবহার করতে পারেন । সম্ভব না হলে স্লাইডে সংযুক্ত ভিডিওটি দেখিয়ে কাজটি করতে পারেন। তারপর বিভিন্ন ছবি দেখিয়ে প্রশ্নোত্তরের মাধ্যমে  বিভিন্ন ধরনের ঘর্ষণ শ্রেণির সামনে উপস্থাপন  করতে পারেন। শ্রেণিতে উপস্থাপনের সময়  স্লাইডে উল্লেখিত প্রশ্নগুলো মুছে দিয়ে আপনার নিজের মতো করে প্রশ্ন করতে পারেন । 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11</a:t>
            </a:fld>
            <a:endParaRPr lang="en-US"/>
          </a:p>
        </p:txBody>
      </p:sp>
    </p:spTree>
    <p:extLst>
      <p:ext uri="{BB962C8B-B14F-4D97-AF65-F5344CB8AC3E}">
        <p14:creationId xmlns:p14="http://schemas.microsoft.com/office/powerpoint/2010/main" val="192171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141332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234020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1978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366881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314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26205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195102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114533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85438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77730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006A1E-F21B-4FA9-9973-FCD62CB11FEC}"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32817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006A1E-F21B-4FA9-9973-FCD62CB11FEC}"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297070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006A1E-F21B-4FA9-9973-FCD62CB11FEC}"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214481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275229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6A1E-F21B-4FA9-9973-FCD62CB11FEC}"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406232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6A1E-F21B-4FA9-9973-FCD62CB11FEC}"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extLst>
      <p:ext uri="{BB962C8B-B14F-4D97-AF65-F5344CB8AC3E}">
        <p14:creationId xmlns:p14="http://schemas.microsoft.com/office/powerpoint/2010/main" val="135681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006A1E-F21B-4FA9-9973-FCD62CB11FEC}" type="datetimeFigureOut">
              <a:rPr lang="en-US" smtClean="0"/>
              <a:pPr/>
              <a:t>2/9/2021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FF5EC0B-EF80-4C70-9E42-602303F8102D}" type="slidenum">
              <a:rPr lang="en-US" smtClean="0"/>
              <a:pPr/>
              <a:t>‹#›</a:t>
            </a:fld>
            <a:endParaRPr lang="en-US"/>
          </a:p>
        </p:txBody>
      </p:sp>
    </p:spTree>
    <p:extLst>
      <p:ext uri="{BB962C8B-B14F-4D97-AF65-F5344CB8AC3E}">
        <p14:creationId xmlns:p14="http://schemas.microsoft.com/office/powerpoint/2010/main" val="176530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16.wmf"/><Relationship Id="rId4" Type="http://schemas.openxmlformats.org/officeDocument/2006/relationships/oleObject" Target="../embeddings/oleObject3.bin"/><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gif"/><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1.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image" Target="../media/image29.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4"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Classroom.jpg"/>
          <p:cNvPicPr>
            <a:picLocks noChangeAspect="1"/>
          </p:cNvPicPr>
          <p:nvPr/>
        </p:nvPicPr>
        <p:blipFill>
          <a:blip r:embed="rId3" cstate="print">
            <a:duotone>
              <a:schemeClr val="accent5">
                <a:shade val="45000"/>
                <a:satMod val="135000"/>
              </a:schemeClr>
              <a:prstClr val="white"/>
            </a:duotone>
          </a:blip>
          <a:stretch>
            <a:fillRect/>
          </a:stretch>
        </p:blipFill>
        <p:spPr>
          <a:xfrm>
            <a:off x="0" y="1143000"/>
            <a:ext cx="9144000" cy="4560767"/>
          </a:xfrm>
          <a:prstGeom prst="rect">
            <a:avLst/>
          </a:prstGeom>
          <a:effectLst>
            <a:softEdge rad="635000"/>
          </a:effectLst>
        </p:spPr>
      </p:pic>
      <p:sp>
        <p:nvSpPr>
          <p:cNvPr id="7" name="TextBox 6"/>
          <p:cNvSpPr txBox="1"/>
          <p:nvPr/>
        </p:nvSpPr>
        <p:spPr>
          <a:xfrm>
            <a:off x="2590800" y="3124200"/>
            <a:ext cx="3581400" cy="707886"/>
          </a:xfrm>
          <a:prstGeom prst="rect">
            <a:avLst/>
          </a:prstGeom>
          <a:noFill/>
        </p:spPr>
        <p:txBody>
          <a:bodyPr wrap="square" rtlCol="0">
            <a:spAutoFit/>
          </a:bodyPr>
          <a:lstStyle/>
          <a:p>
            <a:pPr marL="457200" indent="-457200"/>
            <a:r>
              <a:rPr lang="bn-BD" sz="4000" dirty="0" smtClean="0">
                <a:latin typeface="NikoshBAN" pitchFamily="2" charset="0"/>
                <a:cs typeface="NikoshBAN" pitchFamily="2" charset="0"/>
              </a:rPr>
              <a:t>ঘর্ষণ ও ঘর্ষণ বল কী?</a:t>
            </a:r>
            <a:r>
              <a:rPr lang="en-US" sz="4000" dirty="0" smtClean="0">
                <a:latin typeface="NikoshBAN" pitchFamily="2" charset="0"/>
                <a:cs typeface="NikoshBAN" pitchFamily="2" charset="0"/>
              </a:rPr>
              <a:t> </a:t>
            </a:r>
          </a:p>
        </p:txBody>
      </p:sp>
      <p:sp>
        <p:nvSpPr>
          <p:cNvPr id="11" name="TextBox 10"/>
          <p:cNvSpPr txBox="1"/>
          <p:nvPr/>
        </p:nvSpPr>
        <p:spPr>
          <a:xfrm>
            <a:off x="3276600" y="381000"/>
            <a:ext cx="2148345"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4000" spc="300" dirty="0" smtClean="0">
                <a:latin typeface="NikoshBAN" pitchFamily="2" charset="0"/>
                <a:cs typeface="NikoshBAN" pitchFamily="2" charset="0"/>
              </a:rPr>
              <a:t>একক কাজ</a:t>
            </a:r>
            <a:endParaRPr lang="en-US" sz="4000" spc="300" dirty="0">
              <a:latin typeface="NikoshBAN" pitchFamily="2" charset="0"/>
              <a:cs typeface="NikoshBAN" pitchFamily="2" charset="0"/>
            </a:endParaRPr>
          </a:p>
        </p:txBody>
      </p:sp>
      <p:sp>
        <p:nvSpPr>
          <p:cNvPr id="30" name="Frame 29"/>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18653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124200" y="381000"/>
            <a:ext cx="277191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latin typeface="NikoshBAN" pitchFamily="2" charset="0"/>
                <a:cs typeface="NikoshBAN" pitchFamily="2" charset="0"/>
              </a:rPr>
              <a:t>ঘর্ষণ কত ধরনের?</a:t>
            </a:r>
            <a:endParaRPr lang="en-US" sz="36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3810000" y="1219200"/>
          <a:ext cx="1354667" cy="1143000"/>
        </p:xfrm>
        <a:graphic>
          <a:graphicData uri="http://schemas.openxmlformats.org/presentationml/2006/ole">
            <mc:AlternateContent xmlns:mc="http://schemas.openxmlformats.org/markup-compatibility/2006">
              <mc:Choice xmlns:v="urn:schemas-microsoft-com:vml" Requires="v">
                <p:oleObj spid="_x0000_s68623" name="Packager Shell Object" showAsIcon="1" r:id="rId4" imgW="914400" imgH="771480" progId="Package">
                  <p:embed/>
                </p:oleObj>
              </mc:Choice>
              <mc:Fallback>
                <p:oleObj name="Packager Shell Object" showAsIcon="1" r:id="rId4" imgW="914400" imgH="771480" progId="Package">
                  <p:embed/>
                  <p:pic>
                    <p:nvPicPr>
                      <p:cNvPr id="0" name="Picture 1" descr="Vide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219200"/>
                        <a:ext cx="1354667" cy="1143000"/>
                      </a:xfrm>
                      <a:prstGeom prst="rect">
                        <a:avLst/>
                      </a:prstGeom>
                      <a:blipFill dpi="0" rotWithShape="1">
                        <a:blip r:embed="rId6"/>
                        <a:srcRect/>
                        <a:stretch>
                          <a:fillRect/>
                        </a:stretch>
                      </a:blipFill>
                    </p:spPr>
                  </p:pic>
                </p:oleObj>
              </mc:Fallback>
            </mc:AlternateContent>
          </a:graphicData>
        </a:graphic>
      </p:graphicFrame>
      <p:pic>
        <p:nvPicPr>
          <p:cNvPr id="5" name="Picture 4" descr="vlcsnap-2015-04-22-00h02m43s30.jpg"/>
          <p:cNvPicPr>
            <a:picLocks noChangeAspect="1"/>
          </p:cNvPicPr>
          <p:nvPr/>
        </p:nvPicPr>
        <p:blipFill>
          <a:blip r:embed="rId7" cstate="print"/>
          <a:srcRect l="64167" t="33704" b="14444"/>
          <a:stretch>
            <a:fillRect/>
          </a:stretch>
        </p:blipFill>
        <p:spPr>
          <a:xfrm>
            <a:off x="152400" y="533400"/>
            <a:ext cx="3276600" cy="2667000"/>
          </a:xfrm>
          <a:prstGeom prst="rect">
            <a:avLst/>
          </a:prstGeom>
        </p:spPr>
      </p:pic>
      <p:pic>
        <p:nvPicPr>
          <p:cNvPr id="7" name="Picture 6" descr="Table.jpg"/>
          <p:cNvPicPr>
            <a:picLocks noChangeAspect="1"/>
          </p:cNvPicPr>
          <p:nvPr/>
        </p:nvPicPr>
        <p:blipFill>
          <a:blip r:embed="rId8" cstate="print"/>
          <a:srcRect l="39167" t="26296" b="15926"/>
          <a:stretch>
            <a:fillRect/>
          </a:stretch>
        </p:blipFill>
        <p:spPr>
          <a:xfrm>
            <a:off x="152400" y="3581400"/>
            <a:ext cx="5562600" cy="2971800"/>
          </a:xfrm>
          <a:prstGeom prst="rect">
            <a:avLst/>
          </a:prstGeom>
        </p:spPr>
      </p:pic>
      <p:pic>
        <p:nvPicPr>
          <p:cNvPr id="8" name="Picture 7" descr="book-1.png"/>
          <p:cNvPicPr>
            <a:picLocks noChangeAspect="1"/>
          </p:cNvPicPr>
          <p:nvPr/>
        </p:nvPicPr>
        <p:blipFill>
          <a:blip r:embed="rId9" cstate="print"/>
          <a:stretch>
            <a:fillRect/>
          </a:stretch>
        </p:blipFill>
        <p:spPr>
          <a:xfrm rot="-120000">
            <a:off x="-2325544" y="5220406"/>
            <a:ext cx="2236942" cy="749744"/>
          </a:xfrm>
          <a:prstGeom prst="rect">
            <a:avLst/>
          </a:prstGeom>
        </p:spPr>
      </p:pic>
      <p:sp>
        <p:nvSpPr>
          <p:cNvPr id="10" name="TextBox 9"/>
          <p:cNvSpPr txBox="1"/>
          <p:nvPr/>
        </p:nvSpPr>
        <p:spPr>
          <a:xfrm>
            <a:off x="2133600" y="533400"/>
            <a:ext cx="6506909"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বইগুলোকে টেবিলের উপর স্থির রাখছে কোন ঘর্ষণ?</a:t>
            </a:r>
            <a:endParaRPr lang="en-US" sz="3200" dirty="0">
              <a:latin typeface="NikoshBAN" pitchFamily="2" charset="0"/>
              <a:cs typeface="NikoshBAN" pitchFamily="2" charset="0"/>
            </a:endParaRPr>
          </a:p>
        </p:txBody>
      </p:sp>
      <p:sp>
        <p:nvSpPr>
          <p:cNvPr id="11" name="TextBox 10"/>
          <p:cNvSpPr txBox="1"/>
          <p:nvPr/>
        </p:nvSpPr>
        <p:spPr>
          <a:xfrm>
            <a:off x="1447800" y="2590800"/>
            <a:ext cx="1507144" cy="584775"/>
          </a:xfrm>
          <a:prstGeom prst="rect">
            <a:avLst/>
          </a:prstGeom>
          <a:noFill/>
        </p:spPr>
        <p:txBody>
          <a:bodyPr wrap="none" rtlCol="0">
            <a:spAutoFit/>
          </a:bodyPr>
          <a:lstStyle/>
          <a:p>
            <a:r>
              <a:rPr lang="bn-BD" sz="3200" dirty="0" smtClean="0">
                <a:latin typeface="NikoshBAN" pitchFamily="2" charset="0"/>
                <a:cs typeface="NikoshBAN" pitchFamily="2" charset="0"/>
              </a:rPr>
              <a:t>স্থিতি ঘর্ষণ</a:t>
            </a:r>
            <a:endParaRPr lang="en-US" sz="3200" dirty="0">
              <a:latin typeface="NikoshBAN" pitchFamily="2" charset="0"/>
              <a:cs typeface="NikoshBAN" pitchFamily="2" charset="0"/>
            </a:endParaRPr>
          </a:p>
        </p:txBody>
      </p:sp>
      <p:sp>
        <p:nvSpPr>
          <p:cNvPr id="12" name="Rectangle 11"/>
          <p:cNvSpPr/>
          <p:nvPr/>
        </p:nvSpPr>
        <p:spPr>
          <a:xfrm>
            <a:off x="5715000" y="3581400"/>
            <a:ext cx="3429000" cy="2971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p:cNvSpPr txBox="1"/>
          <p:nvPr/>
        </p:nvSpPr>
        <p:spPr>
          <a:xfrm>
            <a:off x="609600" y="3581400"/>
            <a:ext cx="7891904"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বইগুলো টেবিলের উপর ঘেষে চলার সময় কোন ঘর্ষণ সৃষ্টি হয়?</a:t>
            </a:r>
            <a:endParaRPr lang="en-US" sz="3200" dirty="0">
              <a:latin typeface="NikoshBAN" pitchFamily="2" charset="0"/>
              <a:cs typeface="NikoshBAN" pitchFamily="2" charset="0"/>
            </a:endParaRPr>
          </a:p>
        </p:txBody>
      </p:sp>
      <p:sp>
        <p:nvSpPr>
          <p:cNvPr id="14" name="TextBox 13"/>
          <p:cNvSpPr txBox="1"/>
          <p:nvPr/>
        </p:nvSpPr>
        <p:spPr>
          <a:xfrm>
            <a:off x="1742664" y="5892225"/>
            <a:ext cx="2143536" cy="584775"/>
          </a:xfrm>
          <a:prstGeom prst="rect">
            <a:avLst/>
          </a:prstGeom>
          <a:solidFill>
            <a:schemeClr val="tx2">
              <a:lumMod val="40000"/>
              <a:lumOff val="60000"/>
            </a:schemeClr>
          </a:solidFill>
        </p:spPr>
        <p:txBody>
          <a:bodyPr wrap="none" rtlCol="0">
            <a:spAutoFit/>
          </a:bodyPr>
          <a:lstStyle/>
          <a:p>
            <a:r>
              <a:rPr lang="bn-BD" sz="3200" dirty="0" smtClean="0">
                <a:solidFill>
                  <a:srgbClr val="FF0000"/>
                </a:solidFill>
                <a:latin typeface="NikoshBAN" pitchFamily="2" charset="0"/>
                <a:cs typeface="NikoshBAN" pitchFamily="2" charset="0"/>
              </a:rPr>
              <a:t>পিছলানো ঘর্ষণ </a:t>
            </a:r>
            <a:endParaRPr lang="en-US" sz="3200" dirty="0">
              <a:solidFill>
                <a:srgbClr val="FF0000"/>
              </a:solidFill>
              <a:latin typeface="NikoshBAN" pitchFamily="2" charset="0"/>
              <a:cs typeface="NikoshBAN" pitchFamily="2" charset="0"/>
            </a:endParaRPr>
          </a:p>
        </p:txBody>
      </p:sp>
      <p:grpSp>
        <p:nvGrpSpPr>
          <p:cNvPr id="21" name="Group 20"/>
          <p:cNvGrpSpPr/>
          <p:nvPr/>
        </p:nvGrpSpPr>
        <p:grpSpPr>
          <a:xfrm>
            <a:off x="2209800" y="3048000"/>
            <a:ext cx="6705600" cy="2743200"/>
            <a:chOff x="2209800" y="3048000"/>
            <a:chExt cx="6705600" cy="2743200"/>
          </a:xfrm>
        </p:grpSpPr>
        <p:sp>
          <p:nvSpPr>
            <p:cNvPr id="15" name="TextBox 14"/>
            <p:cNvSpPr txBox="1"/>
            <p:nvPr/>
          </p:nvSpPr>
          <p:spPr>
            <a:xfrm>
              <a:off x="2590800" y="3530025"/>
              <a:ext cx="6324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এই দুইটি ঘর্ষণের মধ্যে কোনটিতে ঘর্ষণ বল বেশি?</a:t>
              </a:r>
              <a:endParaRPr lang="en-US" sz="3200" dirty="0">
                <a:latin typeface="NikoshBAN" pitchFamily="2" charset="0"/>
                <a:cs typeface="NikoshBAN" pitchFamily="2" charset="0"/>
              </a:endParaRPr>
            </a:p>
          </p:txBody>
        </p:sp>
        <p:cxnSp>
          <p:nvCxnSpPr>
            <p:cNvPr id="17" name="Straight Arrow Connector 16"/>
            <p:cNvCxnSpPr/>
            <p:nvPr/>
          </p:nvCxnSpPr>
          <p:spPr>
            <a:xfrm flipH="1" flipV="1">
              <a:off x="2209800" y="3048000"/>
              <a:ext cx="4572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67000" y="4038600"/>
              <a:ext cx="0" cy="1752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fill="hold" nodeType="clickEffect">
                                  <p:stCondLst>
                                    <p:cond delay="0"/>
                                  </p:stCondLst>
                                  <p:childTnLst>
                                    <p:animMotion origin="layout" path="M 4.44444E-6 -7.40741E-7 L 0.94861 -7.40741E-7 " pathEditMode="relative" rAng="0" ptsTypes="AA">
                                      <p:cBhvr>
                                        <p:cTn id="32" dur="3000" fill="hold"/>
                                        <p:tgtEl>
                                          <p:spTgt spid="8"/>
                                        </p:tgtEl>
                                        <p:attrNameLst>
                                          <p:attrName>ppt_x</p:attrName>
                                          <p:attrName>ppt_y</p:attrName>
                                        </p:attrNameLst>
                                      </p:cBhvr>
                                      <p:rCtr x="474" y="0"/>
                                    </p:animMotion>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2" name="Picture 31" descr="probahi (1).jpg"/>
          <p:cNvPicPr>
            <a:picLocks noChangeAspect="1"/>
          </p:cNvPicPr>
          <p:nvPr/>
        </p:nvPicPr>
        <p:blipFill>
          <a:blip r:embed="rId3" cstate="print"/>
          <a:srcRect l="28542" r="24792"/>
          <a:stretch>
            <a:fillRect/>
          </a:stretch>
        </p:blipFill>
        <p:spPr>
          <a:xfrm>
            <a:off x="459251" y="3162080"/>
            <a:ext cx="2623718" cy="3162520"/>
          </a:xfrm>
          <a:prstGeom prst="rect">
            <a:avLst/>
          </a:prstGeom>
          <a:ln w="38100">
            <a:solidFill>
              <a:srgbClr val="002060"/>
            </a:solidFill>
          </a:ln>
        </p:spPr>
      </p:pic>
      <p:pic>
        <p:nvPicPr>
          <p:cNvPr id="33" name="Picture 32" descr="probahi (2).jpg"/>
          <p:cNvPicPr>
            <a:picLocks noChangeAspect="1"/>
          </p:cNvPicPr>
          <p:nvPr/>
        </p:nvPicPr>
        <p:blipFill>
          <a:blip r:embed="rId4" cstate="print"/>
          <a:srcRect l="28542" r="24792"/>
          <a:stretch>
            <a:fillRect/>
          </a:stretch>
        </p:blipFill>
        <p:spPr>
          <a:xfrm>
            <a:off x="459251" y="3162080"/>
            <a:ext cx="2623718" cy="3162520"/>
          </a:xfrm>
          <a:prstGeom prst="rect">
            <a:avLst/>
          </a:prstGeom>
          <a:ln w="38100">
            <a:solidFill>
              <a:srgbClr val="002060"/>
            </a:solidFill>
          </a:ln>
        </p:spPr>
      </p:pic>
      <p:pic>
        <p:nvPicPr>
          <p:cNvPr id="34" name="Picture 33" descr="probahi (3).jpg"/>
          <p:cNvPicPr>
            <a:picLocks noChangeAspect="1"/>
          </p:cNvPicPr>
          <p:nvPr/>
        </p:nvPicPr>
        <p:blipFill>
          <a:blip r:embed="rId5" cstate="print"/>
          <a:srcRect l="28542" r="24792"/>
          <a:stretch>
            <a:fillRect/>
          </a:stretch>
        </p:blipFill>
        <p:spPr>
          <a:xfrm>
            <a:off x="459251" y="3162080"/>
            <a:ext cx="2623718" cy="3162520"/>
          </a:xfrm>
          <a:prstGeom prst="rect">
            <a:avLst/>
          </a:prstGeom>
          <a:ln w="38100">
            <a:solidFill>
              <a:srgbClr val="002060"/>
            </a:solidFill>
          </a:ln>
        </p:spPr>
      </p:pic>
      <p:pic>
        <p:nvPicPr>
          <p:cNvPr id="35" name="Picture 34" descr="probahi (4).jpg"/>
          <p:cNvPicPr>
            <a:picLocks noChangeAspect="1"/>
          </p:cNvPicPr>
          <p:nvPr/>
        </p:nvPicPr>
        <p:blipFill>
          <a:blip r:embed="rId6" cstate="print"/>
          <a:srcRect l="28542" r="24792"/>
          <a:stretch>
            <a:fillRect/>
          </a:stretch>
        </p:blipFill>
        <p:spPr>
          <a:xfrm>
            <a:off x="459251" y="3162080"/>
            <a:ext cx="2623718" cy="3162520"/>
          </a:xfrm>
          <a:prstGeom prst="rect">
            <a:avLst/>
          </a:prstGeom>
          <a:ln w="38100">
            <a:solidFill>
              <a:srgbClr val="002060"/>
            </a:solidFill>
          </a:ln>
        </p:spPr>
      </p:pic>
      <p:pic>
        <p:nvPicPr>
          <p:cNvPr id="36" name="Picture 35" descr="probahi (5).jpg"/>
          <p:cNvPicPr>
            <a:picLocks noChangeAspect="1"/>
          </p:cNvPicPr>
          <p:nvPr/>
        </p:nvPicPr>
        <p:blipFill>
          <a:blip r:embed="rId7" cstate="print"/>
          <a:srcRect l="28542" r="24792"/>
          <a:stretch>
            <a:fillRect/>
          </a:stretch>
        </p:blipFill>
        <p:spPr>
          <a:xfrm>
            <a:off x="459251" y="3162080"/>
            <a:ext cx="2623718" cy="3162520"/>
          </a:xfrm>
          <a:prstGeom prst="rect">
            <a:avLst/>
          </a:prstGeom>
          <a:ln w="38100">
            <a:solidFill>
              <a:srgbClr val="002060"/>
            </a:solidFill>
          </a:ln>
        </p:spPr>
      </p:pic>
      <p:pic>
        <p:nvPicPr>
          <p:cNvPr id="37" name="Picture 36" descr="probahi (6).jpg"/>
          <p:cNvPicPr>
            <a:picLocks noChangeAspect="1"/>
          </p:cNvPicPr>
          <p:nvPr/>
        </p:nvPicPr>
        <p:blipFill>
          <a:blip r:embed="rId8" cstate="print"/>
          <a:srcRect l="28542" r="24792"/>
          <a:stretch>
            <a:fillRect/>
          </a:stretch>
        </p:blipFill>
        <p:spPr>
          <a:xfrm>
            <a:off x="459251" y="3162080"/>
            <a:ext cx="2623718" cy="3162520"/>
          </a:xfrm>
          <a:prstGeom prst="rect">
            <a:avLst/>
          </a:prstGeom>
          <a:ln w="38100">
            <a:solidFill>
              <a:srgbClr val="002060"/>
            </a:solidFill>
          </a:ln>
        </p:spPr>
      </p:pic>
      <p:pic>
        <p:nvPicPr>
          <p:cNvPr id="38" name="Picture 37" descr="probahi (7).jpg"/>
          <p:cNvPicPr>
            <a:picLocks noChangeAspect="1"/>
          </p:cNvPicPr>
          <p:nvPr/>
        </p:nvPicPr>
        <p:blipFill>
          <a:blip r:embed="rId9" cstate="print"/>
          <a:srcRect l="28542" r="24792"/>
          <a:stretch>
            <a:fillRect/>
          </a:stretch>
        </p:blipFill>
        <p:spPr>
          <a:xfrm>
            <a:off x="459251" y="3162080"/>
            <a:ext cx="2623718" cy="3162520"/>
          </a:xfrm>
          <a:prstGeom prst="rect">
            <a:avLst/>
          </a:prstGeom>
          <a:ln w="38100">
            <a:solidFill>
              <a:srgbClr val="002060"/>
            </a:solidFill>
          </a:ln>
        </p:spPr>
      </p:pic>
      <p:pic>
        <p:nvPicPr>
          <p:cNvPr id="39" name="Picture 38" descr="probahi (8).jpg"/>
          <p:cNvPicPr>
            <a:picLocks noChangeAspect="1"/>
          </p:cNvPicPr>
          <p:nvPr/>
        </p:nvPicPr>
        <p:blipFill>
          <a:blip r:embed="rId10" cstate="print"/>
          <a:srcRect l="28542" r="24908"/>
          <a:stretch>
            <a:fillRect/>
          </a:stretch>
        </p:blipFill>
        <p:spPr>
          <a:xfrm>
            <a:off x="457200" y="3162081"/>
            <a:ext cx="2617170" cy="3162518"/>
          </a:xfrm>
          <a:prstGeom prst="rect">
            <a:avLst/>
          </a:prstGeom>
          <a:ln w="38100">
            <a:solidFill>
              <a:srgbClr val="002060"/>
            </a:solidFill>
          </a:ln>
        </p:spPr>
      </p:pic>
      <p:pic>
        <p:nvPicPr>
          <p:cNvPr id="11" name="Picture 10" descr="wheel2.gif"/>
          <p:cNvPicPr>
            <a:picLocks noChangeAspect="1"/>
          </p:cNvPicPr>
          <p:nvPr/>
        </p:nvPicPr>
        <p:blipFill>
          <a:blip r:embed="rId11" cstate="print"/>
          <a:stretch>
            <a:fillRect/>
          </a:stretch>
        </p:blipFill>
        <p:spPr>
          <a:xfrm>
            <a:off x="8343900" y="457200"/>
            <a:ext cx="2247900" cy="2238375"/>
          </a:xfrm>
          <a:prstGeom prst="rect">
            <a:avLst/>
          </a:prstGeom>
        </p:spPr>
      </p:pic>
      <p:sp>
        <p:nvSpPr>
          <p:cNvPr id="7" name="Frame 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Rectangle 11"/>
          <p:cNvSpPr/>
          <p:nvPr/>
        </p:nvSpPr>
        <p:spPr>
          <a:xfrm>
            <a:off x="228600" y="2895600"/>
            <a:ext cx="3352800" cy="3657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71800" y="1219200"/>
            <a:ext cx="4798108"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চাকা বা গোলাকার বস্তু কীভাবে চলে?</a:t>
            </a:r>
            <a:endParaRPr lang="en-US" sz="3200" dirty="0">
              <a:latin typeface="NikoshBAN" pitchFamily="2" charset="0"/>
              <a:cs typeface="NikoshBAN" pitchFamily="2" charset="0"/>
            </a:endParaRPr>
          </a:p>
        </p:txBody>
      </p:sp>
      <p:sp>
        <p:nvSpPr>
          <p:cNvPr id="14" name="TextBox 13"/>
          <p:cNvSpPr txBox="1"/>
          <p:nvPr/>
        </p:nvSpPr>
        <p:spPr>
          <a:xfrm>
            <a:off x="2895600" y="1219200"/>
            <a:ext cx="5312673"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এখানে কোন ধরনের ঘর্ষণ উৎপন্ন হয়েছে?</a:t>
            </a:r>
            <a:endParaRPr lang="en-US" sz="3200" dirty="0">
              <a:latin typeface="NikoshBAN" pitchFamily="2" charset="0"/>
              <a:cs typeface="NikoshBAN" pitchFamily="2" charset="0"/>
            </a:endParaRPr>
          </a:p>
        </p:txBody>
      </p:sp>
      <p:sp>
        <p:nvSpPr>
          <p:cNvPr id="15" name="TextBox 14"/>
          <p:cNvSpPr txBox="1"/>
          <p:nvPr/>
        </p:nvSpPr>
        <p:spPr>
          <a:xfrm>
            <a:off x="2209800" y="3200400"/>
            <a:ext cx="6553199" cy="584775"/>
          </a:xfrm>
          <a:prstGeom prst="rect">
            <a:avLst/>
          </a:prstGeom>
          <a:solidFill>
            <a:schemeClr val="tx2">
              <a:lumMod val="60000"/>
              <a:lumOff val="40000"/>
            </a:schemeClr>
          </a:solidFill>
        </p:spPr>
        <p:txBody>
          <a:bodyPr wrap="square" rtlCol="0">
            <a:spAutoFit/>
          </a:bodyPr>
          <a:lstStyle/>
          <a:p>
            <a:r>
              <a:rPr lang="bn-BD" sz="3200" dirty="0" smtClean="0">
                <a:latin typeface="NikoshBAN" pitchFamily="2" charset="0"/>
                <a:cs typeface="NikoshBAN" pitchFamily="2" charset="0"/>
              </a:rPr>
              <a:t>বস্তুটি গ্লাসের পানির মধ্যে ধীরে ধীরে পড়ছে কেনো?</a:t>
            </a:r>
            <a:endParaRPr lang="en-US" sz="3200" dirty="0">
              <a:latin typeface="NikoshBAN" pitchFamily="2" charset="0"/>
              <a:cs typeface="NikoshBAN" pitchFamily="2" charset="0"/>
            </a:endParaRPr>
          </a:p>
        </p:txBody>
      </p:sp>
      <p:sp>
        <p:nvSpPr>
          <p:cNvPr id="16" name="TextBox 15"/>
          <p:cNvSpPr txBox="1"/>
          <p:nvPr/>
        </p:nvSpPr>
        <p:spPr>
          <a:xfrm>
            <a:off x="3048000" y="1143000"/>
            <a:ext cx="5107488"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চাকাটি চলতে চলতে থেমে গেলো কেন?</a:t>
            </a:r>
            <a:endParaRPr lang="en-US" sz="3200" dirty="0">
              <a:latin typeface="NikoshBAN" pitchFamily="2" charset="0"/>
              <a:cs typeface="NikoshBAN" pitchFamily="2" charset="0"/>
            </a:endParaRPr>
          </a:p>
        </p:txBody>
      </p:sp>
      <p:sp>
        <p:nvSpPr>
          <p:cNvPr id="17" name="TextBox 16"/>
          <p:cNvSpPr txBox="1"/>
          <p:nvPr/>
        </p:nvSpPr>
        <p:spPr>
          <a:xfrm>
            <a:off x="3810000" y="3200400"/>
            <a:ext cx="46482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পানির এই বাধা কোন ধরনের ঘর্ষণ?</a:t>
            </a:r>
            <a:endParaRPr lang="en-US" sz="3200" dirty="0">
              <a:latin typeface="NikoshBAN" pitchFamily="2" charset="0"/>
              <a:cs typeface="NikoshBAN" pitchFamily="2" charset="0"/>
            </a:endParaRPr>
          </a:p>
        </p:txBody>
      </p:sp>
      <p:grpSp>
        <p:nvGrpSpPr>
          <p:cNvPr id="20" name="Group 19"/>
          <p:cNvGrpSpPr/>
          <p:nvPr/>
        </p:nvGrpSpPr>
        <p:grpSpPr>
          <a:xfrm>
            <a:off x="647700" y="704850"/>
            <a:ext cx="1905000" cy="1752600"/>
            <a:chOff x="8686800" y="4648200"/>
            <a:chExt cx="1905000" cy="1752600"/>
          </a:xfrm>
        </p:grpSpPr>
        <p:sp>
          <p:nvSpPr>
            <p:cNvPr id="19" name="Oval 18"/>
            <p:cNvSpPr/>
            <p:nvPr/>
          </p:nvSpPr>
          <p:spPr>
            <a:xfrm>
              <a:off x="8686800" y="4648200"/>
              <a:ext cx="1905000" cy="17526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6152">
              <a:off x="8699903" y="5223595"/>
              <a:ext cx="1752600" cy="584775"/>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আবর্ত ঘর্ষণ</a:t>
              </a:r>
              <a:endParaRPr lang="en-US" sz="3600" dirty="0">
                <a:solidFill>
                  <a:srgbClr val="FF0000"/>
                </a:solidFill>
                <a:latin typeface="NikoshBAN" pitchFamily="2" charset="0"/>
                <a:cs typeface="NikoshBAN" pitchFamily="2" charset="0"/>
              </a:endParaRPr>
            </a:p>
          </p:txBody>
        </p:sp>
      </p:grpSp>
      <p:sp>
        <p:nvSpPr>
          <p:cNvPr id="21" name="TextBox 20"/>
          <p:cNvSpPr txBox="1"/>
          <p:nvPr/>
        </p:nvSpPr>
        <p:spPr>
          <a:xfrm>
            <a:off x="685800" y="4191000"/>
            <a:ext cx="1828800" cy="646331"/>
          </a:xfrm>
          <a:prstGeom prst="rect">
            <a:avLst/>
          </a:prstGeom>
          <a:solidFill>
            <a:schemeClr val="tx2">
              <a:lumMod val="60000"/>
              <a:lumOff val="40000"/>
            </a:schemeClr>
          </a:solidFill>
        </p:spPr>
        <p:txBody>
          <a:bodyPr wrap="square" rtlCol="0">
            <a:spAutoFit/>
          </a:bodyPr>
          <a:lstStyle/>
          <a:p>
            <a:r>
              <a:rPr lang="bn-BD" sz="3600" dirty="0" smtClean="0">
                <a:solidFill>
                  <a:srgbClr val="FF0000"/>
                </a:solidFill>
                <a:latin typeface="NikoshBAN" pitchFamily="2" charset="0"/>
                <a:cs typeface="NikoshBAN" pitchFamily="2" charset="0"/>
              </a:rPr>
              <a:t>প্রবাহী ঘর্ষণ</a:t>
            </a:r>
            <a:endParaRPr lang="en-US" sz="3600" dirty="0">
              <a:latin typeface="NikoshBAN" pitchFamily="2" charset="0"/>
              <a:cs typeface="NikoshBAN" pitchFamily="2" charset="0"/>
            </a:endParaRPr>
          </a:p>
        </p:txBody>
      </p:sp>
      <p:sp>
        <p:nvSpPr>
          <p:cNvPr id="22" name="TextBox 21"/>
          <p:cNvSpPr txBox="1"/>
          <p:nvPr/>
        </p:nvSpPr>
        <p:spPr>
          <a:xfrm>
            <a:off x="4419600" y="2590800"/>
            <a:ext cx="2356735"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ঘর্ষণ কত প্রকার?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809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par>
                                <p:cTn id="7" presetID="0" presetClass="path" presetSubtype="0" decel="50000" fill="hold" nodeType="withEffect">
                                  <p:stCondLst>
                                    <p:cond delay="0"/>
                                  </p:stCondLst>
                                  <p:childTnLst>
                                    <p:animMotion origin="layout" path="M 3.33333E-6 -1.11111E-6 L -0.86042 -1.11111E-6 " pathEditMode="relative" rAng="0" ptsTypes="AA">
                                      <p:cBhvr>
                                        <p:cTn id="8" dur="2000" fill="hold"/>
                                        <p:tgtEl>
                                          <p:spTgt spid="11"/>
                                        </p:tgtEl>
                                        <p:attrNameLst>
                                          <p:attrName>ppt_x</p:attrName>
                                          <p:attrName>ppt_y</p:attrName>
                                        </p:attrNameLst>
                                      </p:cBhvr>
                                      <p:rCtr x="-430" y="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3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800"/>
                            </p:stCondLst>
                            <p:childTnLst>
                              <p:par>
                                <p:cTn id="44" presetID="1" presetClass="entr" presetSubtype="0" fill="hold" nodeType="afterEffect">
                                  <p:stCondLst>
                                    <p:cond delay="300"/>
                                  </p:stCondLst>
                                  <p:childTnLst>
                                    <p:set>
                                      <p:cBhvr>
                                        <p:cTn id="45" dur="1" fill="hold">
                                          <p:stCondLst>
                                            <p:cond delay="0"/>
                                          </p:stCondLst>
                                        </p:cTn>
                                        <p:tgtEl>
                                          <p:spTgt spid="36"/>
                                        </p:tgtEl>
                                        <p:attrNameLst>
                                          <p:attrName>style.visibility</p:attrName>
                                        </p:attrNameLst>
                                      </p:cBhvr>
                                      <p:to>
                                        <p:strVal val="visible"/>
                                      </p:to>
                                    </p:set>
                                  </p:childTnLst>
                                </p:cTn>
                              </p:par>
                            </p:childTnLst>
                          </p:cTn>
                        </p:par>
                        <p:par>
                          <p:cTn id="46" fill="hold">
                            <p:stCondLst>
                              <p:cond delay="1100"/>
                            </p:stCondLst>
                            <p:childTnLst>
                              <p:par>
                                <p:cTn id="47" presetID="1" presetClass="entr" presetSubtype="0" fill="hold" nodeType="afterEffect">
                                  <p:stCondLst>
                                    <p:cond delay="300"/>
                                  </p:stCondLst>
                                  <p:childTnLst>
                                    <p:set>
                                      <p:cBhvr>
                                        <p:cTn id="48" dur="1" fill="hold">
                                          <p:stCondLst>
                                            <p:cond delay="0"/>
                                          </p:stCondLst>
                                        </p:cTn>
                                        <p:tgtEl>
                                          <p:spTgt spid="37"/>
                                        </p:tgtEl>
                                        <p:attrNameLst>
                                          <p:attrName>style.visibility</p:attrName>
                                        </p:attrNameLst>
                                      </p:cBhvr>
                                      <p:to>
                                        <p:strVal val="visible"/>
                                      </p:to>
                                    </p:set>
                                  </p:childTnLst>
                                </p:cTn>
                              </p:par>
                            </p:childTnLst>
                          </p:cTn>
                        </p:par>
                        <p:par>
                          <p:cTn id="49" fill="hold">
                            <p:stCondLst>
                              <p:cond delay="1400"/>
                            </p:stCondLst>
                            <p:childTnLst>
                              <p:par>
                                <p:cTn id="50" presetID="1" presetClass="entr" presetSubtype="0" fill="hold" nodeType="afterEffect">
                                  <p:stCondLst>
                                    <p:cond delay="300"/>
                                  </p:stCondLst>
                                  <p:childTnLst>
                                    <p:set>
                                      <p:cBhvr>
                                        <p:cTn id="51" dur="1" fill="hold">
                                          <p:stCondLst>
                                            <p:cond delay="0"/>
                                          </p:stCondLst>
                                        </p:cTn>
                                        <p:tgtEl>
                                          <p:spTgt spid="38"/>
                                        </p:tgtEl>
                                        <p:attrNameLst>
                                          <p:attrName>style.visibility</p:attrName>
                                        </p:attrNameLst>
                                      </p:cBhvr>
                                      <p:to>
                                        <p:strVal val="visible"/>
                                      </p:to>
                                    </p:set>
                                  </p:childTnLst>
                                </p:cTn>
                              </p:par>
                            </p:childTnLst>
                          </p:cTn>
                        </p:par>
                        <p:par>
                          <p:cTn id="52" fill="hold">
                            <p:stCondLst>
                              <p:cond delay="1700"/>
                            </p:stCondLst>
                            <p:childTnLst>
                              <p:par>
                                <p:cTn id="53" presetID="1" presetClass="entr" presetSubtype="0" fill="hold" nodeType="afterEffect">
                                  <p:stCondLst>
                                    <p:cond delay="30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9" name="TextBox 38"/>
          <p:cNvSpPr txBox="1"/>
          <p:nvPr/>
        </p:nvSpPr>
        <p:spPr>
          <a:xfrm>
            <a:off x="2514600" y="304800"/>
            <a:ext cx="4191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ঘর্ষণ কীভাবে গতি নিয়ন্ত্রন করে?</a:t>
            </a:r>
            <a:endParaRPr lang="en-US" sz="3200" dirty="0">
              <a:latin typeface="NikoshBAN" pitchFamily="2" charset="0"/>
              <a:cs typeface="NikoshBAN" pitchFamily="2" charset="0"/>
            </a:endParaRPr>
          </a:p>
        </p:txBody>
      </p:sp>
      <p:sp>
        <p:nvSpPr>
          <p:cNvPr id="27" name="Frame 2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29" name="Object 28">
            <a:hlinkClick r:id="" action="ppaction://ole?verb=0"/>
          </p:cNvPr>
          <p:cNvGraphicFramePr>
            <a:graphicFrameLocks noChangeAspect="1"/>
          </p:cNvGraphicFramePr>
          <p:nvPr/>
        </p:nvGraphicFramePr>
        <p:xfrm>
          <a:off x="3733800" y="1447800"/>
          <a:ext cx="1447800" cy="1221581"/>
        </p:xfrm>
        <a:graphic>
          <a:graphicData uri="http://schemas.openxmlformats.org/presentationml/2006/ole">
            <mc:AlternateContent xmlns:mc="http://schemas.openxmlformats.org/markup-compatibility/2006">
              <mc:Choice xmlns:v="urn:schemas-microsoft-com:vml" Requires="v">
                <p:oleObj spid="_x0000_s20497" name="Packager Shell Object" showAsIcon="1" r:id="rId4" imgW="914400" imgH="771480" progId="Package">
                  <p:embed/>
                </p:oleObj>
              </mc:Choice>
              <mc:Fallback>
                <p:oleObj name="Packager Shell Object" showAsIcon="1" r:id="rId4" imgW="914400" imgH="771480" progId="Package">
                  <p:embed/>
                  <p:pic>
                    <p:nvPicPr>
                      <p:cNvPr id="0" name="Picture 3" descr="Vide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447800"/>
                        <a:ext cx="1447800" cy="1221581"/>
                      </a:xfrm>
                      <a:prstGeom prst="rect">
                        <a:avLst/>
                      </a:prstGeom>
                      <a:blipFill dpi="0" rotWithShape="1">
                        <a:blip r:embed="rId6"/>
                        <a:srcRect/>
                        <a:stretch>
                          <a:fillRect/>
                        </a:stretch>
                      </a:blipFill>
                    </p:spPr>
                  </p:pic>
                </p:oleObj>
              </mc:Fallback>
            </mc:AlternateContent>
          </a:graphicData>
        </a:graphic>
      </p:graphicFrame>
      <p:pic>
        <p:nvPicPr>
          <p:cNvPr id="30" name="Picture 29" descr="vlcsnap-2015-04-22-18h52m57s250.jpg"/>
          <p:cNvPicPr>
            <a:picLocks noChangeAspect="1"/>
          </p:cNvPicPr>
          <p:nvPr/>
        </p:nvPicPr>
        <p:blipFill>
          <a:blip r:embed="rId7" cstate="print"/>
          <a:srcRect l="15000" t="7037" r="12500" b="23333"/>
          <a:stretch>
            <a:fillRect/>
          </a:stretch>
        </p:blipFill>
        <p:spPr>
          <a:xfrm>
            <a:off x="457200" y="1532513"/>
            <a:ext cx="6308388" cy="3407980"/>
          </a:xfrm>
          <a:prstGeom prst="rect">
            <a:avLst/>
          </a:prstGeom>
        </p:spPr>
      </p:pic>
      <p:grpSp>
        <p:nvGrpSpPr>
          <p:cNvPr id="6" name="Group 5"/>
          <p:cNvGrpSpPr/>
          <p:nvPr/>
        </p:nvGrpSpPr>
        <p:grpSpPr>
          <a:xfrm>
            <a:off x="609600" y="1828800"/>
            <a:ext cx="6210300" cy="3581400"/>
            <a:chOff x="6317530" y="1082322"/>
            <a:chExt cx="5715000" cy="3276600"/>
          </a:xfrm>
        </p:grpSpPr>
        <p:pic>
          <p:nvPicPr>
            <p:cNvPr id="7" name="Picture 6" descr="vlcsnap-2015-04-22-18h54m48s198.jpg"/>
            <p:cNvPicPr>
              <a:picLocks noChangeAspect="1"/>
            </p:cNvPicPr>
            <p:nvPr/>
          </p:nvPicPr>
          <p:blipFill>
            <a:blip r:embed="rId8" cstate="print"/>
            <a:srcRect l="10833" t="26296" r="26666" b="10000"/>
            <a:stretch>
              <a:fillRect/>
            </a:stretch>
          </p:blipFill>
          <p:spPr>
            <a:xfrm>
              <a:off x="6317530" y="1082322"/>
              <a:ext cx="5715000" cy="3276600"/>
            </a:xfrm>
            <a:prstGeom prst="rect">
              <a:avLst/>
            </a:prstGeom>
          </p:spPr>
        </p:pic>
        <p:sp>
          <p:nvSpPr>
            <p:cNvPr id="8" name="Rectangle 7"/>
            <p:cNvSpPr/>
            <p:nvPr/>
          </p:nvSpPr>
          <p:spPr>
            <a:xfrm>
              <a:off x="9793664" y="1385711"/>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089850" y="3691466"/>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362200" y="914400"/>
            <a:ext cx="6400799"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itchFamily="2" charset="0"/>
                <a:cs typeface="NikoshBAN" pitchFamily="2" charset="0"/>
              </a:rPr>
              <a:t>খাঁজগুলো মিলিয়ে গেলে আমাদের কী করা উচিত?</a:t>
            </a:r>
            <a:endParaRPr lang="en-US" sz="3200" dirty="0" smtClean="0">
              <a:latin typeface="NikoshBAN" pitchFamily="2" charset="0"/>
              <a:cs typeface="NikoshBAN" pitchFamily="2" charset="0"/>
            </a:endParaRPr>
          </a:p>
        </p:txBody>
      </p:sp>
      <p:grpSp>
        <p:nvGrpSpPr>
          <p:cNvPr id="26" name="Group 25"/>
          <p:cNvGrpSpPr/>
          <p:nvPr/>
        </p:nvGrpSpPr>
        <p:grpSpPr>
          <a:xfrm>
            <a:off x="1524000" y="914400"/>
            <a:ext cx="7305608" cy="1837313"/>
            <a:chOff x="1524000" y="482025"/>
            <a:chExt cx="7305608" cy="1837313"/>
          </a:xfrm>
        </p:grpSpPr>
        <p:grpSp>
          <p:nvGrpSpPr>
            <p:cNvPr id="25" name="Group 24"/>
            <p:cNvGrpSpPr/>
            <p:nvPr/>
          </p:nvGrpSpPr>
          <p:grpSpPr>
            <a:xfrm>
              <a:off x="1524000" y="990600"/>
              <a:ext cx="2162176" cy="1328738"/>
              <a:chOff x="1524000" y="990600"/>
              <a:chExt cx="2162176" cy="1328738"/>
            </a:xfrm>
          </p:grpSpPr>
          <p:cxnSp>
            <p:nvCxnSpPr>
              <p:cNvPr id="21" name="Straight Arrow Connector 20"/>
              <p:cNvCxnSpPr/>
              <p:nvPr/>
            </p:nvCxnSpPr>
            <p:spPr>
              <a:xfrm flipH="1">
                <a:off x="1524000" y="990600"/>
                <a:ext cx="2162176" cy="13287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429000" y="990600"/>
                <a:ext cx="152400" cy="1023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124200" y="482025"/>
              <a:ext cx="5705408"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গাড়ির চাকায় খাঁজগুলো কেনো দেয়া হয়েছে?</a:t>
              </a:r>
              <a:endParaRPr lang="en-US" sz="3200" dirty="0" smtClean="0">
                <a:latin typeface="NikoshBAN" pitchFamily="2" charset="0"/>
                <a:cs typeface="NikoshBAN" pitchFamily="2" charset="0"/>
              </a:endParaRPr>
            </a:p>
          </p:txBody>
        </p:sp>
      </p:grpSp>
      <p:sp>
        <p:nvSpPr>
          <p:cNvPr id="18" name="TextBox 17"/>
          <p:cNvSpPr txBox="1"/>
          <p:nvPr/>
        </p:nvSpPr>
        <p:spPr>
          <a:xfrm>
            <a:off x="2310360" y="914400"/>
            <a:ext cx="401424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খাঁজগুলো না থাকলে কী হতো?</a:t>
            </a:r>
            <a:endParaRPr lang="en-US" sz="3200" dirty="0" smtClean="0">
              <a:latin typeface="NikoshBAN" pitchFamily="2" charset="0"/>
              <a:cs typeface="NikoshBAN" pitchFamily="2" charset="0"/>
            </a:endParaRPr>
          </a:p>
        </p:txBody>
      </p:sp>
      <p:sp>
        <p:nvSpPr>
          <p:cNvPr id="32" name="TextBox 31"/>
          <p:cNvSpPr txBox="1"/>
          <p:nvPr/>
        </p:nvSpPr>
        <p:spPr>
          <a:xfrm>
            <a:off x="2209800" y="1219200"/>
            <a:ext cx="3482043"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কোন সাইকেল দ্রুত চলছে?</a:t>
            </a:r>
            <a:endParaRPr lang="en-US" sz="3200" dirty="0" smtClean="0">
              <a:latin typeface="NikoshBAN" pitchFamily="2" charset="0"/>
              <a:cs typeface="NikoshBAN" pitchFamily="2" charset="0"/>
            </a:endParaRPr>
          </a:p>
        </p:txBody>
      </p:sp>
      <p:sp>
        <p:nvSpPr>
          <p:cNvPr id="33" name="TextBox 32"/>
          <p:cNvSpPr txBox="1"/>
          <p:nvPr/>
        </p:nvSpPr>
        <p:spPr>
          <a:xfrm>
            <a:off x="2667000" y="1219200"/>
            <a:ext cx="2779928"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দ্রুত চলার কারণ কী?</a:t>
            </a:r>
            <a:endParaRPr lang="en-US" sz="3200" dirty="0" smtClean="0">
              <a:latin typeface="NikoshBAN" pitchFamily="2" charset="0"/>
              <a:cs typeface="NikoshBAN" pitchFamily="2" charset="0"/>
            </a:endParaRPr>
          </a:p>
        </p:txBody>
      </p:sp>
    </p:spTree>
    <p:extLst>
      <p:ext uri="{BB962C8B-B14F-4D97-AF65-F5344CB8AC3E}">
        <p14:creationId xmlns:p14="http://schemas.microsoft.com/office/powerpoint/2010/main" val="28922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par>
                                <p:cTn id="37" presetID="1" presetClass="exit" presetSubtype="0" fill="hold"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9" grpId="0" animBg="1"/>
      <p:bldP spid="18"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7" name="Frame 2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0" name="Picture 9" descr="vlcsnap-2015-04-22-18h52m29s22.jpg"/>
          <p:cNvPicPr>
            <a:picLocks noChangeAspect="1"/>
          </p:cNvPicPr>
          <p:nvPr/>
        </p:nvPicPr>
        <p:blipFill>
          <a:blip r:embed="rId3" cstate="print"/>
          <a:srcRect l="24167" t="12963" r="9167" b="10000"/>
          <a:stretch>
            <a:fillRect/>
          </a:stretch>
        </p:blipFill>
        <p:spPr>
          <a:xfrm>
            <a:off x="914400" y="1600200"/>
            <a:ext cx="6781800" cy="4408174"/>
          </a:xfrm>
          <a:prstGeom prst="rect">
            <a:avLst/>
          </a:prstGeom>
          <a:ln>
            <a:solidFill>
              <a:srgbClr val="C00000"/>
            </a:solidFill>
          </a:ln>
        </p:spPr>
      </p:pic>
      <p:pic>
        <p:nvPicPr>
          <p:cNvPr id="11" name="Picture 10" descr="car-photo-2000-lexus-gs300-20x8-5-zone-iii-chrome-wheels-rotora-big-brake-kit.jpg"/>
          <p:cNvPicPr>
            <a:picLocks noChangeAspect="1"/>
          </p:cNvPicPr>
          <p:nvPr/>
        </p:nvPicPr>
        <p:blipFill>
          <a:blip r:embed="rId4" cstate="print"/>
          <a:stretch>
            <a:fillRect/>
          </a:stretch>
        </p:blipFill>
        <p:spPr>
          <a:xfrm>
            <a:off x="1371600" y="1600200"/>
            <a:ext cx="5920018" cy="4419600"/>
          </a:xfrm>
          <a:prstGeom prst="rect">
            <a:avLst/>
          </a:prstGeom>
          <a:noFill/>
          <a:ln>
            <a:solidFill>
              <a:srgbClr val="C00000"/>
            </a:solidFill>
          </a:ln>
        </p:spPr>
      </p:pic>
      <p:sp>
        <p:nvSpPr>
          <p:cNvPr id="5" name="TextBox 4"/>
          <p:cNvSpPr txBox="1"/>
          <p:nvPr/>
        </p:nvSpPr>
        <p:spPr>
          <a:xfrm>
            <a:off x="914400" y="457200"/>
            <a:ext cx="7315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itchFamily="2" charset="0"/>
                <a:cs typeface="NikoshBAN" pitchFamily="2" charset="0"/>
              </a:rPr>
              <a:t>গতি নিয়ন্ত্রনের জন্য আর কী কী ব্যবস্থা গ্রহণ করতে পারি? </a:t>
            </a:r>
            <a:endParaRPr lang="en-US" sz="3200" dirty="0" smtClean="0">
              <a:latin typeface="NikoshBAN" pitchFamily="2" charset="0"/>
              <a:cs typeface="NikoshBAN" pitchFamily="2" charset="0"/>
            </a:endParaRPr>
          </a:p>
        </p:txBody>
      </p:sp>
      <p:pic>
        <p:nvPicPr>
          <p:cNvPr id="6" name="Picture 5" descr="vlcsnap-2015-04-22-18h49m57s246.jpg"/>
          <p:cNvPicPr>
            <a:picLocks noChangeAspect="1"/>
          </p:cNvPicPr>
          <p:nvPr/>
        </p:nvPicPr>
        <p:blipFill>
          <a:blip r:embed="rId5" cstate="print"/>
          <a:srcRect t="12963" r="48333" b="7037"/>
          <a:stretch>
            <a:fillRect/>
          </a:stretch>
        </p:blipFill>
        <p:spPr>
          <a:xfrm>
            <a:off x="1676400" y="1447800"/>
            <a:ext cx="5257800" cy="4579374"/>
          </a:xfrm>
          <a:prstGeom prst="rect">
            <a:avLst/>
          </a:prstGeom>
        </p:spPr>
      </p:pic>
    </p:spTree>
    <p:extLst>
      <p:ext uri="{BB962C8B-B14F-4D97-AF65-F5344CB8AC3E}">
        <p14:creationId xmlns:p14="http://schemas.microsoft.com/office/powerpoint/2010/main" val="28922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762000" y="4038600"/>
            <a:ext cx="7391400" cy="584775"/>
          </a:xfrm>
          <a:prstGeom prst="rect">
            <a:avLst/>
          </a:prstGeom>
          <a:solidFill>
            <a:schemeClr val="tx2">
              <a:lumMod val="60000"/>
              <a:lumOff val="40000"/>
            </a:schemeClr>
          </a:solidFill>
        </p:spPr>
        <p:txBody>
          <a:bodyPr wrap="square" rtlCol="0">
            <a:spAutoFit/>
          </a:bodyPr>
          <a:lstStyle/>
          <a:p>
            <a:pPr marL="457200" indent="-457200"/>
            <a:r>
              <a:rPr lang="bn-BD" sz="3200" dirty="0" smtClean="0">
                <a:latin typeface="NikoshBAN" pitchFamily="2" charset="0"/>
                <a:cs typeface="NikoshBAN" pitchFamily="2" charset="0"/>
              </a:rPr>
              <a:t>উপরের দৃশ্যে কোন কোন ঘর্ষণ রয়েছে যুক্তিসহ উল্লেখ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p>
        </p:txBody>
      </p:sp>
      <p:sp>
        <p:nvSpPr>
          <p:cNvPr id="11" name="TextBox 10"/>
          <p:cNvSpPr txBox="1"/>
          <p:nvPr/>
        </p:nvSpPr>
        <p:spPr>
          <a:xfrm>
            <a:off x="3276600" y="381000"/>
            <a:ext cx="2329484"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4000" spc="300" dirty="0" smtClean="0">
                <a:latin typeface="NikoshBAN" pitchFamily="2" charset="0"/>
                <a:cs typeface="NikoshBAN" pitchFamily="2" charset="0"/>
              </a:rPr>
              <a:t>দলগত কাজ</a:t>
            </a:r>
            <a:endParaRPr lang="en-US" sz="4000" spc="300" dirty="0">
              <a:latin typeface="NikoshBAN" pitchFamily="2" charset="0"/>
              <a:cs typeface="NikoshBAN" pitchFamily="2" charset="0"/>
            </a:endParaRPr>
          </a:p>
        </p:txBody>
      </p:sp>
      <p:sp>
        <p:nvSpPr>
          <p:cNvPr id="30" name="Frame 29"/>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9" name="Picture 28" descr="Bicycle_400.gif"/>
          <p:cNvPicPr>
            <a:picLocks noChangeAspect="1"/>
          </p:cNvPicPr>
          <p:nvPr/>
        </p:nvPicPr>
        <p:blipFill>
          <a:blip r:embed="rId3" cstate="print"/>
          <a:stretch>
            <a:fillRect/>
          </a:stretch>
        </p:blipFill>
        <p:spPr>
          <a:xfrm>
            <a:off x="2438400" y="1371600"/>
            <a:ext cx="3810000" cy="2305050"/>
          </a:xfrm>
          <a:prstGeom prst="rect">
            <a:avLst/>
          </a:prstGeom>
          <a:ln w="57150">
            <a:solidFill>
              <a:schemeClr val="accent6">
                <a:lumMod val="50000"/>
              </a:schemeClr>
            </a:solidFill>
          </a:ln>
        </p:spPr>
      </p:pic>
    </p:spTree>
    <p:extLst>
      <p:ext uri="{BB962C8B-B14F-4D97-AF65-F5344CB8AC3E}">
        <p14:creationId xmlns:p14="http://schemas.microsoft.com/office/powerpoint/2010/main" val="101865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3324772" y="228600"/>
            <a:ext cx="1552028"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000" spc="300" dirty="0" err="1" smtClean="0">
                <a:latin typeface="NikoshBAN" pitchFamily="2" charset="0"/>
                <a:cs typeface="NikoshBAN" pitchFamily="2" charset="0"/>
              </a:rPr>
              <a:t>মূল্যায়ন</a:t>
            </a:r>
            <a:endParaRPr lang="en-US" sz="4000" spc="300" dirty="0">
              <a:latin typeface="NikoshBAN" pitchFamily="2" charset="0"/>
              <a:cs typeface="NikoshBAN" pitchFamily="2" charset="0"/>
            </a:endParaRPr>
          </a:p>
        </p:txBody>
      </p:sp>
      <p:sp>
        <p:nvSpPr>
          <p:cNvPr id="29" name="Frame 28"/>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TextBox 30"/>
          <p:cNvSpPr txBox="1"/>
          <p:nvPr/>
        </p:nvSpPr>
        <p:spPr>
          <a:xfrm>
            <a:off x="467654" y="1706940"/>
            <a:ext cx="8371546" cy="2062103"/>
          </a:xfrm>
          <a:prstGeom prst="rect">
            <a:avLst/>
          </a:prstGeom>
          <a:solidFill>
            <a:schemeClr val="tx2">
              <a:lumMod val="40000"/>
              <a:lumOff val="60000"/>
            </a:schemeClr>
          </a:solidFill>
        </p:spPr>
        <p:txBody>
          <a:bodyPr wrap="square" rtlCol="0">
            <a:spAutoFit/>
          </a:bodyPr>
          <a:lstStyle/>
          <a:p>
            <a:r>
              <a:rPr lang="en-US" sz="3200" dirty="0" smtClean="0">
                <a:latin typeface="NikoshBAN" pitchFamily="2" charset="0"/>
                <a:cs typeface="NikoshBAN" pitchFamily="2" charset="0"/>
              </a:rPr>
              <a:t>১</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কোন ধরনের ঘর্ষণ বল সবচেয়ে বেশি?</a:t>
            </a:r>
            <a:endParaRPr lang="en-US" sz="3200" dirty="0" smtClean="0"/>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ক</a:t>
            </a:r>
            <a:r>
              <a:rPr lang="en-US" sz="3200" dirty="0" smtClean="0">
                <a:latin typeface="NikoshBAN" pitchFamily="2" charset="0"/>
                <a:cs typeface="NikoshBAN" pitchFamily="2" charset="0"/>
              </a:rPr>
              <a:t>)</a:t>
            </a:r>
            <a:r>
              <a:rPr lang="en-US" sz="3200" dirty="0" smtClean="0"/>
              <a:t> </a:t>
            </a:r>
            <a:r>
              <a:rPr lang="bn-BD" sz="3200" dirty="0" smtClean="0">
                <a:latin typeface="NikoshBAN" pitchFamily="2" charset="0"/>
                <a:cs typeface="NikoshBAN" pitchFamily="2" charset="0"/>
              </a:rPr>
              <a:t>পিছলানো ঘর্ষণ</a:t>
            </a:r>
            <a:r>
              <a:rPr lang="en-US" sz="3200" dirty="0" smtClean="0"/>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খ)</a:t>
            </a:r>
            <a:r>
              <a:rPr lang="en-US" sz="3200" dirty="0" smtClean="0"/>
              <a:t> </a:t>
            </a:r>
            <a:r>
              <a:rPr lang="bn-BD" sz="3200" dirty="0" smtClean="0">
                <a:latin typeface="NikoshBAN" pitchFamily="2" charset="0"/>
                <a:cs typeface="NikoshBAN" pitchFamily="2" charset="0"/>
              </a:rPr>
              <a:t>আবর্ত ঘর্ষণ</a:t>
            </a:r>
            <a:r>
              <a:rPr lang="en-US" sz="3200" dirty="0" smtClean="0"/>
              <a:t> </a:t>
            </a:r>
          </a:p>
          <a:p>
            <a:r>
              <a:rPr lang="bn-BD" sz="3200" dirty="0" smtClean="0"/>
              <a:t>   </a:t>
            </a:r>
            <a:r>
              <a:rPr lang="en-US" sz="3200" dirty="0" smtClean="0"/>
              <a:t>(</a:t>
            </a:r>
            <a:r>
              <a:rPr lang="bn-BD" sz="3200" dirty="0" smtClean="0">
                <a:latin typeface="NikoshBAN" pitchFamily="2" charset="0"/>
                <a:cs typeface="NikoshBAN" pitchFamily="2" charset="0"/>
              </a:rPr>
              <a:t>গ</a:t>
            </a:r>
            <a:r>
              <a:rPr lang="en-US" sz="3200" dirty="0" smtClean="0"/>
              <a:t>) </a:t>
            </a:r>
            <a:r>
              <a:rPr lang="bn-BD" sz="3200" dirty="0" smtClean="0">
                <a:latin typeface="NikoshBAN" pitchFamily="2" charset="0"/>
                <a:cs typeface="NikoshBAN" pitchFamily="2" charset="0"/>
              </a:rPr>
              <a:t>স্থিতি ঘর্ষণ</a:t>
            </a:r>
            <a:r>
              <a:rPr lang="en-US" sz="3200" dirty="0" smtClean="0"/>
              <a:t>                       </a:t>
            </a:r>
            <a:r>
              <a:rPr lang="bn-BD" sz="3200" dirty="0" smtClean="0"/>
              <a:t>    </a:t>
            </a:r>
            <a:r>
              <a:rPr lang="en-US" sz="3200" dirty="0" smtClean="0"/>
              <a:t> (</a:t>
            </a:r>
            <a:r>
              <a:rPr lang="bn-BD" sz="3200" dirty="0" smtClean="0">
                <a:latin typeface="NikoshBAN" pitchFamily="2" charset="0"/>
                <a:cs typeface="NikoshBAN" pitchFamily="2" charset="0"/>
              </a:rPr>
              <a:t>ঘ</a:t>
            </a:r>
            <a:r>
              <a:rPr lang="en-US" sz="3200" dirty="0" smtClean="0"/>
              <a:t>) </a:t>
            </a:r>
            <a:r>
              <a:rPr lang="bn-BD" sz="3200" dirty="0" smtClean="0">
                <a:latin typeface="NikoshBAN" pitchFamily="2" charset="0"/>
                <a:cs typeface="NikoshBAN" pitchFamily="2" charset="0"/>
              </a:rPr>
              <a:t>প্রবাহী ঘর্ষণ</a:t>
            </a:r>
            <a:r>
              <a:rPr lang="en-US" sz="3200" dirty="0" smtClean="0"/>
              <a:t> </a:t>
            </a:r>
            <a:endParaRPr lang="en-US" sz="3200" dirty="0"/>
          </a:p>
        </p:txBody>
      </p:sp>
      <p:sp>
        <p:nvSpPr>
          <p:cNvPr id="32" name="TextBox 31"/>
          <p:cNvSpPr txBox="1"/>
          <p:nvPr/>
        </p:nvSpPr>
        <p:spPr>
          <a:xfrm>
            <a:off x="457200" y="4145340"/>
            <a:ext cx="8371546" cy="2062103"/>
          </a:xfrm>
          <a:prstGeom prst="rect">
            <a:avLst/>
          </a:prstGeom>
          <a:solidFill>
            <a:schemeClr val="tx2">
              <a:lumMod val="40000"/>
              <a:lumOff val="60000"/>
            </a:schemeClr>
          </a:solidFill>
        </p:spPr>
        <p:txBody>
          <a:bodyPr wrap="square" rtlCol="0">
            <a:spAutoFit/>
          </a:bodyPr>
          <a:lstStyle/>
          <a:p>
            <a:r>
              <a:rPr lang="en-US" sz="3200" dirty="0" smtClean="0">
                <a:latin typeface="NikoshBAN" pitchFamily="2" charset="0"/>
                <a:cs typeface="NikoshBAN" pitchFamily="2" charset="0"/>
              </a:rPr>
              <a:t>২</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সড়ক দূর্ঘটনার জন্য নিচের কোনটি সবচেয়ে বেশি দায়ী? </a:t>
            </a:r>
            <a:endParaRPr lang="en-US" sz="3200" dirty="0" smtClean="0"/>
          </a:p>
          <a:p>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ক</a:t>
            </a:r>
            <a:r>
              <a:rPr lang="en-US" sz="3200" dirty="0" smtClean="0">
                <a:latin typeface="NikoshBAN" pitchFamily="2" charset="0"/>
                <a:cs typeface="NikoshBAN" pitchFamily="2" charset="0"/>
              </a:rPr>
              <a:t>)</a:t>
            </a:r>
            <a:r>
              <a:rPr lang="en-US" sz="3200" dirty="0" smtClean="0"/>
              <a:t> </a:t>
            </a:r>
            <a:r>
              <a:rPr lang="bn-BD" sz="3200" dirty="0" smtClean="0">
                <a:latin typeface="NikoshBAN" pitchFamily="2" charset="0"/>
                <a:cs typeface="NikoshBAN" pitchFamily="2" charset="0"/>
              </a:rPr>
              <a:t>মসৃন রাস্তা</a:t>
            </a:r>
            <a:r>
              <a:rPr lang="en-US" sz="3200" dirty="0" smtClean="0"/>
              <a:t>    </a:t>
            </a:r>
            <a:r>
              <a:rPr lang="bn-BD" sz="3200" dirty="0" smtClean="0"/>
              <a:t>             </a:t>
            </a:r>
            <a:r>
              <a:rPr lang="en-US" sz="3200" dirty="0" smtClean="0"/>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খ)</a:t>
            </a:r>
            <a:r>
              <a:rPr lang="en-US" sz="3200" dirty="0" smtClean="0"/>
              <a:t> </a:t>
            </a:r>
            <a:r>
              <a:rPr lang="bn-BD" sz="3200" dirty="0" smtClean="0">
                <a:latin typeface="NikoshBAN" pitchFamily="2" charset="0"/>
                <a:cs typeface="NikoshBAN" pitchFamily="2" charset="0"/>
              </a:rPr>
              <a:t>চাকার খাঁজ মিলিয়ে গেছে</a:t>
            </a:r>
            <a:endParaRPr lang="en-US" sz="3200" dirty="0" smtClean="0">
              <a:latin typeface="NikoshBAN" pitchFamily="2" charset="0"/>
              <a:cs typeface="NikoshBAN" pitchFamily="2" charset="0"/>
            </a:endParaRPr>
          </a:p>
          <a:p>
            <a:r>
              <a:rPr lang="bn-BD" sz="3200" dirty="0" smtClean="0"/>
              <a:t> </a:t>
            </a:r>
            <a:r>
              <a:rPr lang="en-US" sz="3200" dirty="0" smtClean="0"/>
              <a:t>(</a:t>
            </a:r>
            <a:r>
              <a:rPr lang="bn-BD" sz="3200" dirty="0" smtClean="0">
                <a:latin typeface="NikoshBAN" pitchFamily="2" charset="0"/>
                <a:cs typeface="NikoshBAN" pitchFamily="2" charset="0"/>
              </a:rPr>
              <a:t>গ</a:t>
            </a:r>
            <a:r>
              <a:rPr lang="en-US" sz="3200" dirty="0" smtClean="0"/>
              <a:t>) </a:t>
            </a:r>
            <a:r>
              <a:rPr lang="bn-BD" sz="3200" dirty="0" smtClean="0">
                <a:latin typeface="NikoshBAN" pitchFamily="2" charset="0"/>
                <a:cs typeface="NikoshBAN" pitchFamily="2" charset="0"/>
              </a:rPr>
              <a:t>অমসৃন রাস্তা      </a:t>
            </a:r>
            <a:r>
              <a:rPr lang="en-US" sz="3200" dirty="0" smtClean="0"/>
              <a:t>   </a:t>
            </a:r>
            <a:r>
              <a:rPr lang="bn-BD" sz="3200" dirty="0" smtClean="0"/>
              <a:t>       </a:t>
            </a:r>
            <a:r>
              <a:rPr lang="en-US" sz="3200" dirty="0" smtClean="0"/>
              <a:t> (</a:t>
            </a:r>
            <a:r>
              <a:rPr lang="bn-BD" sz="3200" dirty="0" smtClean="0">
                <a:latin typeface="NikoshBAN" pitchFamily="2" charset="0"/>
                <a:cs typeface="NikoshBAN" pitchFamily="2" charset="0"/>
              </a:rPr>
              <a:t>ঘ</a:t>
            </a:r>
            <a:r>
              <a:rPr lang="en-US" sz="3200" dirty="0" smtClean="0"/>
              <a:t>) </a:t>
            </a:r>
            <a:r>
              <a:rPr lang="bn-BD" sz="3200" dirty="0" smtClean="0">
                <a:latin typeface="NikoshBAN" pitchFamily="2" charset="0"/>
                <a:cs typeface="NikoshBAN" pitchFamily="2" charset="0"/>
              </a:rPr>
              <a:t>গাড়ির</a:t>
            </a:r>
            <a:r>
              <a:rPr lang="bn-BD" sz="3200" dirty="0" smtClean="0"/>
              <a:t> </a:t>
            </a:r>
            <a:r>
              <a:rPr lang="bn-BD" sz="3200" dirty="0" smtClean="0">
                <a:latin typeface="NikoshBAN" pitchFamily="2" charset="0"/>
                <a:cs typeface="NikoshBAN" pitchFamily="2" charset="0"/>
              </a:rPr>
              <a:t>গতিবেগ</a:t>
            </a:r>
            <a:endParaRPr lang="en-US" sz="3200" dirty="0"/>
          </a:p>
        </p:txBody>
      </p:sp>
      <p:sp>
        <p:nvSpPr>
          <p:cNvPr id="34" name="Oval 33"/>
          <p:cNvSpPr/>
          <p:nvPr/>
        </p:nvSpPr>
        <p:spPr>
          <a:xfrm>
            <a:off x="990600" y="2778443"/>
            <a:ext cx="409903" cy="409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48200" y="4724400"/>
            <a:ext cx="409903" cy="409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4)">
                                      <p:cBhvr>
                                        <p:cTn id="12"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4)">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9" name="Frame 28"/>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9" name="Picture 8" descr="swim_animation_shoulderdoc.gif"/>
          <p:cNvPicPr>
            <a:picLocks noChangeAspect="1"/>
          </p:cNvPicPr>
          <p:nvPr/>
        </p:nvPicPr>
        <p:blipFill>
          <a:blip r:embed="rId2" cstate="print"/>
          <a:stretch>
            <a:fillRect/>
          </a:stretch>
        </p:blipFill>
        <p:spPr>
          <a:xfrm>
            <a:off x="381000" y="1219200"/>
            <a:ext cx="3429000" cy="2057400"/>
          </a:xfrm>
          <a:prstGeom prst="rect">
            <a:avLst/>
          </a:prstGeom>
          <a:ln w="38100">
            <a:solidFill>
              <a:srgbClr val="C00000"/>
            </a:solidFill>
          </a:ln>
        </p:spPr>
      </p:pic>
      <p:pic>
        <p:nvPicPr>
          <p:cNvPr id="12" name="Picture 11" descr="Hand-Friction.gif"/>
          <p:cNvPicPr>
            <a:picLocks noChangeAspect="1"/>
          </p:cNvPicPr>
          <p:nvPr/>
        </p:nvPicPr>
        <p:blipFill>
          <a:blip r:embed="rId3" cstate="print"/>
          <a:stretch>
            <a:fillRect/>
          </a:stretch>
        </p:blipFill>
        <p:spPr>
          <a:xfrm>
            <a:off x="609600" y="3590925"/>
            <a:ext cx="2305050" cy="2428875"/>
          </a:xfrm>
          <a:prstGeom prst="rect">
            <a:avLst/>
          </a:prstGeom>
        </p:spPr>
      </p:pic>
      <p:sp>
        <p:nvSpPr>
          <p:cNvPr id="6" name="TextBox 5"/>
          <p:cNvSpPr txBox="1"/>
          <p:nvPr/>
        </p:nvSpPr>
        <p:spPr>
          <a:xfrm>
            <a:off x="3886200" y="1981200"/>
            <a:ext cx="4948791"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এখানে কোন ধরনের ঘর্ষণ বল রয়েছে?</a:t>
            </a:r>
            <a:endParaRPr lang="en-US" sz="3200" dirty="0">
              <a:latin typeface="NikoshBAN" pitchFamily="2" charset="0"/>
              <a:cs typeface="NikoshBAN" pitchFamily="2" charset="0"/>
            </a:endParaRPr>
          </a:p>
        </p:txBody>
      </p:sp>
      <p:sp>
        <p:nvSpPr>
          <p:cNvPr id="7" name="TextBox 6"/>
          <p:cNvSpPr txBox="1"/>
          <p:nvPr/>
        </p:nvSpPr>
        <p:spPr>
          <a:xfrm>
            <a:off x="3505200" y="4648200"/>
            <a:ext cx="4948791"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এখানে কোন ধরনের ঘর্ষণ বল রয়েছে?</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ame 28"/>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1" name="TextBox 10"/>
          <p:cNvSpPr txBox="1"/>
          <p:nvPr/>
        </p:nvSpPr>
        <p:spPr>
          <a:xfrm>
            <a:off x="3276600" y="228600"/>
            <a:ext cx="2222083"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4000" spc="300" dirty="0" smtClean="0">
                <a:latin typeface="NikoshBAN" pitchFamily="2" charset="0"/>
                <a:cs typeface="NikoshBAN" pitchFamily="2" charset="0"/>
              </a:rPr>
              <a:t>বাড়ির কাজ</a:t>
            </a:r>
            <a:endParaRPr lang="en-US" sz="4000" spc="300" dirty="0">
              <a:latin typeface="NikoshBAN" pitchFamily="2" charset="0"/>
              <a:cs typeface="NikoshBAN" pitchFamily="2" charset="0"/>
            </a:endParaRPr>
          </a:p>
        </p:txBody>
      </p:sp>
      <p:pic>
        <p:nvPicPr>
          <p:cNvPr id="27" name="Picture 26" descr="Classroom.jpg"/>
          <p:cNvPicPr>
            <a:picLocks noChangeAspect="1"/>
          </p:cNvPicPr>
          <p:nvPr/>
        </p:nvPicPr>
        <p:blipFill>
          <a:blip r:embed="rId3" cstate="print">
            <a:duotone>
              <a:prstClr val="black"/>
              <a:schemeClr val="accent1">
                <a:tint val="45000"/>
                <a:satMod val="400000"/>
              </a:schemeClr>
            </a:duotone>
          </a:blip>
          <a:stretch>
            <a:fillRect/>
          </a:stretch>
        </p:blipFill>
        <p:spPr>
          <a:xfrm>
            <a:off x="0" y="1143000"/>
            <a:ext cx="9144000" cy="4560767"/>
          </a:xfrm>
          <a:prstGeom prst="rect">
            <a:avLst/>
          </a:prstGeom>
          <a:effectLst>
            <a:softEdge rad="635000"/>
          </a:effectLst>
        </p:spPr>
      </p:pic>
      <p:sp>
        <p:nvSpPr>
          <p:cNvPr id="79" name="TextBox 78"/>
          <p:cNvSpPr txBox="1"/>
          <p:nvPr/>
        </p:nvSpPr>
        <p:spPr>
          <a:xfrm>
            <a:off x="893253" y="2961382"/>
            <a:ext cx="7107747" cy="1077218"/>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আমাদের জীবনে ঘটে এমন ৩টি ঘটনা উল্লেখ করে প্রমাণ কর ঘর্ষণ আমাদেরকে বিপদের হাত থেকে রক্ষা 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extBox 1"/>
          <p:cNvSpPr txBox="1"/>
          <p:nvPr/>
        </p:nvSpPr>
        <p:spPr>
          <a:xfrm>
            <a:off x="1600200" y="1676400"/>
            <a:ext cx="5562600" cy="452431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7200" b="1" dirty="0" err="1" smtClean="0">
                <a:ln/>
                <a:solidFill>
                  <a:schemeClr val="accent3"/>
                </a:solidFill>
              </a:rPr>
              <a:t>আজকের</a:t>
            </a:r>
            <a:r>
              <a:rPr lang="en-US" sz="7200" b="1" dirty="0" smtClean="0">
                <a:ln/>
                <a:solidFill>
                  <a:schemeClr val="accent3"/>
                </a:solidFill>
              </a:rPr>
              <a:t> </a:t>
            </a:r>
            <a:r>
              <a:rPr lang="en-US" sz="7200" b="1" dirty="0" err="1" smtClean="0">
                <a:ln/>
                <a:solidFill>
                  <a:schemeClr val="accent3"/>
                </a:solidFill>
              </a:rPr>
              <a:t>ক্লাসে</a:t>
            </a:r>
            <a:r>
              <a:rPr lang="en-US" sz="7200" b="1" dirty="0" smtClean="0">
                <a:ln/>
                <a:solidFill>
                  <a:schemeClr val="accent3"/>
                </a:solidFill>
              </a:rPr>
              <a:t> </a:t>
            </a:r>
            <a:r>
              <a:rPr lang="en-US" sz="7200" b="1" dirty="0" err="1" smtClean="0">
                <a:ln/>
                <a:solidFill>
                  <a:schemeClr val="accent3"/>
                </a:solidFill>
              </a:rPr>
              <a:t>সক্রিয়</a:t>
            </a:r>
            <a:r>
              <a:rPr lang="en-US" sz="7200" b="1" dirty="0" smtClean="0">
                <a:ln/>
                <a:solidFill>
                  <a:schemeClr val="accent3"/>
                </a:solidFill>
              </a:rPr>
              <a:t> </a:t>
            </a:r>
            <a:r>
              <a:rPr lang="en-US" sz="7200" b="1" dirty="0" err="1" smtClean="0">
                <a:ln/>
                <a:solidFill>
                  <a:schemeClr val="accent3"/>
                </a:solidFill>
              </a:rPr>
              <a:t>থাকার</a:t>
            </a:r>
            <a:r>
              <a:rPr lang="en-US" sz="7200" b="1" dirty="0" smtClean="0">
                <a:ln/>
                <a:solidFill>
                  <a:schemeClr val="accent3"/>
                </a:solidFill>
              </a:rPr>
              <a:t> </a:t>
            </a:r>
            <a:r>
              <a:rPr lang="en-US" sz="7200" b="1" dirty="0" err="1" smtClean="0">
                <a:ln/>
                <a:solidFill>
                  <a:schemeClr val="accent3"/>
                </a:solidFill>
              </a:rPr>
              <a:t>জন্য</a:t>
            </a:r>
            <a:r>
              <a:rPr lang="en-US" sz="7200" b="1" dirty="0" smtClean="0">
                <a:ln/>
                <a:solidFill>
                  <a:schemeClr val="accent3"/>
                </a:solidFill>
              </a:rPr>
              <a:t> </a:t>
            </a:r>
            <a:r>
              <a:rPr lang="en-US" sz="7200" b="1" dirty="0" err="1" smtClean="0">
                <a:ln/>
                <a:solidFill>
                  <a:schemeClr val="accent3"/>
                </a:solidFill>
              </a:rPr>
              <a:t>সকলকে</a:t>
            </a:r>
            <a:r>
              <a:rPr lang="en-US" sz="7200" b="1" dirty="0" smtClean="0">
                <a:ln/>
                <a:solidFill>
                  <a:schemeClr val="accent3"/>
                </a:solidFill>
              </a:rPr>
              <a:t> </a:t>
            </a:r>
            <a:r>
              <a:rPr lang="en-US" sz="7200" b="1" dirty="0" err="1" smtClean="0">
                <a:ln/>
                <a:solidFill>
                  <a:schemeClr val="accent3"/>
                </a:solidFill>
              </a:rPr>
              <a:t>ধন্যবাদ</a:t>
            </a:r>
            <a:endParaRPr lang="en-US" sz="7200" b="1" dirty="0">
              <a:ln/>
              <a:solidFill>
                <a:schemeClr val="accent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7200" b="1" dirty="0" err="1" smtClean="0">
                <a:ln/>
                <a:solidFill>
                  <a:schemeClr val="accent3"/>
                </a:solidFill>
              </a:rPr>
              <a:t>শিক্ষক</a:t>
            </a:r>
            <a:r>
              <a:rPr lang="en-US" sz="7200" b="1" dirty="0" smtClean="0">
                <a:ln/>
                <a:solidFill>
                  <a:schemeClr val="accent3"/>
                </a:solidFill>
              </a:rPr>
              <a:t> </a:t>
            </a:r>
            <a:r>
              <a:rPr lang="en-US" sz="7200" b="1" dirty="0" err="1" smtClean="0">
                <a:ln/>
                <a:solidFill>
                  <a:schemeClr val="accent3"/>
                </a:solidFill>
              </a:rPr>
              <a:t>পরিচিতি</a:t>
            </a:r>
            <a:endParaRPr lang="en-US" sz="7200" b="1" dirty="0">
              <a:ln/>
              <a:solidFill>
                <a:schemeClr val="accent3"/>
              </a:solidFill>
            </a:endParaRPr>
          </a:p>
        </p:txBody>
      </p:sp>
      <p:sp>
        <p:nvSpPr>
          <p:cNvPr id="3" name="Subtitle 2"/>
          <p:cNvSpPr>
            <a:spLocks noGrp="1"/>
          </p:cNvSpPr>
          <p:nvPr>
            <p:ph type="subTitle" idx="1"/>
          </p:nvPr>
        </p:nvSpPr>
        <p:spPr>
          <a:xfrm>
            <a:off x="1371600" y="2590800"/>
            <a:ext cx="6629400" cy="29718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3600" b="1" dirty="0" err="1" smtClean="0">
                <a:ln/>
                <a:solidFill>
                  <a:schemeClr val="accent3"/>
                </a:solidFill>
              </a:rPr>
              <a:t>কাজী</a:t>
            </a:r>
            <a:r>
              <a:rPr lang="en-US" sz="3600" b="1" dirty="0" smtClean="0">
                <a:ln/>
                <a:solidFill>
                  <a:schemeClr val="accent3"/>
                </a:solidFill>
              </a:rPr>
              <a:t> </a:t>
            </a:r>
            <a:r>
              <a:rPr lang="en-US" sz="3600" b="1" dirty="0" err="1" smtClean="0">
                <a:ln/>
                <a:solidFill>
                  <a:schemeClr val="accent3"/>
                </a:solidFill>
              </a:rPr>
              <a:t>উম্মে</a:t>
            </a:r>
            <a:r>
              <a:rPr lang="en-US" sz="3600" b="1" dirty="0" smtClean="0">
                <a:ln/>
                <a:solidFill>
                  <a:schemeClr val="accent3"/>
                </a:solidFill>
              </a:rPr>
              <a:t> </a:t>
            </a:r>
            <a:r>
              <a:rPr lang="en-US" sz="3600" b="1" dirty="0" err="1" smtClean="0">
                <a:ln/>
                <a:solidFill>
                  <a:schemeClr val="accent3"/>
                </a:solidFill>
              </a:rPr>
              <a:t>সায়ফুন</a:t>
            </a:r>
            <a:endParaRPr lang="en-US" sz="3600" b="1" dirty="0" smtClean="0">
              <a:ln/>
              <a:solidFill>
                <a:schemeClr val="accent3"/>
              </a:solidFill>
            </a:endParaRPr>
          </a:p>
          <a:p>
            <a:r>
              <a:rPr lang="en-US" sz="3600" b="1" dirty="0" err="1" smtClean="0">
                <a:ln/>
                <a:solidFill>
                  <a:schemeClr val="accent3"/>
                </a:solidFill>
              </a:rPr>
              <a:t>প্রভাষক</a:t>
            </a:r>
            <a:r>
              <a:rPr lang="en-US" sz="3600" b="1" dirty="0" smtClean="0">
                <a:ln/>
                <a:solidFill>
                  <a:schemeClr val="accent3"/>
                </a:solidFill>
              </a:rPr>
              <a:t> (</a:t>
            </a:r>
            <a:r>
              <a:rPr lang="en-US" sz="3600" b="1" dirty="0" err="1" smtClean="0">
                <a:ln/>
                <a:solidFill>
                  <a:schemeClr val="accent3"/>
                </a:solidFill>
              </a:rPr>
              <a:t>পদার্থবিজ্ঞান</a:t>
            </a:r>
            <a:r>
              <a:rPr lang="en-US" sz="3600" b="1" dirty="0" smtClean="0">
                <a:ln/>
                <a:solidFill>
                  <a:schemeClr val="accent3"/>
                </a:solidFill>
              </a:rPr>
              <a:t>)</a:t>
            </a:r>
          </a:p>
          <a:p>
            <a:r>
              <a:rPr lang="en-US" sz="3600" b="1" dirty="0" err="1" smtClean="0">
                <a:ln/>
                <a:solidFill>
                  <a:schemeClr val="accent3"/>
                </a:solidFill>
              </a:rPr>
              <a:t>হারবাইদ</a:t>
            </a:r>
            <a:r>
              <a:rPr lang="en-US" sz="3600" b="1" dirty="0" smtClean="0">
                <a:ln/>
                <a:solidFill>
                  <a:schemeClr val="accent3"/>
                </a:solidFill>
              </a:rPr>
              <a:t> </a:t>
            </a:r>
            <a:r>
              <a:rPr lang="en-US" sz="3600" b="1" dirty="0" err="1" smtClean="0">
                <a:ln/>
                <a:solidFill>
                  <a:schemeClr val="accent3"/>
                </a:solidFill>
              </a:rPr>
              <a:t>দারুল</a:t>
            </a:r>
            <a:r>
              <a:rPr lang="en-US" sz="3600" b="1" dirty="0" smtClean="0">
                <a:ln/>
                <a:solidFill>
                  <a:schemeClr val="accent3"/>
                </a:solidFill>
              </a:rPr>
              <a:t> </a:t>
            </a:r>
            <a:r>
              <a:rPr lang="en-US" sz="3600" b="1" dirty="0" err="1" smtClean="0">
                <a:ln/>
                <a:solidFill>
                  <a:schemeClr val="accent3"/>
                </a:solidFill>
              </a:rPr>
              <a:t>উলুম</a:t>
            </a:r>
            <a:r>
              <a:rPr lang="en-US" sz="3600" b="1" dirty="0" smtClean="0">
                <a:ln/>
                <a:solidFill>
                  <a:schemeClr val="accent3"/>
                </a:solidFill>
              </a:rPr>
              <a:t> </a:t>
            </a:r>
            <a:r>
              <a:rPr lang="en-US" sz="3600" b="1" dirty="0" err="1" smtClean="0">
                <a:ln/>
                <a:solidFill>
                  <a:schemeClr val="accent3"/>
                </a:solidFill>
              </a:rPr>
              <a:t>ফাযিল</a:t>
            </a:r>
            <a:r>
              <a:rPr lang="en-US" sz="3600" b="1" dirty="0" smtClean="0">
                <a:ln/>
                <a:solidFill>
                  <a:schemeClr val="accent3"/>
                </a:solidFill>
              </a:rPr>
              <a:t> </a:t>
            </a:r>
            <a:r>
              <a:rPr lang="en-US" sz="3600" b="1" dirty="0" err="1" smtClean="0">
                <a:ln/>
                <a:solidFill>
                  <a:schemeClr val="accent3"/>
                </a:solidFill>
              </a:rPr>
              <a:t>মাদ্রাসা</a:t>
            </a:r>
            <a:endParaRPr lang="en-US" sz="3600" b="1" dirty="0" smtClean="0">
              <a:ln/>
              <a:solidFill>
                <a:schemeClr val="accent3"/>
              </a:solidFill>
            </a:endParaRPr>
          </a:p>
          <a:p>
            <a:r>
              <a:rPr lang="en-US" sz="3600" b="1" dirty="0" err="1" smtClean="0">
                <a:ln/>
                <a:solidFill>
                  <a:schemeClr val="accent3"/>
                </a:solidFill>
              </a:rPr>
              <a:t>হারবাইদ</a:t>
            </a:r>
            <a:r>
              <a:rPr lang="en-US" sz="3600" b="1" dirty="0" smtClean="0">
                <a:ln/>
                <a:solidFill>
                  <a:schemeClr val="accent3"/>
                </a:solidFill>
              </a:rPr>
              <a:t>, </a:t>
            </a:r>
            <a:r>
              <a:rPr lang="en-US" sz="3600" b="1" dirty="0" err="1" smtClean="0">
                <a:ln/>
                <a:solidFill>
                  <a:schemeClr val="accent3"/>
                </a:solidFill>
              </a:rPr>
              <a:t>গাজীপুর</a:t>
            </a:r>
            <a:r>
              <a:rPr lang="en-US" sz="3600" b="1" dirty="0" smtClean="0">
                <a:ln/>
                <a:solidFill>
                  <a:schemeClr val="accent3"/>
                </a:solidFill>
              </a:rPr>
              <a:t> </a:t>
            </a:r>
            <a:r>
              <a:rPr lang="en-US" sz="3600" b="1" dirty="0" err="1" smtClean="0">
                <a:ln/>
                <a:solidFill>
                  <a:schemeClr val="accent3"/>
                </a:solidFill>
              </a:rPr>
              <a:t>সদর</a:t>
            </a:r>
            <a:r>
              <a:rPr lang="en-US" sz="3600" b="1" dirty="0" smtClean="0">
                <a:ln/>
                <a:solidFill>
                  <a:schemeClr val="accent3"/>
                </a:solidFill>
              </a:rPr>
              <a:t>, </a:t>
            </a:r>
            <a:r>
              <a:rPr lang="en-US" sz="3600" b="1" dirty="0" err="1" smtClean="0">
                <a:ln/>
                <a:solidFill>
                  <a:schemeClr val="accent3"/>
                </a:solidFill>
              </a:rPr>
              <a:t>গাজীপুর</a:t>
            </a:r>
            <a:r>
              <a:rPr lang="en-US" sz="3600" b="1" dirty="0" smtClean="0">
                <a:ln/>
                <a:solidFill>
                  <a:schemeClr val="accent3"/>
                </a:solidFill>
              </a:rPr>
              <a:t>।</a:t>
            </a:r>
          </a:p>
          <a:p>
            <a:endParaRPr lang="en-US" b="1" dirty="0">
              <a:ln/>
              <a:solidFill>
                <a:schemeClr val="accent3"/>
              </a:solidFill>
            </a:endParaRPr>
          </a:p>
        </p:txBody>
      </p:sp>
    </p:spTree>
    <p:extLst>
      <p:ext uri="{BB962C8B-B14F-4D97-AF65-F5344CB8AC3E}">
        <p14:creationId xmlns:p14="http://schemas.microsoft.com/office/powerpoint/2010/main" val="101032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err="1" smtClean="0"/>
              <a:t>পাঠ</a:t>
            </a:r>
            <a:r>
              <a:rPr lang="en-US" sz="7200" dirty="0" smtClean="0"/>
              <a:t> </a:t>
            </a:r>
            <a:r>
              <a:rPr lang="en-US" sz="7200" dirty="0" err="1" smtClean="0"/>
              <a:t>পরিচিতি</a:t>
            </a:r>
            <a:endParaRPr lang="en-US" sz="7200" dirty="0"/>
          </a:p>
        </p:txBody>
      </p:sp>
      <p:sp>
        <p:nvSpPr>
          <p:cNvPr id="3" name="Content Placeholder 2"/>
          <p:cNvSpPr>
            <a:spLocks noGrp="1"/>
          </p:cNvSpPr>
          <p:nvPr>
            <p:ph idx="1"/>
          </p:nvPr>
        </p:nvSpPr>
        <p:spPr/>
        <p:txBody>
          <a:bodyPr>
            <a:normAutofit/>
          </a:bodyPr>
          <a:lstStyle/>
          <a:p>
            <a:pPr marL="0" indent="0" algn="ctr">
              <a:buNone/>
            </a:pPr>
            <a:r>
              <a:rPr lang="en-US" sz="4800" dirty="0" err="1" smtClean="0"/>
              <a:t>শ্রেণি</a:t>
            </a:r>
            <a:r>
              <a:rPr lang="en-US" sz="4800" dirty="0" smtClean="0"/>
              <a:t> : </a:t>
            </a:r>
            <a:r>
              <a:rPr lang="en-US" sz="4800" dirty="0" err="1" smtClean="0"/>
              <a:t>নবম</a:t>
            </a:r>
            <a:r>
              <a:rPr lang="en-US" sz="4800" dirty="0" smtClean="0"/>
              <a:t> –</a:t>
            </a:r>
            <a:r>
              <a:rPr lang="en-US" sz="4800" dirty="0" err="1" smtClean="0"/>
              <a:t>দশম</a:t>
            </a:r>
            <a:endParaRPr lang="en-US" sz="4800" dirty="0" smtClean="0"/>
          </a:p>
          <a:p>
            <a:pPr marL="0" indent="0" algn="ctr">
              <a:buNone/>
            </a:pPr>
            <a:r>
              <a:rPr lang="en-US" sz="4800" dirty="0" err="1" smtClean="0"/>
              <a:t>বিষয়</a:t>
            </a:r>
            <a:r>
              <a:rPr lang="en-US" sz="4800" dirty="0" smtClean="0"/>
              <a:t> : </a:t>
            </a:r>
            <a:r>
              <a:rPr lang="en-US" sz="4800" dirty="0" err="1" smtClean="0"/>
              <a:t>পদার্থবিজ্ঞান</a:t>
            </a:r>
            <a:endParaRPr lang="en-US" sz="4800" dirty="0" smtClean="0"/>
          </a:p>
          <a:p>
            <a:pPr marL="0" indent="0" algn="ctr">
              <a:buNone/>
            </a:pPr>
            <a:r>
              <a:rPr lang="en-US" sz="4800" dirty="0" err="1" smtClean="0"/>
              <a:t>অধ্যায়</a:t>
            </a:r>
            <a:r>
              <a:rPr lang="en-US" sz="4800" dirty="0" smtClean="0"/>
              <a:t> : </a:t>
            </a:r>
            <a:r>
              <a:rPr lang="en-US" sz="4800" dirty="0" err="1" smtClean="0"/>
              <a:t>তৃতীয়</a:t>
            </a:r>
            <a:endParaRPr lang="en-US" sz="4800" dirty="0" smtClean="0"/>
          </a:p>
          <a:p>
            <a:pPr marL="0" indent="0" algn="ctr">
              <a:buNone/>
            </a:pPr>
            <a:r>
              <a:rPr lang="en-US" sz="4800" dirty="0" err="1" smtClean="0"/>
              <a:t>আলোচ্য</a:t>
            </a:r>
            <a:r>
              <a:rPr lang="en-US" sz="4800" dirty="0" smtClean="0"/>
              <a:t> </a:t>
            </a:r>
            <a:r>
              <a:rPr lang="en-US" sz="4800" dirty="0" err="1" smtClean="0"/>
              <a:t>বিষয়</a:t>
            </a:r>
            <a:r>
              <a:rPr lang="en-US" sz="4800" dirty="0" smtClean="0"/>
              <a:t> :</a:t>
            </a:r>
            <a:r>
              <a:rPr lang="en-US" sz="4800" dirty="0" err="1" smtClean="0"/>
              <a:t>ঘর্ষণ</a:t>
            </a:r>
            <a:r>
              <a:rPr lang="en-US" sz="4800" dirty="0" smtClean="0"/>
              <a:t> </a:t>
            </a:r>
            <a:r>
              <a:rPr lang="en-US" sz="4800" dirty="0" err="1" smtClean="0"/>
              <a:t>বল</a:t>
            </a:r>
            <a:endParaRPr lang="en-US" sz="4800" dirty="0"/>
          </a:p>
        </p:txBody>
      </p:sp>
    </p:spTree>
    <p:extLst>
      <p:ext uri="{BB962C8B-B14F-4D97-AF65-F5344CB8AC3E}">
        <p14:creationId xmlns:p14="http://schemas.microsoft.com/office/powerpoint/2010/main" val="3848460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ame 7"/>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174437698"/>
              </p:ext>
            </p:extLst>
          </p:nvPr>
        </p:nvGraphicFramePr>
        <p:xfrm>
          <a:off x="3352800" y="1905000"/>
          <a:ext cx="1752600" cy="1478756"/>
        </p:xfrm>
        <a:graphic>
          <a:graphicData uri="http://schemas.openxmlformats.org/presentationml/2006/ole">
            <mc:AlternateContent xmlns:mc="http://schemas.openxmlformats.org/markup-compatibility/2006">
              <mc:Choice xmlns:v="urn:schemas-microsoft-com:vml" Requires="v">
                <p:oleObj spid="_x0000_s34831" name="Packager Shell Object" showAsIcon="1" r:id="rId4" imgW="914400" imgH="771480" progId="Package">
                  <p:embed/>
                </p:oleObj>
              </mc:Choice>
              <mc:Fallback>
                <p:oleObj name="Packager Shell Object" showAsIcon="1" r:id="rId4" imgW="914400" imgH="771480" progId="Package">
                  <p:embed/>
                  <p:pic>
                    <p:nvPicPr>
                      <p:cNvPr id="0" name="Picture 1" descr="Video Icon"/>
                      <p:cNvPicPr>
                        <a:picLocks noChangeAspect="1" noChangeArrowheads="1"/>
                      </p:cNvPicPr>
                      <p:nvPr/>
                    </p:nvPicPr>
                    <p:blipFill>
                      <a:blip r:embed="rId5"/>
                      <a:srcRect/>
                      <a:stretch>
                        <a:fillRect/>
                      </a:stretch>
                    </p:blipFill>
                    <p:spPr bwMode="auto">
                      <a:xfrm>
                        <a:off x="3352800" y="1905000"/>
                        <a:ext cx="1752600" cy="1478756"/>
                      </a:xfrm>
                      <a:prstGeom prst="rect">
                        <a:avLst/>
                      </a:prstGeom>
                      <a:blipFill dpi="0" rotWithShape="1">
                        <a:blip r:embed="rId6"/>
                        <a:srcRect/>
                        <a:stretch>
                          <a:fillRect/>
                        </a:stretch>
                      </a:blipFill>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08000" y="431800"/>
            <a:ext cx="8128000" cy="5994400"/>
          </a:xfrm>
          <a:prstGeom prst="rect">
            <a:avLst/>
          </a:prstGeom>
        </p:spPr>
      </p:pic>
      <p:sp>
        <p:nvSpPr>
          <p:cNvPr id="3" name="TextBox 2"/>
          <p:cNvSpPr txBox="1"/>
          <p:nvPr/>
        </p:nvSpPr>
        <p:spPr>
          <a:xfrm>
            <a:off x="3124200" y="914400"/>
            <a:ext cx="2762295" cy="707886"/>
          </a:xfrm>
          <a:prstGeom prst="rect">
            <a:avLst/>
          </a:prstGeom>
          <a:noFill/>
        </p:spPr>
        <p:txBody>
          <a:bodyPr wrap="none" rtlCol="0">
            <a:spAutoFit/>
          </a:bodyPr>
          <a:lstStyle/>
          <a:p>
            <a:r>
              <a:rPr lang="bn-BD" sz="4000" dirty="0" smtClean="0">
                <a:solidFill>
                  <a:schemeClr val="bg1"/>
                </a:solidFill>
                <a:latin typeface="NikoshBAN" pitchFamily="2" charset="0"/>
                <a:cs typeface="NikoshBAN" pitchFamily="2" charset="0"/>
              </a:rPr>
              <a:t>ঘর্ষণ ও ঘর্ষণ বল</a:t>
            </a:r>
            <a:endParaRPr lang="en-US" sz="4000" dirty="0">
              <a:solidFill>
                <a:schemeClr val="bg1"/>
              </a:solidFill>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847680" y="1752600"/>
            <a:ext cx="3722494" cy="584775"/>
          </a:xfrm>
          <a:prstGeom prst="rect">
            <a:avLst/>
          </a:prstGeom>
          <a:solidFill>
            <a:schemeClr val="tx2">
              <a:lumMod val="40000"/>
              <a:lumOff val="60000"/>
            </a:schemeClr>
          </a:solidFill>
        </p:spPr>
        <p:txBody>
          <a:bodyPr wrap="none" rtlCol="0">
            <a:spAutoFit/>
          </a:bodyPr>
          <a:lstStyle/>
          <a:p>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 name="TextBox 5"/>
          <p:cNvSpPr txBox="1"/>
          <p:nvPr/>
        </p:nvSpPr>
        <p:spPr>
          <a:xfrm>
            <a:off x="847680" y="2539856"/>
            <a:ext cx="5303055" cy="584775"/>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ঘর্ষণ ও ঘর্ষণ বল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7" name="TextBox 6"/>
          <p:cNvSpPr txBox="1"/>
          <p:nvPr/>
        </p:nvSpPr>
        <p:spPr>
          <a:xfrm>
            <a:off x="847680" y="4901625"/>
            <a:ext cx="7322838" cy="584775"/>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বস্তুর গতির উপর ঘর্ষণের প্রভাব বিশ্লেষণ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8" name="TextBox 7"/>
          <p:cNvSpPr txBox="1"/>
          <p:nvPr/>
        </p:nvSpPr>
        <p:spPr>
          <a:xfrm>
            <a:off x="847680" y="4114368"/>
            <a:ext cx="6110968" cy="584775"/>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বিভিন্ন প্রকার ঘর্ষণ বল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Box 8"/>
          <p:cNvSpPr txBox="1"/>
          <p:nvPr/>
        </p:nvSpPr>
        <p:spPr>
          <a:xfrm>
            <a:off x="838200" y="3327112"/>
            <a:ext cx="6082114" cy="584775"/>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ঘর্ষণের উৎপত্তির কারণ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grpSp>
        <p:nvGrpSpPr>
          <p:cNvPr id="10" name="Group 13"/>
          <p:cNvGrpSpPr/>
          <p:nvPr/>
        </p:nvGrpSpPr>
        <p:grpSpPr>
          <a:xfrm>
            <a:off x="2895600" y="228600"/>
            <a:ext cx="3810000" cy="1143000"/>
            <a:chOff x="1295400" y="533400"/>
            <a:chExt cx="3810000" cy="1371600"/>
          </a:xfrm>
        </p:grpSpPr>
        <p:sp>
          <p:nvSpPr>
            <p:cNvPr id="12"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 name="Picture 17" descr="Classroom.jpg"/>
          <p:cNvPicPr>
            <a:picLocks noChangeAspect="1"/>
          </p:cNvPicPr>
          <p:nvPr/>
        </p:nvPicPr>
        <p:blipFill>
          <a:blip r:embed="rId3" cstate="print"/>
          <a:stretch>
            <a:fillRect/>
          </a:stretch>
        </p:blipFill>
        <p:spPr>
          <a:xfrm>
            <a:off x="0" y="0"/>
            <a:ext cx="9144000" cy="6858000"/>
          </a:xfrm>
          <a:prstGeom prst="rect">
            <a:avLst/>
          </a:prstGeom>
        </p:spPr>
      </p:pic>
      <p:pic>
        <p:nvPicPr>
          <p:cNvPr id="19" name="Picture 18" descr="book.png"/>
          <p:cNvPicPr>
            <a:picLocks noChangeAspect="1"/>
          </p:cNvPicPr>
          <p:nvPr/>
        </p:nvPicPr>
        <p:blipFill>
          <a:blip r:embed="rId4" cstate="print"/>
          <a:stretch>
            <a:fillRect/>
          </a:stretch>
        </p:blipFill>
        <p:spPr>
          <a:xfrm>
            <a:off x="2286000" y="3327498"/>
            <a:ext cx="2247619" cy="939702"/>
          </a:xfrm>
          <a:prstGeom prst="rect">
            <a:avLst/>
          </a:prstGeom>
          <a:effectLst>
            <a:outerShdw blurRad="50800" dist="38100" dir="2700000" algn="tl" rotWithShape="0">
              <a:prstClr val="black">
                <a:alpha val="40000"/>
              </a:prstClr>
            </a:outerShdw>
          </a:effectLst>
        </p:spPr>
      </p:pic>
      <p:pic>
        <p:nvPicPr>
          <p:cNvPr id="20" name="Picture 19" descr="hand.png"/>
          <p:cNvPicPr>
            <a:picLocks noChangeAspect="1"/>
          </p:cNvPicPr>
          <p:nvPr/>
        </p:nvPicPr>
        <p:blipFill>
          <a:blip r:embed="rId5" cstate="print"/>
          <a:stretch>
            <a:fillRect/>
          </a:stretch>
        </p:blipFill>
        <p:spPr>
          <a:xfrm>
            <a:off x="-76200" y="2895600"/>
            <a:ext cx="2539683" cy="926984"/>
          </a:xfrm>
          <a:prstGeom prst="rect">
            <a:avLst/>
          </a:prstGeom>
        </p:spPr>
      </p:pic>
      <p:pic>
        <p:nvPicPr>
          <p:cNvPr id="22" name="Picture 21" descr="hand-1.png"/>
          <p:cNvPicPr>
            <a:picLocks noChangeAspect="1"/>
          </p:cNvPicPr>
          <p:nvPr/>
        </p:nvPicPr>
        <p:blipFill>
          <a:blip r:embed="rId6" cstate="print"/>
          <a:stretch>
            <a:fillRect/>
          </a:stretch>
        </p:blipFill>
        <p:spPr>
          <a:xfrm>
            <a:off x="-76200" y="2921168"/>
            <a:ext cx="3174603" cy="1346032"/>
          </a:xfrm>
          <a:prstGeom prst="rect">
            <a:avLst/>
          </a:prstGeom>
        </p:spPr>
      </p:pic>
      <p:sp>
        <p:nvSpPr>
          <p:cNvPr id="10" name="TextBox 9"/>
          <p:cNvSpPr txBox="1"/>
          <p:nvPr/>
        </p:nvSpPr>
        <p:spPr>
          <a:xfrm>
            <a:off x="1295401" y="2209800"/>
            <a:ext cx="6400800" cy="584775"/>
          </a:xfrm>
          <a:prstGeom prst="rect">
            <a:avLst/>
          </a:prstGeom>
          <a:solidFill>
            <a:schemeClr val="tx2">
              <a:lumMod val="60000"/>
              <a:lumOff val="40000"/>
            </a:schemeClr>
          </a:solidFill>
        </p:spPr>
        <p:txBody>
          <a:bodyPr wrap="square" rtlCol="0">
            <a:spAutoFit/>
          </a:bodyPr>
          <a:lstStyle/>
          <a:p>
            <a:r>
              <a:rPr lang="bn-BD" sz="3200" dirty="0" smtClean="0">
                <a:latin typeface="NikoshBAN" pitchFamily="2" charset="0"/>
                <a:cs typeface="NikoshBAN" pitchFamily="2" charset="0"/>
              </a:rPr>
              <a:t>গতির সূত্রানুযায়ী বইটি গতিশীল থাকছে না কেনো?</a:t>
            </a:r>
            <a:endParaRPr lang="en-US" sz="3200" dirty="0">
              <a:latin typeface="NikoshBAN" pitchFamily="2" charset="0"/>
              <a:cs typeface="NikoshBAN" pitchFamily="2" charset="0"/>
            </a:endParaRPr>
          </a:p>
        </p:txBody>
      </p:sp>
      <p:sp>
        <p:nvSpPr>
          <p:cNvPr id="23" name="TextBox 22"/>
          <p:cNvSpPr txBox="1"/>
          <p:nvPr/>
        </p:nvSpPr>
        <p:spPr>
          <a:xfrm>
            <a:off x="1295400" y="2234625"/>
            <a:ext cx="6651180"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বইটির গতির বিরুদ্ধে কোন তলটি বাধার সৃষ্টি করছে?</a:t>
            </a:r>
            <a:endParaRPr lang="en-US" sz="3200" dirty="0">
              <a:latin typeface="NikoshBAN" pitchFamily="2" charset="0"/>
              <a:cs typeface="NikoshBAN" pitchFamily="2" charset="0"/>
            </a:endParaRPr>
          </a:p>
        </p:txBody>
      </p:sp>
      <p:sp>
        <p:nvSpPr>
          <p:cNvPr id="24" name="Right Arrow 23"/>
          <p:cNvSpPr/>
          <p:nvPr/>
        </p:nvSpPr>
        <p:spPr>
          <a:xfrm>
            <a:off x="4343400" y="3810000"/>
            <a:ext cx="6858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flipH="1">
            <a:off x="4724400" y="4143702"/>
            <a:ext cx="685800" cy="3048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234625"/>
            <a:ext cx="8130752"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বই এবং টেবিলের স্পর্শতলে গতির বিরুদ্ধে এই বাধাকে কী বলে?</a:t>
            </a:r>
            <a:endParaRPr lang="en-US" sz="3200" dirty="0">
              <a:latin typeface="NikoshBAN" pitchFamily="2" charset="0"/>
              <a:cs typeface="NikoshBAN" pitchFamily="2" charset="0"/>
            </a:endParaRPr>
          </a:p>
        </p:txBody>
      </p:sp>
      <p:sp>
        <p:nvSpPr>
          <p:cNvPr id="12" name="TextBox 11"/>
          <p:cNvSpPr txBox="1"/>
          <p:nvPr/>
        </p:nvSpPr>
        <p:spPr>
          <a:xfrm>
            <a:off x="1905000" y="2971800"/>
            <a:ext cx="4703532"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বাধা প্রধানকারী এই বলকে কী বলে?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par>
                          <p:cTn id="15" fill="hold">
                            <p:stCondLst>
                              <p:cond delay="0"/>
                            </p:stCondLst>
                            <p:childTnLst>
                              <p:par>
                                <p:cTn id="16" presetID="0" presetClass="path" presetSubtype="0" decel="50000" fill="hold" nodeType="afterEffect">
                                  <p:stCondLst>
                                    <p:cond delay="0"/>
                                  </p:stCondLst>
                                  <p:childTnLst>
                                    <p:animMotion origin="layout" path="M 3.33333E-6 -3.7037E-6 L 0.20208 -3.7037E-6 " pathEditMode="relative" rAng="0" ptsTypes="AA">
                                      <p:cBhvr>
                                        <p:cTn id="17" dur="1000" fill="hold"/>
                                        <p:tgtEl>
                                          <p:spTgt spid="19"/>
                                        </p:tgtEl>
                                        <p:attrNameLst>
                                          <p:attrName>ppt_x</p:attrName>
                                          <p:attrName>ppt_y</p:attrName>
                                        </p:attrNameLst>
                                      </p:cBhvr>
                                      <p:rCtr x="101" y="0"/>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7" presetClass="entr" presetSubtype="8" repeatCount="300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ppt_x</p:attrName>
                                        </p:attrNameLst>
                                      </p:cBhvr>
                                      <p:tavLst>
                                        <p:tav tm="0">
                                          <p:val>
                                            <p:strVal val="#ppt_x-#ppt_w/2"/>
                                          </p:val>
                                        </p:tav>
                                        <p:tav tm="100000">
                                          <p:val>
                                            <p:strVal val="#ppt_x"/>
                                          </p:val>
                                        </p:tav>
                                      </p:tavLst>
                                    </p:anim>
                                    <p:anim calcmode="lin" valueType="num">
                                      <p:cBhvr>
                                        <p:cTn id="28" dur="1000" fill="hold"/>
                                        <p:tgtEl>
                                          <p:spTgt spid="24"/>
                                        </p:tgtEl>
                                        <p:attrNameLst>
                                          <p:attrName>ppt_y</p:attrName>
                                        </p:attrNameLst>
                                      </p:cBhvr>
                                      <p:tavLst>
                                        <p:tav tm="0">
                                          <p:val>
                                            <p:strVal val="#ppt_y"/>
                                          </p:val>
                                        </p:tav>
                                        <p:tav tm="100000">
                                          <p:val>
                                            <p:strVal val="#ppt_y"/>
                                          </p:val>
                                        </p:tav>
                                      </p:tavLst>
                                    </p:anim>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strVal val="#ppt_h"/>
                                          </p:val>
                                        </p:tav>
                                        <p:tav tm="100000">
                                          <p:val>
                                            <p:strVal val="#ppt_h"/>
                                          </p:val>
                                        </p:tav>
                                      </p:tavLst>
                                    </p:anim>
                                  </p:childTnLst>
                                </p:cTn>
                              </p:par>
                              <p:par>
                                <p:cTn id="31" presetID="17" presetClass="entr" presetSubtype="2" repeatCount="300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ppt_x</p:attrName>
                                        </p:attrNameLst>
                                      </p:cBhvr>
                                      <p:tavLst>
                                        <p:tav tm="0">
                                          <p:val>
                                            <p:strVal val="#ppt_x+#ppt_w/2"/>
                                          </p:val>
                                        </p:tav>
                                        <p:tav tm="100000">
                                          <p:val>
                                            <p:strVal val="#ppt_x"/>
                                          </p:val>
                                        </p:tav>
                                      </p:tavLst>
                                    </p:anim>
                                    <p:anim calcmode="lin" valueType="num">
                                      <p:cBhvr>
                                        <p:cTn id="34" dur="1000" fill="hold"/>
                                        <p:tgtEl>
                                          <p:spTgt spid="25"/>
                                        </p:tgtEl>
                                        <p:attrNameLst>
                                          <p:attrName>ppt_y</p:attrName>
                                        </p:attrNameLst>
                                      </p:cBhvr>
                                      <p:tavLst>
                                        <p:tav tm="0">
                                          <p:val>
                                            <p:strVal val="#ppt_y"/>
                                          </p:val>
                                        </p:tav>
                                        <p:tav tm="100000">
                                          <p:val>
                                            <p:strVal val="#ppt_y"/>
                                          </p:val>
                                        </p:tav>
                                      </p:tavLst>
                                    </p:anim>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5"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743200" y="533400"/>
            <a:ext cx="347082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ঘর্ষণের উৎপত্তির কারণ কী</a:t>
            </a:r>
            <a:endParaRPr lang="en-US" sz="3200" dirty="0">
              <a:latin typeface="NikoshBAN" pitchFamily="2" charset="0"/>
              <a:cs typeface="NikoshBAN" pitchFamily="2" charset="0"/>
            </a:endParaRPr>
          </a:p>
        </p:txBody>
      </p:sp>
      <p:graphicFrame>
        <p:nvGraphicFramePr>
          <p:cNvPr id="6" name="Object 5">
            <a:hlinkClick r:id="" action="ppaction://ole?verb=0"/>
          </p:cNvPr>
          <p:cNvGraphicFramePr>
            <a:graphicFrameLocks noChangeAspect="1"/>
          </p:cNvGraphicFramePr>
          <p:nvPr/>
        </p:nvGraphicFramePr>
        <p:xfrm>
          <a:off x="3733800" y="1295400"/>
          <a:ext cx="1354667" cy="1143000"/>
        </p:xfrm>
        <a:graphic>
          <a:graphicData uri="http://schemas.openxmlformats.org/presentationml/2006/ole">
            <mc:AlternateContent xmlns:mc="http://schemas.openxmlformats.org/markup-compatibility/2006">
              <mc:Choice xmlns:v="urn:schemas-microsoft-com:vml" Requires="v">
                <p:oleObj spid="_x0000_s59407" name="Packager Shell Object" showAsIcon="1" r:id="rId4" imgW="914400" imgH="771480" progId="Package">
                  <p:embed/>
                </p:oleObj>
              </mc:Choice>
              <mc:Fallback>
                <p:oleObj name="Packager Shell Object" showAsIcon="1" r:id="rId4" imgW="914400" imgH="771480" progId="Package">
                  <p:embed/>
                  <p:pic>
                    <p:nvPicPr>
                      <p:cNvPr id="0" name="Picture 1" descr="Vide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95400"/>
                        <a:ext cx="1354667" cy="1143000"/>
                      </a:xfrm>
                      <a:prstGeom prst="rect">
                        <a:avLst/>
                      </a:prstGeom>
                      <a:blipFill dpi="0" rotWithShape="1">
                        <a:blip r:embed="rId6"/>
                        <a:srcRect/>
                        <a:stretch>
                          <a:fillRect/>
                        </a:stretch>
                      </a:blipFill>
                    </p:spPr>
                  </p:pic>
                </p:oleObj>
              </mc:Fallback>
            </mc:AlternateContent>
          </a:graphicData>
        </a:graphic>
      </p:graphicFrame>
      <p:pic>
        <p:nvPicPr>
          <p:cNvPr id="7" name="Picture 6" descr="vlcsnap-2015-04-16-23h42m08s165.jpg"/>
          <p:cNvPicPr>
            <a:picLocks noChangeAspect="1"/>
          </p:cNvPicPr>
          <p:nvPr/>
        </p:nvPicPr>
        <p:blipFill>
          <a:blip r:embed="rId7" cstate="print"/>
          <a:srcRect l="6666" t="59259"/>
          <a:stretch>
            <a:fillRect/>
          </a:stretch>
        </p:blipFill>
        <p:spPr>
          <a:xfrm>
            <a:off x="69368" y="533400"/>
            <a:ext cx="9005264" cy="2211114"/>
          </a:xfrm>
          <a:prstGeom prst="rect">
            <a:avLst/>
          </a:prstGeom>
        </p:spPr>
      </p:pic>
      <p:pic>
        <p:nvPicPr>
          <p:cNvPr id="8" name="Picture 7" descr="vlcsnap-2015-04-16-23h38m50s236.jpg"/>
          <p:cNvPicPr>
            <a:picLocks noChangeAspect="1"/>
          </p:cNvPicPr>
          <p:nvPr/>
        </p:nvPicPr>
        <p:blipFill>
          <a:blip r:embed="rId8" cstate="print"/>
          <a:srcRect t="60370" r="3333"/>
          <a:stretch>
            <a:fillRect/>
          </a:stretch>
        </p:blipFill>
        <p:spPr>
          <a:xfrm>
            <a:off x="152400" y="4210050"/>
            <a:ext cx="8839200" cy="2038350"/>
          </a:xfrm>
          <a:prstGeom prst="rect">
            <a:avLst/>
          </a:prstGeom>
        </p:spPr>
      </p:pic>
      <p:sp>
        <p:nvSpPr>
          <p:cNvPr id="20" name="Frame 19"/>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0" name="Straight Arrow Connector 9"/>
          <p:cNvCxnSpPr/>
          <p:nvPr/>
        </p:nvCxnSpPr>
        <p:spPr>
          <a:xfrm>
            <a:off x="609600" y="1752600"/>
            <a:ext cx="7696200" cy="0"/>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4953000"/>
            <a:ext cx="6400800" cy="0"/>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3124200"/>
            <a:ext cx="8610600" cy="569387"/>
          </a:xfrm>
          <a:prstGeom prst="rect">
            <a:avLst/>
          </a:prstGeom>
          <a:solidFill>
            <a:schemeClr val="accent2">
              <a:lumMod val="60000"/>
              <a:lumOff val="40000"/>
            </a:schemeClr>
          </a:solidFill>
        </p:spPr>
        <p:txBody>
          <a:bodyPr wrap="square" rtlCol="0">
            <a:spAutoFit/>
          </a:bodyPr>
          <a:lstStyle/>
          <a:p>
            <a:r>
              <a:rPr lang="bn-BD" sz="3100" spc="-150" dirty="0" smtClean="0">
                <a:latin typeface="NikoshBAN" pitchFamily="2" charset="0"/>
                <a:cs typeface="NikoshBAN" pitchFamily="2" charset="0"/>
              </a:rPr>
              <a:t>টেবিল ও তোয়ালে উভয়ের উপর দিয়ে বলটি কী একই দূরত্ব অতিক্রম করেছে?</a:t>
            </a:r>
            <a:endParaRPr lang="en-US" sz="3100" spc="-150" dirty="0">
              <a:latin typeface="NikoshBAN" pitchFamily="2" charset="0"/>
              <a:cs typeface="NikoshBAN" pitchFamily="2" charset="0"/>
            </a:endParaRPr>
          </a:p>
        </p:txBody>
      </p:sp>
      <p:sp>
        <p:nvSpPr>
          <p:cNvPr id="14" name="TextBox 13"/>
          <p:cNvSpPr txBox="1"/>
          <p:nvPr/>
        </p:nvSpPr>
        <p:spPr>
          <a:xfrm>
            <a:off x="2209800" y="3155732"/>
            <a:ext cx="4267200" cy="584775"/>
          </a:xfrm>
          <a:prstGeom prst="rect">
            <a:avLst/>
          </a:prstGeom>
          <a:solidFill>
            <a:schemeClr val="tx2">
              <a:lumMod val="60000"/>
              <a:lumOff val="40000"/>
            </a:schemeClr>
          </a:solidFill>
        </p:spPr>
        <p:txBody>
          <a:bodyPr wrap="square" rtlCol="0">
            <a:spAutoFit/>
          </a:bodyPr>
          <a:lstStyle/>
          <a:p>
            <a:r>
              <a:rPr lang="bn-BD" sz="3200" spc="-150" dirty="0" smtClean="0">
                <a:latin typeface="NikoshBAN" pitchFamily="2" charset="0"/>
                <a:cs typeface="NikoshBAN" pitchFamily="2" charset="0"/>
              </a:rPr>
              <a:t>কেনো একই দূরত্ব অতিক্রম করেনি?</a:t>
            </a:r>
            <a:endParaRPr lang="en-US" sz="3200" spc="-150" dirty="0">
              <a:latin typeface="NikoshBAN" pitchFamily="2" charset="0"/>
              <a:cs typeface="NikoshBAN" pitchFamily="2" charset="0"/>
            </a:endParaRPr>
          </a:p>
        </p:txBody>
      </p:sp>
      <p:sp>
        <p:nvSpPr>
          <p:cNvPr id="15" name="TextBox 14"/>
          <p:cNvSpPr txBox="1"/>
          <p:nvPr/>
        </p:nvSpPr>
        <p:spPr>
          <a:xfrm>
            <a:off x="1981200" y="3139966"/>
            <a:ext cx="4724400" cy="584775"/>
          </a:xfrm>
          <a:prstGeom prst="rect">
            <a:avLst/>
          </a:prstGeom>
          <a:solidFill>
            <a:schemeClr val="accent6">
              <a:lumMod val="60000"/>
              <a:lumOff val="40000"/>
            </a:schemeClr>
          </a:solidFill>
        </p:spPr>
        <p:txBody>
          <a:bodyPr wrap="square" rtlCol="0">
            <a:spAutoFit/>
          </a:bodyPr>
          <a:lstStyle/>
          <a:p>
            <a:r>
              <a:rPr lang="bn-BD" sz="3200" spc="-150" dirty="0" smtClean="0">
                <a:latin typeface="NikoshBAN" pitchFamily="2" charset="0"/>
                <a:cs typeface="NikoshBAN" pitchFamily="2" charset="0"/>
              </a:rPr>
              <a:t>তাহলে ঘর্ষণ বল কার উপর নির্ভর </a:t>
            </a:r>
            <a:r>
              <a:rPr lang="en-US" sz="3200" spc="-150" dirty="0" smtClean="0">
                <a:latin typeface="NikoshBAN" pitchFamily="2" charset="0"/>
                <a:cs typeface="NikoshBAN" pitchFamily="2" charset="0"/>
              </a:rPr>
              <a:t> </a:t>
            </a:r>
            <a:r>
              <a:rPr lang="bn-BD" sz="3200" spc="-150" dirty="0" smtClean="0">
                <a:latin typeface="NikoshBAN" pitchFamily="2" charset="0"/>
                <a:cs typeface="NikoshBAN" pitchFamily="2" charset="0"/>
              </a:rPr>
              <a:t>করে</a:t>
            </a:r>
            <a:r>
              <a:rPr lang="bn-BD" sz="3200" spc="-150" dirty="0" smtClean="0">
                <a:latin typeface="NikoshBAN" pitchFamily="2" charset="0"/>
                <a:cs typeface="NikoshBAN" pitchFamily="2" charset="0"/>
              </a:rPr>
              <a:t>?</a:t>
            </a:r>
            <a:endParaRPr lang="en-US" sz="3200" spc="-15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 name="Picture 17" descr="Classroom.jpg"/>
          <p:cNvPicPr>
            <a:picLocks noChangeAspect="1"/>
          </p:cNvPicPr>
          <p:nvPr/>
        </p:nvPicPr>
        <p:blipFill>
          <a:blip r:embed="rId3" cstate="print"/>
          <a:stretch>
            <a:fillRect/>
          </a:stretch>
        </p:blipFill>
        <p:spPr>
          <a:xfrm>
            <a:off x="0" y="0"/>
            <a:ext cx="9144000" cy="6858000"/>
          </a:xfrm>
          <a:prstGeom prst="rect">
            <a:avLst/>
          </a:prstGeom>
        </p:spPr>
      </p:pic>
      <p:pic>
        <p:nvPicPr>
          <p:cNvPr id="19" name="Picture 18" descr="book.png"/>
          <p:cNvPicPr>
            <a:picLocks noChangeAspect="1"/>
          </p:cNvPicPr>
          <p:nvPr/>
        </p:nvPicPr>
        <p:blipFill>
          <a:blip r:embed="rId4" cstate="print"/>
          <a:stretch>
            <a:fillRect/>
          </a:stretch>
        </p:blipFill>
        <p:spPr>
          <a:xfrm>
            <a:off x="2286000" y="3327498"/>
            <a:ext cx="2247619" cy="939702"/>
          </a:xfrm>
          <a:prstGeom prst="rect">
            <a:avLst/>
          </a:prstGeom>
          <a:effectLst>
            <a:outerShdw blurRad="50800" dist="38100" dir="2700000" algn="tl" rotWithShape="0">
              <a:prstClr val="black">
                <a:alpha val="40000"/>
              </a:prstClr>
            </a:outerShdw>
          </a:effectLst>
        </p:spPr>
      </p:pic>
      <p:pic>
        <p:nvPicPr>
          <p:cNvPr id="8" name="Picture 7" descr="Friction.gif"/>
          <p:cNvPicPr>
            <a:picLocks noChangeAspect="1"/>
          </p:cNvPicPr>
          <p:nvPr/>
        </p:nvPicPr>
        <p:blipFill>
          <a:blip r:embed="rId5" cstate="print"/>
          <a:stretch>
            <a:fillRect/>
          </a:stretch>
        </p:blipFill>
        <p:spPr>
          <a:xfrm>
            <a:off x="5429250" y="2981092"/>
            <a:ext cx="2391834" cy="2257658"/>
          </a:xfrm>
          <a:prstGeom prst="rect">
            <a:avLst/>
          </a:prstGeom>
        </p:spPr>
      </p:pic>
      <p:pic>
        <p:nvPicPr>
          <p:cNvPr id="11" name="Picture 10" descr="Frictionwall-1.png"/>
          <p:cNvPicPr>
            <a:picLocks noChangeAspect="1"/>
          </p:cNvPicPr>
          <p:nvPr/>
        </p:nvPicPr>
        <p:blipFill>
          <a:blip r:embed="rId6" cstate="print"/>
          <a:stretch>
            <a:fillRect/>
          </a:stretch>
        </p:blipFill>
        <p:spPr>
          <a:xfrm>
            <a:off x="5543550" y="3074484"/>
            <a:ext cx="2171700" cy="2145216"/>
          </a:xfrm>
          <a:prstGeom prst="rect">
            <a:avLst/>
          </a:prstGeom>
        </p:spPr>
      </p:pic>
      <p:pic>
        <p:nvPicPr>
          <p:cNvPr id="12" name="Picture 11" descr="Frictionwall.png"/>
          <p:cNvPicPr>
            <a:picLocks noChangeAspect="1"/>
          </p:cNvPicPr>
          <p:nvPr/>
        </p:nvPicPr>
        <p:blipFill>
          <a:blip r:embed="rId7" cstate="print"/>
          <a:stretch>
            <a:fillRect/>
          </a:stretch>
        </p:blipFill>
        <p:spPr>
          <a:xfrm>
            <a:off x="3352800" y="2895600"/>
            <a:ext cx="4533334" cy="2463492"/>
          </a:xfrm>
          <a:prstGeom prst="rect">
            <a:avLst/>
          </a:prstGeom>
        </p:spPr>
      </p:pic>
      <p:sp>
        <p:nvSpPr>
          <p:cNvPr id="13" name="Right Arrow 12"/>
          <p:cNvSpPr/>
          <p:nvPr/>
        </p:nvSpPr>
        <p:spPr>
          <a:xfrm>
            <a:off x="6248400" y="3505200"/>
            <a:ext cx="7620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6248400" y="4495800"/>
            <a:ext cx="762000" cy="3810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8"/>
          <p:cNvGrpSpPr/>
          <p:nvPr/>
        </p:nvGrpSpPr>
        <p:grpSpPr>
          <a:xfrm>
            <a:off x="5410200" y="4800600"/>
            <a:ext cx="2480166" cy="980420"/>
            <a:chOff x="9144000" y="4572000"/>
            <a:chExt cx="2480166" cy="980420"/>
          </a:xfrm>
        </p:grpSpPr>
        <p:sp>
          <p:nvSpPr>
            <p:cNvPr id="21" name="TextBox 20"/>
            <p:cNvSpPr txBox="1"/>
            <p:nvPr/>
          </p:nvSpPr>
          <p:spPr>
            <a:xfrm>
              <a:off x="9144000" y="5029200"/>
              <a:ext cx="2480166" cy="523220"/>
            </a:xfrm>
            <a:prstGeom prst="rect">
              <a:avLst/>
            </a:prstGeom>
            <a:solidFill>
              <a:schemeClr val="tx2">
                <a:lumMod val="40000"/>
                <a:lumOff val="60000"/>
              </a:schemeClr>
            </a:solidFill>
          </p:spPr>
          <p:txBody>
            <a:bodyPr wrap="none" rtlCol="0">
              <a:spAutoFit/>
            </a:bodyPr>
            <a:lstStyle/>
            <a:p>
              <a:r>
                <a:rPr lang="bn-BD" sz="2800" dirty="0" smtClean="0">
                  <a:latin typeface="NikoshBAN" pitchFamily="2" charset="0"/>
                  <a:cs typeface="NikoshBAN" pitchFamily="2" charset="0"/>
                </a:rPr>
                <a:t>টেবিলের উপরের তল</a:t>
              </a:r>
              <a:endParaRPr lang="en-US" sz="2800" dirty="0">
                <a:latin typeface="NikoshBAN" pitchFamily="2" charset="0"/>
                <a:cs typeface="NikoshBAN" pitchFamily="2" charset="0"/>
              </a:endParaRPr>
            </a:p>
          </p:txBody>
        </p:sp>
        <p:cxnSp>
          <p:nvCxnSpPr>
            <p:cNvPr id="26" name="Straight Arrow Connector 25"/>
            <p:cNvCxnSpPr>
              <a:stCxn id="21" idx="0"/>
            </p:cNvCxnSpPr>
            <p:nvPr/>
          </p:nvCxnSpPr>
          <p:spPr>
            <a:xfrm flipH="1" flipV="1">
              <a:off x="10363200" y="4572000"/>
              <a:ext cx="20883"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30"/>
          <p:cNvGrpSpPr/>
          <p:nvPr/>
        </p:nvGrpSpPr>
        <p:grpSpPr>
          <a:xfrm>
            <a:off x="5588789" y="2590800"/>
            <a:ext cx="2183611" cy="990600"/>
            <a:chOff x="9144000" y="1219200"/>
            <a:chExt cx="2183611" cy="990600"/>
          </a:xfrm>
        </p:grpSpPr>
        <p:sp>
          <p:nvSpPr>
            <p:cNvPr id="17" name="TextBox 16"/>
            <p:cNvSpPr txBox="1"/>
            <p:nvPr/>
          </p:nvSpPr>
          <p:spPr>
            <a:xfrm>
              <a:off x="9144000" y="1219200"/>
              <a:ext cx="2183611"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বই-এর নিচের তল</a:t>
              </a:r>
              <a:endParaRPr lang="en-US" sz="2800" dirty="0">
                <a:latin typeface="NikoshBAN" pitchFamily="2" charset="0"/>
                <a:cs typeface="NikoshBAN" pitchFamily="2" charset="0"/>
              </a:endParaRPr>
            </a:p>
          </p:txBody>
        </p:sp>
        <p:cxnSp>
          <p:nvCxnSpPr>
            <p:cNvPr id="28" name="Straight Arrow Connector 27"/>
            <p:cNvCxnSpPr/>
            <p:nvPr/>
          </p:nvCxnSpPr>
          <p:spPr>
            <a:xfrm rot="240000">
              <a:off x="10155484" y="1752600"/>
              <a:ext cx="55316"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447800" y="1066800"/>
            <a:ext cx="6380273"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এবার দেখো অনুবীক্ষণ যন্ত্রে তলগুলো কীরূপ দেখায়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7" presetClass="entr" presetSubtype="8" repeatCount="indefinite" fill="hold" grpId="0" nodeType="afterEffect">
                                  <p:stCondLst>
                                    <p:cond delay="0"/>
                                  </p:stCondLst>
                                  <p:endCondLst>
                                    <p:cond evt="onNext" delay="0">
                                      <p:tgtEl>
                                        <p:sldTgt/>
                                      </p:tgtEl>
                                    </p:cond>
                                  </p:end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ppt_x</p:attrName>
                                        </p:attrNameLst>
                                      </p:cBhvr>
                                      <p:tavLst>
                                        <p:tav tm="0">
                                          <p:val>
                                            <p:strVal val="#ppt_x-#ppt_w/2"/>
                                          </p:val>
                                        </p:tav>
                                        <p:tav tm="100000">
                                          <p:val>
                                            <p:strVal val="#ppt_x"/>
                                          </p:val>
                                        </p:tav>
                                      </p:tavLst>
                                    </p:anim>
                                    <p:anim calcmode="lin" valueType="num">
                                      <p:cBhvr>
                                        <p:cTn id="21" dur="1000" fill="hold"/>
                                        <p:tgtEl>
                                          <p:spTgt spid="13"/>
                                        </p:tgtEl>
                                        <p:attrNameLst>
                                          <p:attrName>ppt_y</p:attrName>
                                        </p:attrNameLst>
                                      </p:cBhvr>
                                      <p:tavLst>
                                        <p:tav tm="0">
                                          <p:val>
                                            <p:strVal val="#ppt_y"/>
                                          </p:val>
                                        </p:tav>
                                        <p:tav tm="100000">
                                          <p:val>
                                            <p:strVal val="#ppt_y"/>
                                          </p:val>
                                        </p:tav>
                                      </p:tavLst>
                                    </p:anim>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7" presetClass="entr" presetSubtype="2" repeatCount="indefinite" fill="hold" grpId="0" nodeType="withEffect">
                                  <p:stCondLst>
                                    <p:cond delay="0"/>
                                  </p:stCondLst>
                                  <p:endCondLst>
                                    <p:cond evt="onNext" delay="0">
                                      <p:tgtEl>
                                        <p:sldTgt/>
                                      </p:tgtEl>
                                    </p:cond>
                                  </p:end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ppt_x</p:attrName>
                                        </p:attrNameLst>
                                      </p:cBhvr>
                                      <p:tavLst>
                                        <p:tav tm="0">
                                          <p:val>
                                            <p:strVal val="#ppt_x+#ppt_w/2"/>
                                          </p:val>
                                        </p:tav>
                                        <p:tav tm="100000">
                                          <p:val>
                                            <p:strVal val="#ppt_x"/>
                                          </p:val>
                                        </p:tav>
                                      </p:tavLst>
                                    </p:anim>
                                    <p:anim calcmode="lin" valueType="num">
                                      <p:cBhvr>
                                        <p:cTn id="29" dur="1000" fill="hold"/>
                                        <p:tgtEl>
                                          <p:spTgt spid="16"/>
                                        </p:tgtEl>
                                        <p:attrNameLst>
                                          <p:attrName>ppt_y</p:attrName>
                                        </p:attrNameLst>
                                      </p:cBhvr>
                                      <p:tavLst>
                                        <p:tav tm="0">
                                          <p:val>
                                            <p:strVal val="#ppt_y"/>
                                          </p:val>
                                        </p:tav>
                                        <p:tav tm="100000">
                                          <p:val>
                                            <p:strVal val="#ppt_y"/>
                                          </p:val>
                                        </p:tav>
                                      </p:tavLst>
                                    </p:anim>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childTnLst>
                                </p:cTn>
                              </p:par>
                              <p:par>
                                <p:cTn id="32" presetID="1"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1229</TotalTime>
  <Words>1229</Words>
  <Application>Microsoft Office PowerPoint</Application>
  <PresentationFormat>On-screen Show (4:3)</PresentationFormat>
  <Paragraphs>100</Paragraphs>
  <Slides>19</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9" baseType="lpstr">
      <vt:lpstr>Arial</vt:lpstr>
      <vt:lpstr>Calibri</vt:lpstr>
      <vt:lpstr>NikoshBAN</vt:lpstr>
      <vt:lpstr>Trebuchet MS</vt:lpstr>
      <vt:lpstr>Vrinda</vt:lpstr>
      <vt:lpstr>Wingdings</vt:lpstr>
      <vt:lpstr>Wingdings 3</vt:lpstr>
      <vt:lpstr>Facet</vt:lpstr>
      <vt:lpstr>Package</vt:lpstr>
      <vt:lpstr>Packager Shell Object</vt:lpstr>
      <vt:lpstr>PowerPoint Presentation</vt:lpstr>
      <vt:lpstr>শিক্ষক পরিচিতি</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PIP- CS-PRPS-AT-Noor Mohammad</cp:lastModifiedBy>
  <cp:revision>401</cp:revision>
  <dcterms:created xsi:type="dcterms:W3CDTF">2015-04-08T14:54:46Z</dcterms:created>
  <dcterms:modified xsi:type="dcterms:W3CDTF">2021-02-09T00:42:12Z</dcterms:modified>
</cp:coreProperties>
</file>