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 id="262" r:id="rId8"/>
    <p:sldId id="263" r:id="rId9"/>
    <p:sldId id="264" r:id="rId10"/>
    <p:sldId id="265" r:id="rId11"/>
    <p:sldId id="266" r:id="rId12"/>
    <p:sldId id="271" r:id="rId13"/>
    <p:sldId id="267" r:id="rId14"/>
    <p:sldId id="272"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D2E005-0B36-4E65-B83C-F5D6B23953F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3EAEE79-776E-41E9-A0B5-70D3A4002759}">
      <dgm:prSet phldrT="[Text]" custT="1"/>
      <dgm:spPr/>
      <dgm:t>
        <a:bodyPr>
          <a:prstTxWarp prst="textPlain">
            <a:avLst/>
          </a:prstTxWarp>
        </a:bodyPr>
        <a:lstStyle/>
        <a:p>
          <a:r>
            <a:rPr lang="bn-IN" sz="3200" dirty="0" smtClean="0">
              <a:ln>
                <a:solidFill>
                  <a:schemeClr val="tx1"/>
                </a:solidFill>
              </a:ln>
              <a:solidFill>
                <a:schemeClr val="tx1"/>
              </a:solidFill>
              <a:effectLst>
                <a:glow rad="228600">
                  <a:schemeClr val="accent6">
                    <a:satMod val="175000"/>
                    <a:alpha val="40000"/>
                  </a:schemeClr>
                </a:glow>
              </a:effectLst>
              <a:latin typeface="SutonnyOMJ" pitchFamily="2" charset="0"/>
              <a:cs typeface="SutonnyOMJ" pitchFamily="2" charset="0"/>
            </a:rPr>
            <a:t>শস্য পর্যায় কি তা বলতে পারবে।</a:t>
          </a:r>
          <a:endParaRPr lang="en-US" sz="3200" dirty="0">
            <a:ln>
              <a:solidFill>
                <a:schemeClr val="tx1"/>
              </a:solidFill>
            </a:ln>
            <a:solidFill>
              <a:schemeClr val="tx1"/>
            </a:solidFill>
            <a:effectLst>
              <a:glow rad="228600">
                <a:schemeClr val="accent6">
                  <a:satMod val="175000"/>
                  <a:alpha val="40000"/>
                </a:schemeClr>
              </a:glow>
            </a:effectLst>
            <a:latin typeface="SutonnyOMJ" pitchFamily="2" charset="0"/>
            <a:cs typeface="SutonnyOMJ" pitchFamily="2" charset="0"/>
          </a:endParaRPr>
        </a:p>
      </dgm:t>
    </dgm:pt>
    <dgm:pt modelId="{F88F0697-2B85-45DC-B45F-C9805D29DF16}" type="parTrans" cxnId="{7616AE16-5453-42DC-BF95-C31C93CFDF55}">
      <dgm:prSet/>
      <dgm:spPr/>
      <dgm:t>
        <a:bodyPr/>
        <a:lstStyle/>
        <a:p>
          <a:endParaRPr lang="en-US"/>
        </a:p>
      </dgm:t>
    </dgm:pt>
    <dgm:pt modelId="{3EC079E1-2952-484E-9E8B-5E3DADB3A5EA}" type="sibTrans" cxnId="{7616AE16-5453-42DC-BF95-C31C93CFDF55}">
      <dgm:prSet/>
      <dgm:spPr/>
      <dgm:t>
        <a:bodyPr/>
        <a:lstStyle/>
        <a:p>
          <a:endParaRPr lang="en-US"/>
        </a:p>
      </dgm:t>
    </dgm:pt>
    <dgm:pt modelId="{901C93F5-E40E-4EF5-B8AF-5AAF5CD4E305}">
      <dgm:prSet phldrT="[Text]" custT="1"/>
      <dgm:spPr/>
      <dgm:t>
        <a:bodyPr>
          <a:prstTxWarp prst="textPlain">
            <a:avLst/>
          </a:prstTxWarp>
        </a:bodyPr>
        <a:lstStyle/>
        <a:p>
          <a:r>
            <a:rPr lang="bn-IN" sz="3200" dirty="0" smtClean="0">
              <a:ln>
                <a:solidFill>
                  <a:schemeClr val="tx1"/>
                </a:solidFill>
              </a:ln>
              <a:solidFill>
                <a:schemeClr val="tx1"/>
              </a:solidFill>
              <a:effectLst>
                <a:glow rad="228600">
                  <a:schemeClr val="accent6">
                    <a:satMod val="175000"/>
                    <a:alpha val="40000"/>
                  </a:schemeClr>
                </a:glow>
              </a:effectLst>
              <a:latin typeface="SutonnyOMJ" pitchFamily="2" charset="0"/>
              <a:cs typeface="SutonnyOMJ" pitchFamily="2" charset="0"/>
            </a:rPr>
            <a:t>শস্য পর্যায়ের সুবিধা লিখতে পারবে।</a:t>
          </a:r>
          <a:endParaRPr lang="en-US" sz="3200" dirty="0">
            <a:ln>
              <a:solidFill>
                <a:schemeClr val="tx1"/>
              </a:solidFill>
            </a:ln>
            <a:solidFill>
              <a:schemeClr val="tx1"/>
            </a:solidFill>
            <a:effectLst>
              <a:glow rad="228600">
                <a:schemeClr val="accent6">
                  <a:satMod val="175000"/>
                  <a:alpha val="40000"/>
                </a:schemeClr>
              </a:glow>
            </a:effectLst>
            <a:latin typeface="SutonnyOMJ" pitchFamily="2" charset="0"/>
            <a:cs typeface="SutonnyOMJ" pitchFamily="2" charset="0"/>
          </a:endParaRPr>
        </a:p>
      </dgm:t>
    </dgm:pt>
    <dgm:pt modelId="{1197F59C-56F9-4B58-BA55-9C0713DBEB69}" type="parTrans" cxnId="{AF9F5146-1339-40F5-B8F4-DC44C36E0DA2}">
      <dgm:prSet/>
      <dgm:spPr/>
      <dgm:t>
        <a:bodyPr/>
        <a:lstStyle/>
        <a:p>
          <a:endParaRPr lang="en-US"/>
        </a:p>
      </dgm:t>
    </dgm:pt>
    <dgm:pt modelId="{187D7FC4-39C9-43A9-8A19-4A0353DD7A21}" type="sibTrans" cxnId="{AF9F5146-1339-40F5-B8F4-DC44C36E0DA2}">
      <dgm:prSet/>
      <dgm:spPr/>
      <dgm:t>
        <a:bodyPr/>
        <a:lstStyle/>
        <a:p>
          <a:endParaRPr lang="en-US"/>
        </a:p>
      </dgm:t>
    </dgm:pt>
    <dgm:pt modelId="{0CC7C470-CD3F-487E-94CB-9BC63CF4FB39}">
      <dgm:prSet phldrT="[Text]" custT="1"/>
      <dgm:spPr/>
      <dgm:t>
        <a:bodyPr>
          <a:prstTxWarp prst="textPlain">
            <a:avLst/>
          </a:prstTxWarp>
        </a:bodyPr>
        <a:lstStyle/>
        <a:p>
          <a:r>
            <a:rPr lang="bn-IN" sz="3200" dirty="0" smtClean="0">
              <a:ln>
                <a:solidFill>
                  <a:schemeClr val="tx1"/>
                </a:solidFill>
              </a:ln>
              <a:solidFill>
                <a:schemeClr val="tx1"/>
              </a:solidFill>
              <a:effectLst>
                <a:glow rad="228600">
                  <a:schemeClr val="accent6">
                    <a:satMod val="175000"/>
                    <a:alpha val="40000"/>
                  </a:schemeClr>
                </a:glow>
              </a:effectLst>
              <a:latin typeface="SutonnyOMJ" pitchFamily="2" charset="0"/>
              <a:cs typeface="SutonnyOMJ" pitchFamily="2" charset="0"/>
            </a:rPr>
            <a:t>শস্য পর্যায়ের ব্যবহার ব্যাখ্যা করতে পারবে।</a:t>
          </a:r>
          <a:endParaRPr lang="en-US" sz="3200" dirty="0">
            <a:ln>
              <a:solidFill>
                <a:schemeClr val="tx1"/>
              </a:solidFill>
            </a:ln>
            <a:solidFill>
              <a:schemeClr val="tx1"/>
            </a:solidFill>
            <a:effectLst>
              <a:glow rad="228600">
                <a:schemeClr val="accent6">
                  <a:satMod val="175000"/>
                  <a:alpha val="40000"/>
                </a:schemeClr>
              </a:glow>
            </a:effectLst>
            <a:latin typeface="SutonnyOMJ" pitchFamily="2" charset="0"/>
            <a:cs typeface="SutonnyOMJ" pitchFamily="2" charset="0"/>
          </a:endParaRPr>
        </a:p>
      </dgm:t>
    </dgm:pt>
    <dgm:pt modelId="{81C2A276-B3FA-4060-8B60-3786A735F1CE}" type="parTrans" cxnId="{5189688D-A735-457C-A277-B49CF43BBFEE}">
      <dgm:prSet/>
      <dgm:spPr/>
      <dgm:t>
        <a:bodyPr/>
        <a:lstStyle/>
        <a:p>
          <a:endParaRPr lang="en-US"/>
        </a:p>
      </dgm:t>
    </dgm:pt>
    <dgm:pt modelId="{917CB1B4-9F66-4FD4-8FB8-8BC5AEDC7D1E}" type="sibTrans" cxnId="{5189688D-A735-457C-A277-B49CF43BBFEE}">
      <dgm:prSet/>
      <dgm:spPr/>
      <dgm:t>
        <a:bodyPr/>
        <a:lstStyle/>
        <a:p>
          <a:endParaRPr lang="en-US"/>
        </a:p>
      </dgm:t>
    </dgm:pt>
    <dgm:pt modelId="{F2D206B9-A1A2-4C64-986D-DDB800C6EC13}" type="pres">
      <dgm:prSet presAssocID="{1BD2E005-0B36-4E65-B83C-F5D6B23953FB}" presName="linear" presStyleCnt="0">
        <dgm:presLayoutVars>
          <dgm:dir/>
          <dgm:animLvl val="lvl"/>
          <dgm:resizeHandles val="exact"/>
        </dgm:presLayoutVars>
      </dgm:prSet>
      <dgm:spPr/>
      <dgm:t>
        <a:bodyPr/>
        <a:lstStyle/>
        <a:p>
          <a:endParaRPr lang="en-US"/>
        </a:p>
      </dgm:t>
    </dgm:pt>
    <dgm:pt modelId="{A52FCA1F-F5F8-42D3-80D9-7E8713A870C5}" type="pres">
      <dgm:prSet presAssocID="{93EAEE79-776E-41E9-A0B5-70D3A4002759}" presName="parentLin" presStyleCnt="0"/>
      <dgm:spPr/>
    </dgm:pt>
    <dgm:pt modelId="{A65B4E6A-AEDA-488F-92D1-56432F3A3AF4}" type="pres">
      <dgm:prSet presAssocID="{93EAEE79-776E-41E9-A0B5-70D3A4002759}" presName="parentLeftMargin" presStyleLbl="node1" presStyleIdx="0" presStyleCnt="3"/>
      <dgm:spPr/>
      <dgm:t>
        <a:bodyPr/>
        <a:lstStyle/>
        <a:p>
          <a:endParaRPr lang="en-US"/>
        </a:p>
      </dgm:t>
    </dgm:pt>
    <dgm:pt modelId="{A4F9FC4C-F257-450E-85C6-0FEEF3C053AD}" type="pres">
      <dgm:prSet presAssocID="{93EAEE79-776E-41E9-A0B5-70D3A4002759}" presName="parentText" presStyleLbl="node1" presStyleIdx="0" presStyleCnt="3" custScaleX="142857">
        <dgm:presLayoutVars>
          <dgm:chMax val="0"/>
          <dgm:bulletEnabled val="1"/>
        </dgm:presLayoutVars>
      </dgm:prSet>
      <dgm:spPr/>
      <dgm:t>
        <a:bodyPr/>
        <a:lstStyle/>
        <a:p>
          <a:endParaRPr lang="en-US"/>
        </a:p>
      </dgm:t>
    </dgm:pt>
    <dgm:pt modelId="{61AFD9A5-0FF0-4824-8CBF-EDCE21D78182}" type="pres">
      <dgm:prSet presAssocID="{93EAEE79-776E-41E9-A0B5-70D3A4002759}" presName="negativeSpace" presStyleCnt="0"/>
      <dgm:spPr/>
    </dgm:pt>
    <dgm:pt modelId="{360F64C9-021D-4025-A5F8-2F63B413C56C}" type="pres">
      <dgm:prSet presAssocID="{93EAEE79-776E-41E9-A0B5-70D3A4002759}" presName="childText" presStyleLbl="conFgAcc1" presStyleIdx="0" presStyleCnt="3">
        <dgm:presLayoutVars>
          <dgm:bulletEnabled val="1"/>
        </dgm:presLayoutVars>
      </dgm:prSet>
      <dgm:spPr/>
    </dgm:pt>
    <dgm:pt modelId="{C7A1C36F-2036-4F65-91FE-CB0649116BFD}" type="pres">
      <dgm:prSet presAssocID="{3EC079E1-2952-484E-9E8B-5E3DADB3A5EA}" presName="spaceBetweenRectangles" presStyleCnt="0"/>
      <dgm:spPr/>
    </dgm:pt>
    <dgm:pt modelId="{BBC6DC61-36D0-4F87-A0DD-E507E8903D9E}" type="pres">
      <dgm:prSet presAssocID="{901C93F5-E40E-4EF5-B8AF-5AAF5CD4E305}" presName="parentLin" presStyleCnt="0"/>
      <dgm:spPr/>
    </dgm:pt>
    <dgm:pt modelId="{82673666-8BF7-41E8-9622-9B12F79A1732}" type="pres">
      <dgm:prSet presAssocID="{901C93F5-E40E-4EF5-B8AF-5AAF5CD4E305}" presName="parentLeftMargin" presStyleLbl="node1" presStyleIdx="0" presStyleCnt="3"/>
      <dgm:spPr/>
      <dgm:t>
        <a:bodyPr/>
        <a:lstStyle/>
        <a:p>
          <a:endParaRPr lang="en-US"/>
        </a:p>
      </dgm:t>
    </dgm:pt>
    <dgm:pt modelId="{D1426C1C-DEB7-4734-B58D-27E9306E39BF}" type="pres">
      <dgm:prSet presAssocID="{901C93F5-E40E-4EF5-B8AF-5AAF5CD4E305}" presName="parentText" presStyleLbl="node1" presStyleIdx="1" presStyleCnt="3" custScaleX="142857">
        <dgm:presLayoutVars>
          <dgm:chMax val="0"/>
          <dgm:bulletEnabled val="1"/>
        </dgm:presLayoutVars>
      </dgm:prSet>
      <dgm:spPr/>
      <dgm:t>
        <a:bodyPr/>
        <a:lstStyle/>
        <a:p>
          <a:endParaRPr lang="en-US"/>
        </a:p>
      </dgm:t>
    </dgm:pt>
    <dgm:pt modelId="{2867A5E7-D6A9-41DF-93D2-D515AABA0D6E}" type="pres">
      <dgm:prSet presAssocID="{901C93F5-E40E-4EF5-B8AF-5AAF5CD4E305}" presName="negativeSpace" presStyleCnt="0"/>
      <dgm:spPr/>
    </dgm:pt>
    <dgm:pt modelId="{E2A6D176-4960-4B73-9E7D-F5F42565DEBA}" type="pres">
      <dgm:prSet presAssocID="{901C93F5-E40E-4EF5-B8AF-5AAF5CD4E305}" presName="childText" presStyleLbl="conFgAcc1" presStyleIdx="1" presStyleCnt="3">
        <dgm:presLayoutVars>
          <dgm:bulletEnabled val="1"/>
        </dgm:presLayoutVars>
      </dgm:prSet>
      <dgm:spPr/>
    </dgm:pt>
    <dgm:pt modelId="{115C68FA-B622-4E48-BA99-72EA6FDF8BCE}" type="pres">
      <dgm:prSet presAssocID="{187D7FC4-39C9-43A9-8A19-4A0353DD7A21}" presName="spaceBetweenRectangles" presStyleCnt="0"/>
      <dgm:spPr/>
    </dgm:pt>
    <dgm:pt modelId="{A9B8B2DC-A917-49D7-8BC4-1CE45C36B325}" type="pres">
      <dgm:prSet presAssocID="{0CC7C470-CD3F-487E-94CB-9BC63CF4FB39}" presName="parentLin" presStyleCnt="0"/>
      <dgm:spPr/>
    </dgm:pt>
    <dgm:pt modelId="{CB20E822-0050-4FA8-8CFA-5305B7AC7041}" type="pres">
      <dgm:prSet presAssocID="{0CC7C470-CD3F-487E-94CB-9BC63CF4FB39}" presName="parentLeftMargin" presStyleLbl="node1" presStyleIdx="1" presStyleCnt="3"/>
      <dgm:spPr/>
      <dgm:t>
        <a:bodyPr/>
        <a:lstStyle/>
        <a:p>
          <a:endParaRPr lang="en-US"/>
        </a:p>
      </dgm:t>
    </dgm:pt>
    <dgm:pt modelId="{6A13CFC1-3BFD-4DCA-9C37-730BED393220}" type="pres">
      <dgm:prSet presAssocID="{0CC7C470-CD3F-487E-94CB-9BC63CF4FB39}" presName="parentText" presStyleLbl="node1" presStyleIdx="2" presStyleCnt="3" custScaleX="142857">
        <dgm:presLayoutVars>
          <dgm:chMax val="0"/>
          <dgm:bulletEnabled val="1"/>
        </dgm:presLayoutVars>
      </dgm:prSet>
      <dgm:spPr/>
      <dgm:t>
        <a:bodyPr/>
        <a:lstStyle/>
        <a:p>
          <a:endParaRPr lang="en-US"/>
        </a:p>
      </dgm:t>
    </dgm:pt>
    <dgm:pt modelId="{31665A5A-80B6-441D-B925-73B67A6429B5}" type="pres">
      <dgm:prSet presAssocID="{0CC7C470-CD3F-487E-94CB-9BC63CF4FB39}" presName="negativeSpace" presStyleCnt="0"/>
      <dgm:spPr/>
    </dgm:pt>
    <dgm:pt modelId="{6903D2EE-CA82-402B-B9D5-DF9B1E522008}" type="pres">
      <dgm:prSet presAssocID="{0CC7C470-CD3F-487E-94CB-9BC63CF4FB39}" presName="childText" presStyleLbl="conFgAcc1" presStyleIdx="2" presStyleCnt="3">
        <dgm:presLayoutVars>
          <dgm:bulletEnabled val="1"/>
        </dgm:presLayoutVars>
      </dgm:prSet>
      <dgm:spPr/>
    </dgm:pt>
  </dgm:ptLst>
  <dgm:cxnLst>
    <dgm:cxn modelId="{44534C14-4260-4F89-A8E6-1F981D99433B}" type="presOf" srcId="{0CC7C470-CD3F-487E-94CB-9BC63CF4FB39}" destId="{CB20E822-0050-4FA8-8CFA-5305B7AC7041}" srcOrd="0" destOrd="0" presId="urn:microsoft.com/office/officeart/2005/8/layout/list1"/>
    <dgm:cxn modelId="{73CF00AF-5AFB-4F43-819C-2C9B95D7C836}" type="presOf" srcId="{901C93F5-E40E-4EF5-B8AF-5AAF5CD4E305}" destId="{82673666-8BF7-41E8-9622-9B12F79A1732}" srcOrd="0" destOrd="0" presId="urn:microsoft.com/office/officeart/2005/8/layout/list1"/>
    <dgm:cxn modelId="{83F65E82-21EB-4C26-96F8-E1B1F874C23C}" type="presOf" srcId="{93EAEE79-776E-41E9-A0B5-70D3A4002759}" destId="{A4F9FC4C-F257-450E-85C6-0FEEF3C053AD}" srcOrd="1" destOrd="0" presId="urn:microsoft.com/office/officeart/2005/8/layout/list1"/>
    <dgm:cxn modelId="{9C4A6589-105B-43B3-B59D-A6CA62D9FAC4}" type="presOf" srcId="{0CC7C470-CD3F-487E-94CB-9BC63CF4FB39}" destId="{6A13CFC1-3BFD-4DCA-9C37-730BED393220}" srcOrd="1" destOrd="0" presId="urn:microsoft.com/office/officeart/2005/8/layout/list1"/>
    <dgm:cxn modelId="{F4B81252-330E-473C-B1E6-0F8AEC7E5748}" type="presOf" srcId="{93EAEE79-776E-41E9-A0B5-70D3A4002759}" destId="{A65B4E6A-AEDA-488F-92D1-56432F3A3AF4}" srcOrd="0" destOrd="0" presId="urn:microsoft.com/office/officeart/2005/8/layout/list1"/>
    <dgm:cxn modelId="{652432D0-184A-4CF3-801D-27860A41025F}" type="presOf" srcId="{1BD2E005-0B36-4E65-B83C-F5D6B23953FB}" destId="{F2D206B9-A1A2-4C64-986D-DDB800C6EC13}" srcOrd="0" destOrd="0" presId="urn:microsoft.com/office/officeart/2005/8/layout/list1"/>
    <dgm:cxn modelId="{AF9F5146-1339-40F5-B8F4-DC44C36E0DA2}" srcId="{1BD2E005-0B36-4E65-B83C-F5D6B23953FB}" destId="{901C93F5-E40E-4EF5-B8AF-5AAF5CD4E305}" srcOrd="1" destOrd="0" parTransId="{1197F59C-56F9-4B58-BA55-9C0713DBEB69}" sibTransId="{187D7FC4-39C9-43A9-8A19-4A0353DD7A21}"/>
    <dgm:cxn modelId="{5189688D-A735-457C-A277-B49CF43BBFEE}" srcId="{1BD2E005-0B36-4E65-B83C-F5D6B23953FB}" destId="{0CC7C470-CD3F-487E-94CB-9BC63CF4FB39}" srcOrd="2" destOrd="0" parTransId="{81C2A276-B3FA-4060-8B60-3786A735F1CE}" sibTransId="{917CB1B4-9F66-4FD4-8FB8-8BC5AEDC7D1E}"/>
    <dgm:cxn modelId="{C2841CFE-0F97-482E-86BC-F4B9F437FEDB}" type="presOf" srcId="{901C93F5-E40E-4EF5-B8AF-5AAF5CD4E305}" destId="{D1426C1C-DEB7-4734-B58D-27E9306E39BF}" srcOrd="1" destOrd="0" presId="urn:microsoft.com/office/officeart/2005/8/layout/list1"/>
    <dgm:cxn modelId="{7616AE16-5453-42DC-BF95-C31C93CFDF55}" srcId="{1BD2E005-0B36-4E65-B83C-F5D6B23953FB}" destId="{93EAEE79-776E-41E9-A0B5-70D3A4002759}" srcOrd="0" destOrd="0" parTransId="{F88F0697-2B85-45DC-B45F-C9805D29DF16}" sibTransId="{3EC079E1-2952-484E-9E8B-5E3DADB3A5EA}"/>
    <dgm:cxn modelId="{84816861-7D40-4326-961B-96E4B74254FB}" type="presParOf" srcId="{F2D206B9-A1A2-4C64-986D-DDB800C6EC13}" destId="{A52FCA1F-F5F8-42D3-80D9-7E8713A870C5}" srcOrd="0" destOrd="0" presId="urn:microsoft.com/office/officeart/2005/8/layout/list1"/>
    <dgm:cxn modelId="{DE36AE57-56DA-4B10-91B5-B55CCF71EAF3}" type="presParOf" srcId="{A52FCA1F-F5F8-42D3-80D9-7E8713A870C5}" destId="{A65B4E6A-AEDA-488F-92D1-56432F3A3AF4}" srcOrd="0" destOrd="0" presId="urn:microsoft.com/office/officeart/2005/8/layout/list1"/>
    <dgm:cxn modelId="{E0035FEE-CBBF-4AE0-B745-71F60CCE4C15}" type="presParOf" srcId="{A52FCA1F-F5F8-42D3-80D9-7E8713A870C5}" destId="{A4F9FC4C-F257-450E-85C6-0FEEF3C053AD}" srcOrd="1" destOrd="0" presId="urn:microsoft.com/office/officeart/2005/8/layout/list1"/>
    <dgm:cxn modelId="{D7671FAF-2FB5-4ABD-B1F5-D9049B24972F}" type="presParOf" srcId="{F2D206B9-A1A2-4C64-986D-DDB800C6EC13}" destId="{61AFD9A5-0FF0-4824-8CBF-EDCE21D78182}" srcOrd="1" destOrd="0" presId="urn:microsoft.com/office/officeart/2005/8/layout/list1"/>
    <dgm:cxn modelId="{AB6E3836-141C-45E3-A28D-823D76833983}" type="presParOf" srcId="{F2D206B9-A1A2-4C64-986D-DDB800C6EC13}" destId="{360F64C9-021D-4025-A5F8-2F63B413C56C}" srcOrd="2" destOrd="0" presId="urn:microsoft.com/office/officeart/2005/8/layout/list1"/>
    <dgm:cxn modelId="{F82D5DC8-E296-40DF-B5E3-631DD9D47504}" type="presParOf" srcId="{F2D206B9-A1A2-4C64-986D-DDB800C6EC13}" destId="{C7A1C36F-2036-4F65-91FE-CB0649116BFD}" srcOrd="3" destOrd="0" presId="urn:microsoft.com/office/officeart/2005/8/layout/list1"/>
    <dgm:cxn modelId="{1B5C5B56-79A1-407D-A0CF-81D892822CB0}" type="presParOf" srcId="{F2D206B9-A1A2-4C64-986D-DDB800C6EC13}" destId="{BBC6DC61-36D0-4F87-A0DD-E507E8903D9E}" srcOrd="4" destOrd="0" presId="urn:microsoft.com/office/officeart/2005/8/layout/list1"/>
    <dgm:cxn modelId="{A1206837-9432-4C75-9E60-42E75E6D55C0}" type="presParOf" srcId="{BBC6DC61-36D0-4F87-A0DD-E507E8903D9E}" destId="{82673666-8BF7-41E8-9622-9B12F79A1732}" srcOrd="0" destOrd="0" presId="urn:microsoft.com/office/officeart/2005/8/layout/list1"/>
    <dgm:cxn modelId="{F478BF99-1C70-4465-B2CE-626C1C38F540}" type="presParOf" srcId="{BBC6DC61-36D0-4F87-A0DD-E507E8903D9E}" destId="{D1426C1C-DEB7-4734-B58D-27E9306E39BF}" srcOrd="1" destOrd="0" presId="urn:microsoft.com/office/officeart/2005/8/layout/list1"/>
    <dgm:cxn modelId="{315594FA-DA58-4F68-B8C9-0A14E6225291}" type="presParOf" srcId="{F2D206B9-A1A2-4C64-986D-DDB800C6EC13}" destId="{2867A5E7-D6A9-41DF-93D2-D515AABA0D6E}" srcOrd="5" destOrd="0" presId="urn:microsoft.com/office/officeart/2005/8/layout/list1"/>
    <dgm:cxn modelId="{06C6672C-4178-48DF-9549-26B82BDC520F}" type="presParOf" srcId="{F2D206B9-A1A2-4C64-986D-DDB800C6EC13}" destId="{E2A6D176-4960-4B73-9E7D-F5F42565DEBA}" srcOrd="6" destOrd="0" presId="urn:microsoft.com/office/officeart/2005/8/layout/list1"/>
    <dgm:cxn modelId="{B86BE310-4E6A-4ED5-888C-A5C0486A9719}" type="presParOf" srcId="{F2D206B9-A1A2-4C64-986D-DDB800C6EC13}" destId="{115C68FA-B622-4E48-BA99-72EA6FDF8BCE}" srcOrd="7" destOrd="0" presId="urn:microsoft.com/office/officeart/2005/8/layout/list1"/>
    <dgm:cxn modelId="{1D774ECB-4C75-40F2-9450-FFD8511DAA54}" type="presParOf" srcId="{F2D206B9-A1A2-4C64-986D-DDB800C6EC13}" destId="{A9B8B2DC-A917-49D7-8BC4-1CE45C36B325}" srcOrd="8" destOrd="0" presId="urn:microsoft.com/office/officeart/2005/8/layout/list1"/>
    <dgm:cxn modelId="{91035878-468D-4A48-A01F-0CB7A6B11D45}" type="presParOf" srcId="{A9B8B2DC-A917-49D7-8BC4-1CE45C36B325}" destId="{CB20E822-0050-4FA8-8CFA-5305B7AC7041}" srcOrd="0" destOrd="0" presId="urn:microsoft.com/office/officeart/2005/8/layout/list1"/>
    <dgm:cxn modelId="{337D38B5-9A9D-4630-9403-ABA7D1534CB3}" type="presParOf" srcId="{A9B8B2DC-A917-49D7-8BC4-1CE45C36B325}" destId="{6A13CFC1-3BFD-4DCA-9C37-730BED393220}" srcOrd="1" destOrd="0" presId="urn:microsoft.com/office/officeart/2005/8/layout/list1"/>
    <dgm:cxn modelId="{2106DFB8-9AF8-42B7-A51E-29871A919672}" type="presParOf" srcId="{F2D206B9-A1A2-4C64-986D-DDB800C6EC13}" destId="{31665A5A-80B6-441D-B925-73B67A6429B5}" srcOrd="9" destOrd="0" presId="urn:microsoft.com/office/officeart/2005/8/layout/list1"/>
    <dgm:cxn modelId="{162D68EC-6DB0-46A5-9D71-74FC81C19FE2}" type="presParOf" srcId="{F2D206B9-A1A2-4C64-986D-DDB800C6EC13}" destId="{6903D2EE-CA82-402B-B9D5-DF9B1E522008}"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9144000" cy="6858000"/>
          </a:xfrm>
        </p:grpSpPr>
        <p:sp>
          <p:nvSpPr>
            <p:cNvPr id="4" name="Rectangle 3"/>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on 8"/>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1905000" y="323671"/>
            <a:ext cx="4876800" cy="1200329"/>
          </a:xfrm>
          <a:prstGeom prst="rect">
            <a:avLst/>
          </a:prstGeom>
          <a:noFill/>
        </p:spPr>
        <p:txBody>
          <a:bodyPr wrap="square" rtlCol="0">
            <a:spAutoFit/>
            <a:scene3d>
              <a:camera prst="orthographicFront"/>
              <a:lightRig rig="threePt" dir="t"/>
            </a:scene3d>
            <a:sp3d extrusionH="57150">
              <a:bevelT w="38100" h="38100"/>
            </a:sp3d>
          </a:bodyPr>
          <a:lstStyle/>
          <a:p>
            <a:r>
              <a:rPr lang="bn-IN" sz="3600" dirty="0" smtClean="0">
                <a:ln>
                  <a:solidFill>
                    <a:schemeClr val="accent2">
                      <a:lumMod val="50000"/>
                    </a:schemeClr>
                  </a:solidFill>
                </a:ln>
                <a:solidFill>
                  <a:schemeClr val="accent2">
                    <a:lumMod val="50000"/>
                  </a:schemeClr>
                </a:solidFill>
                <a:effectLst>
                  <a:glow rad="228600">
                    <a:schemeClr val="accent4">
                      <a:satMod val="175000"/>
                      <a:alpha val="40000"/>
                    </a:schemeClr>
                  </a:glow>
                </a:effectLst>
                <a:latin typeface="SutonnyOMJ" pitchFamily="2" charset="0"/>
                <a:cs typeface="SutonnyOMJ" pitchFamily="2" charset="0"/>
              </a:rPr>
              <a:t>শীত তো প্রায় শেষ বসন্ত আগত</a:t>
            </a:r>
          </a:p>
          <a:p>
            <a:r>
              <a:rPr lang="bn-IN" sz="3600" dirty="0" smtClean="0">
                <a:ln>
                  <a:solidFill>
                    <a:schemeClr val="accent2">
                      <a:lumMod val="50000"/>
                    </a:schemeClr>
                  </a:solidFill>
                </a:ln>
                <a:solidFill>
                  <a:schemeClr val="accent2">
                    <a:lumMod val="50000"/>
                  </a:schemeClr>
                </a:solidFill>
                <a:effectLst>
                  <a:glow rad="228600">
                    <a:schemeClr val="accent4">
                      <a:satMod val="175000"/>
                      <a:alpha val="40000"/>
                    </a:schemeClr>
                  </a:glow>
                </a:effectLst>
                <a:latin typeface="SutonnyOMJ" pitchFamily="2" charset="0"/>
                <a:cs typeface="SutonnyOMJ" pitchFamily="2" charset="0"/>
              </a:rPr>
              <a:t>সকলকে পাঠে আমি জানাই স্বাগত</a:t>
            </a:r>
            <a:endParaRPr lang="en-US" sz="3600" dirty="0">
              <a:ln>
                <a:solidFill>
                  <a:schemeClr val="accent2">
                    <a:lumMod val="50000"/>
                  </a:schemeClr>
                </a:solidFill>
              </a:ln>
              <a:solidFill>
                <a:schemeClr val="accent2">
                  <a:lumMod val="50000"/>
                </a:schemeClr>
              </a:solidFill>
              <a:effectLst>
                <a:glow rad="228600">
                  <a:schemeClr val="accent4">
                    <a:satMod val="175000"/>
                    <a:alpha val="40000"/>
                  </a:schemeClr>
                </a:glow>
              </a:effectLst>
              <a:latin typeface="SutonnyOMJ" pitchFamily="2" charset="0"/>
              <a:cs typeface="SutonnyOMJ" pitchFamily="2" charset="0"/>
            </a:endParaRPr>
          </a:p>
        </p:txBody>
      </p:sp>
      <p:pic>
        <p:nvPicPr>
          <p:cNvPr id="13" name="Picture 12" descr="aHR0cHM6Ly93d3cuZGFpbHlqYW5ha2FudGhhLmNvbS9jbG91ZC11cGxvYWRzL2RlZmF1bHQvYXJ0aWNsZS1pbWFnZXMvMjAyMDExLzE2MDQyMzk5MzRfMS5qcGc=.jpg"/>
          <p:cNvPicPr>
            <a:picLocks noChangeAspect="1"/>
          </p:cNvPicPr>
          <p:nvPr/>
        </p:nvPicPr>
        <p:blipFill>
          <a:blip r:embed="rId2"/>
          <a:srcRect l="8000" t="6000" r="2400" b="2000"/>
          <a:stretch>
            <a:fillRect/>
          </a:stretch>
        </p:blipFill>
        <p:spPr>
          <a:xfrm>
            <a:off x="381000" y="1752600"/>
            <a:ext cx="3962400" cy="3810000"/>
          </a:xfrm>
          <a:prstGeom prst="rect">
            <a:avLst/>
          </a:prstGeom>
          <a:ln w="88900" cap="sq" cmpd="thickThin">
            <a:solidFill>
              <a:schemeClr val="accent2">
                <a:lumMod val="50000"/>
              </a:schemeClr>
            </a:solidFill>
            <a:prstDash val="solid"/>
            <a:miter lim="800000"/>
          </a:ln>
          <a:effectLst>
            <a:glow rad="139700">
              <a:schemeClr val="accent2">
                <a:satMod val="175000"/>
                <a:alpha val="40000"/>
              </a:schemeClr>
            </a:glow>
            <a:innerShdw blurRad="76200">
              <a:srgbClr val="000000"/>
            </a:innerShdw>
          </a:effectLst>
          <a:scene3d>
            <a:camera prst="orthographicFront"/>
            <a:lightRig rig="threePt" dir="t"/>
          </a:scene3d>
          <a:sp3d>
            <a:bevelT w="101600" prst="riblet"/>
          </a:sp3d>
        </p:spPr>
      </p:pic>
      <p:pic>
        <p:nvPicPr>
          <p:cNvPr id="14" name="Picture 13" descr="bosonto-inner20190213175451.jpg"/>
          <p:cNvPicPr>
            <a:picLocks noChangeAspect="1"/>
          </p:cNvPicPr>
          <p:nvPr/>
        </p:nvPicPr>
        <p:blipFill>
          <a:blip r:embed="rId3"/>
          <a:srcRect l="10036" r="13393" b="3236"/>
          <a:stretch>
            <a:fillRect/>
          </a:stretch>
        </p:blipFill>
        <p:spPr>
          <a:xfrm>
            <a:off x="4572000" y="1752600"/>
            <a:ext cx="4114800" cy="3810000"/>
          </a:xfrm>
          <a:prstGeom prst="rect">
            <a:avLst/>
          </a:prstGeom>
          <a:ln w="88900" cap="sq" cmpd="thickThin">
            <a:solidFill>
              <a:schemeClr val="accent2">
                <a:lumMod val="50000"/>
              </a:schemeClr>
            </a:solidFill>
            <a:prstDash val="solid"/>
            <a:miter lim="800000"/>
          </a:ln>
          <a:effectLst>
            <a:glow rad="139700">
              <a:schemeClr val="accent2">
                <a:satMod val="175000"/>
                <a:alpha val="40000"/>
              </a:schemeClr>
            </a:glow>
            <a:innerShdw blurRad="76200">
              <a:srgbClr val="000000"/>
            </a:innerShdw>
          </a:effectLst>
          <a:scene3d>
            <a:camera prst="orthographicFront"/>
            <a:lightRig rig="threePt" dir="t"/>
          </a:scene3d>
          <a:sp3d>
            <a:bevelT w="101600" prst="riblet"/>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images (11).jpg"/>
          <p:cNvPicPr>
            <a:picLocks noChangeAspect="1"/>
          </p:cNvPicPr>
          <p:nvPr/>
        </p:nvPicPr>
        <p:blipFill>
          <a:blip r:embed="rId2"/>
          <a:stretch>
            <a:fillRect/>
          </a:stretch>
        </p:blipFill>
        <p:spPr>
          <a:xfrm>
            <a:off x="457200" y="1196911"/>
            <a:ext cx="3886200" cy="30702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TextBox 9"/>
          <p:cNvSpPr txBox="1"/>
          <p:nvPr/>
        </p:nvSpPr>
        <p:spPr>
          <a:xfrm>
            <a:off x="2743200" y="381001"/>
            <a:ext cx="3276600" cy="609599"/>
          </a:xfrm>
          <a:prstGeom prst="rect">
            <a:avLst/>
          </a:prstGeom>
          <a:noFill/>
        </p:spPr>
        <p:txBody>
          <a:bodyPr wrap="square" rtlCol="0">
            <a:prstTxWarp prst="textWave1">
              <a:avLst/>
            </a:prstTxWarp>
            <a:spAutoFit/>
          </a:bodyPr>
          <a:lstStyle/>
          <a:p>
            <a:r>
              <a:rPr lang="bn-IN" sz="3200" dirty="0" smtClean="0">
                <a:effectLst>
                  <a:glow rad="101600">
                    <a:schemeClr val="accent2">
                      <a:satMod val="175000"/>
                      <a:alpha val="40000"/>
                    </a:schemeClr>
                  </a:glow>
                </a:effectLst>
                <a:latin typeface="SutonnyOMJ" pitchFamily="2" charset="0"/>
                <a:cs typeface="SutonnyOMJ" pitchFamily="2" charset="0"/>
              </a:rPr>
              <a:t>শস্য পর্যায়ের ফলে--</a:t>
            </a:r>
            <a:endParaRPr lang="en-US" sz="3200" dirty="0">
              <a:effectLst>
                <a:glow rad="101600">
                  <a:schemeClr val="accent2">
                    <a:satMod val="175000"/>
                    <a:alpha val="40000"/>
                  </a:schemeClr>
                </a:glow>
              </a:effectLst>
              <a:latin typeface="SutonnyOMJ" pitchFamily="2" charset="0"/>
              <a:cs typeface="SutonnyOMJ" pitchFamily="2" charset="0"/>
            </a:endParaRPr>
          </a:p>
        </p:txBody>
      </p:sp>
      <p:pic>
        <p:nvPicPr>
          <p:cNvPr id="11" name="Picture 10" descr="214421kalerkantho-6--2018-04-11.jpg"/>
          <p:cNvPicPr>
            <a:picLocks noChangeAspect="1"/>
          </p:cNvPicPr>
          <p:nvPr/>
        </p:nvPicPr>
        <p:blipFill>
          <a:blip r:embed="rId3"/>
          <a:stretch>
            <a:fillRect/>
          </a:stretch>
        </p:blipFill>
        <p:spPr>
          <a:xfrm>
            <a:off x="3962400" y="1295400"/>
            <a:ext cx="4314846" cy="28956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838200" y="4678740"/>
            <a:ext cx="7620000" cy="1569660"/>
          </a:xfrm>
          <a:prstGeom prst="rect">
            <a:avLst/>
          </a:prstGeom>
          <a:noFill/>
        </p:spPr>
        <p:txBody>
          <a:bodyPr wrap="square" rtlCol="0">
            <a:spAutoFit/>
          </a:bodyPr>
          <a:lstStyle/>
          <a:p>
            <a:r>
              <a:rPr lang="bn-IN" sz="3200" dirty="0" smtClean="0">
                <a:effectLst>
                  <a:glow rad="139700">
                    <a:schemeClr val="accent4">
                      <a:satMod val="175000"/>
                      <a:alpha val="40000"/>
                    </a:schemeClr>
                  </a:glow>
                </a:effectLst>
                <a:latin typeface="SutonnyOMJ" pitchFamily="2" charset="0"/>
                <a:cs typeface="SutonnyOMJ" pitchFamily="2" charset="0"/>
              </a:rPr>
              <a:t>উচ্চ পর্যায়ে শস্য বহুমুখীকরণ প্রযুক্তি গ্রহণ করা হয়; মাটিতে নাইট্রোজেন যুক্ত হয়; কীটনাশকের ব্যবহার কমে; গাছ পরিমিত পুষ্টি গ্রহণ করতে পারে </a:t>
            </a:r>
            <a:endParaRPr lang="en-US" sz="3200" dirty="0">
              <a:effectLst>
                <a:glow rad="139700">
                  <a:schemeClr val="accent4">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p:cNvSpPr/>
          <p:nvPr/>
        </p:nvSpPr>
        <p:spPr>
          <a:xfrm>
            <a:off x="3048000" y="381000"/>
            <a:ext cx="2514600" cy="990600"/>
          </a:xfrm>
          <a:prstGeom prst="roundRect">
            <a:avLst/>
          </a:prstGeom>
          <a:solidFill>
            <a:schemeClr val="bg2">
              <a:lumMod val="50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n>
                  <a:solidFill>
                    <a:srgbClr val="FFFF00"/>
                  </a:solidFill>
                </a:ln>
                <a:solidFill>
                  <a:srgbClr val="FFFF00"/>
                </a:solidFill>
                <a:effectLst>
                  <a:glow rad="228600">
                    <a:schemeClr val="accent6">
                      <a:satMod val="175000"/>
                      <a:alpha val="40000"/>
                    </a:schemeClr>
                  </a:glow>
                </a:effectLst>
                <a:latin typeface="SutonnyOMJ" pitchFamily="2" charset="0"/>
                <a:cs typeface="SutonnyOMJ" pitchFamily="2" charset="0"/>
              </a:rPr>
              <a:t>জোড়ায় কাজ</a:t>
            </a:r>
            <a:endParaRPr lang="en-US" sz="4000" dirty="0">
              <a:ln>
                <a:solidFill>
                  <a:srgbClr val="FFFF00"/>
                </a:solidFill>
              </a:ln>
              <a:solidFill>
                <a:srgbClr val="FFFF00"/>
              </a:solidFill>
              <a:effectLst>
                <a:glow rad="228600">
                  <a:schemeClr val="accent6">
                    <a:satMod val="175000"/>
                    <a:alpha val="40000"/>
                  </a:schemeClr>
                </a:glow>
              </a:effectLst>
              <a:latin typeface="SutonnyOMJ" pitchFamily="2" charset="0"/>
              <a:cs typeface="SutonnyOMJ" pitchFamily="2" charset="0"/>
            </a:endParaRPr>
          </a:p>
        </p:txBody>
      </p:sp>
      <p:sp>
        <p:nvSpPr>
          <p:cNvPr id="10" name="TextBox 9"/>
          <p:cNvSpPr txBox="1"/>
          <p:nvPr/>
        </p:nvSpPr>
        <p:spPr>
          <a:xfrm>
            <a:off x="3124200" y="1524000"/>
            <a:ext cx="2209800" cy="646331"/>
          </a:xfrm>
          <a:prstGeom prst="rect">
            <a:avLst/>
          </a:prstGeom>
          <a:noFill/>
        </p:spPr>
        <p:txBody>
          <a:bodyPr wrap="square" rtlCol="0">
            <a:spAutoFit/>
          </a:bodyPr>
          <a:lstStyle/>
          <a:p>
            <a:r>
              <a:rPr lang="bn-IN" sz="3600" dirty="0" smtClean="0">
                <a:latin typeface="SutonnyOMJ" pitchFamily="2" charset="0"/>
                <a:cs typeface="SutonnyOMJ" pitchFamily="2" charset="0"/>
              </a:rPr>
              <a:t>সময় ৫ মিনিট</a:t>
            </a:r>
            <a:endParaRPr lang="en-US" sz="3600" dirty="0">
              <a:latin typeface="SutonnyOMJ" pitchFamily="2" charset="0"/>
              <a:cs typeface="SutonnyOMJ" pitchFamily="2" charset="0"/>
            </a:endParaRPr>
          </a:p>
        </p:txBody>
      </p:sp>
      <p:sp>
        <p:nvSpPr>
          <p:cNvPr id="11" name="TextBox 10"/>
          <p:cNvSpPr txBox="1"/>
          <p:nvPr/>
        </p:nvSpPr>
        <p:spPr>
          <a:xfrm>
            <a:off x="1828800" y="5276671"/>
            <a:ext cx="5562600" cy="1200329"/>
          </a:xfrm>
          <a:prstGeom prst="rect">
            <a:avLst/>
          </a:prstGeom>
          <a:noFill/>
        </p:spPr>
        <p:txBody>
          <a:bodyPr wrap="square" rtlCol="0">
            <a:spAutoFit/>
          </a:bodyPr>
          <a:lstStyle/>
          <a:p>
            <a:r>
              <a:rPr lang="bn-IN" sz="3600" dirty="0" smtClean="0">
                <a:ln>
                  <a:solidFill>
                    <a:schemeClr val="tx1"/>
                  </a:solidFill>
                </a:ln>
                <a:effectLst>
                  <a:glow rad="101600">
                    <a:schemeClr val="accent1">
                      <a:satMod val="175000"/>
                      <a:alpha val="40000"/>
                    </a:schemeClr>
                  </a:glow>
                </a:effectLst>
                <a:latin typeface="SutonnyOMJ" pitchFamily="2" charset="0"/>
                <a:cs typeface="SutonnyOMJ" pitchFamily="2" charset="0"/>
              </a:rPr>
              <a:t>প্রতি জোড়ায় মত বিনিময়ের মাধ্যমে</a:t>
            </a:r>
          </a:p>
          <a:p>
            <a:r>
              <a:rPr lang="bn-IN" sz="3600" dirty="0" smtClean="0">
                <a:ln>
                  <a:solidFill>
                    <a:schemeClr val="tx1"/>
                  </a:solidFill>
                </a:ln>
                <a:effectLst>
                  <a:glow rad="101600">
                    <a:schemeClr val="accent1">
                      <a:satMod val="175000"/>
                      <a:alpha val="40000"/>
                    </a:schemeClr>
                  </a:glow>
                </a:effectLst>
                <a:latin typeface="SutonnyOMJ" pitchFamily="2" charset="0"/>
                <a:cs typeface="SutonnyOMJ" pitchFamily="2" charset="0"/>
              </a:rPr>
              <a:t>শস্য পর্যায়ের সুবিধা লিখ।</a:t>
            </a:r>
            <a:endParaRPr lang="en-US" sz="3600" dirty="0">
              <a:ln>
                <a:solidFill>
                  <a:schemeClr val="tx1"/>
                </a:solidFill>
              </a:ln>
              <a:effectLst>
                <a:glow rad="101600">
                  <a:schemeClr val="accent1">
                    <a:satMod val="175000"/>
                    <a:alpha val="40000"/>
                  </a:schemeClr>
                </a:glow>
              </a:effectLst>
              <a:latin typeface="SutonnyOMJ" pitchFamily="2" charset="0"/>
              <a:cs typeface="SutonnyOMJ" pitchFamily="2" charset="0"/>
            </a:endParaRPr>
          </a:p>
        </p:txBody>
      </p:sp>
      <p:pic>
        <p:nvPicPr>
          <p:cNvPr id="12" name="Picture 11" descr="1178.jpg"/>
          <p:cNvPicPr>
            <a:picLocks noChangeAspect="1"/>
          </p:cNvPicPr>
          <p:nvPr/>
        </p:nvPicPr>
        <p:blipFill>
          <a:blip r:embed="rId2"/>
          <a:stretch>
            <a:fillRect/>
          </a:stretch>
        </p:blipFill>
        <p:spPr>
          <a:xfrm>
            <a:off x="1861297" y="1600200"/>
            <a:ext cx="5530103" cy="3581400"/>
          </a:xfrm>
          <a:prstGeom prst="rect">
            <a:avLst/>
          </a:prstGeom>
          <a:ln>
            <a:solidFill>
              <a:srgbClr val="FF0000"/>
            </a:solidFill>
          </a:ln>
          <a:scene3d>
            <a:camera prst="orthographicFront"/>
            <a:lightRig rig="threePt" dir="t"/>
          </a:scene3d>
          <a:sp3d>
            <a:bevelT w="114300" prst="artDeco"/>
          </a:sp3d>
        </p:spPr>
      </p:pic>
      <p:sp>
        <p:nvSpPr>
          <p:cNvPr id="13" name="TextBox 12"/>
          <p:cNvSpPr txBox="1"/>
          <p:nvPr/>
        </p:nvSpPr>
        <p:spPr>
          <a:xfrm>
            <a:off x="5715000" y="609600"/>
            <a:ext cx="1752600" cy="533400"/>
          </a:xfrm>
          <a:prstGeom prst="rect">
            <a:avLst/>
          </a:prstGeom>
          <a:noFill/>
        </p:spPr>
        <p:txBody>
          <a:bodyPr wrap="square" rtlCol="0">
            <a:spAutoFit/>
          </a:bodyPr>
          <a:lstStyle/>
          <a:p>
            <a:r>
              <a:rPr lang="bn-IN" sz="2800" dirty="0" smtClean="0">
                <a:effectLst>
                  <a:glow rad="101600">
                    <a:schemeClr val="accent1">
                      <a:satMod val="175000"/>
                      <a:alpha val="40000"/>
                    </a:schemeClr>
                  </a:glow>
                </a:effectLst>
                <a:latin typeface="SutonnyOMJ" pitchFamily="2" charset="0"/>
                <a:cs typeface="SutonnyOMJ" pitchFamily="2" charset="0"/>
              </a:rPr>
              <a:t>সময় ৪ মিনিট</a:t>
            </a:r>
            <a:endParaRPr lang="en-US" sz="2800" dirty="0">
              <a:effectLst>
                <a:glow rad="101600">
                  <a:schemeClr val="accent1">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1604830309.jpg"/>
          <p:cNvPicPr>
            <a:picLocks noChangeAspect="1"/>
          </p:cNvPicPr>
          <p:nvPr/>
        </p:nvPicPr>
        <p:blipFill>
          <a:blip r:embed="rId2"/>
          <a:srcRect l="9200" t="26328" r="15890"/>
          <a:stretch>
            <a:fillRect/>
          </a:stretch>
        </p:blipFill>
        <p:spPr>
          <a:xfrm>
            <a:off x="838200" y="3753196"/>
            <a:ext cx="3511062" cy="2495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images (13).jpg"/>
          <p:cNvPicPr>
            <a:picLocks noChangeAspect="1"/>
          </p:cNvPicPr>
          <p:nvPr/>
        </p:nvPicPr>
        <p:blipFill>
          <a:blip r:embed="rId3"/>
          <a:srcRect l="2103" t="4878" r="5355" b="7317"/>
          <a:stretch>
            <a:fillRect/>
          </a:stretch>
        </p:blipFill>
        <p:spPr>
          <a:xfrm>
            <a:off x="4458116" y="3733800"/>
            <a:ext cx="3619084"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20210209_201551.jpg"/>
          <p:cNvPicPr>
            <a:picLocks noChangeAspect="1"/>
          </p:cNvPicPr>
          <p:nvPr/>
        </p:nvPicPr>
        <p:blipFill>
          <a:blip r:embed="rId4" cstate="print"/>
          <a:srcRect t="3618" r="2500" b="3618"/>
          <a:stretch>
            <a:fillRect/>
          </a:stretch>
        </p:blipFill>
        <p:spPr>
          <a:xfrm>
            <a:off x="838200" y="990600"/>
            <a:ext cx="72390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1676400" y="304800"/>
            <a:ext cx="5638800" cy="523220"/>
          </a:xfrm>
          <a:prstGeom prst="rect">
            <a:avLst/>
          </a:prstGeom>
          <a:noFill/>
        </p:spPr>
        <p:txBody>
          <a:bodyPr wrap="square" rtlCol="0">
            <a:prstTxWarp prst="textPlain">
              <a:avLst/>
            </a:prstTxWarp>
            <a:spAutoFit/>
          </a:bodyPr>
          <a:lstStyle/>
          <a:p>
            <a:r>
              <a:rPr lang="bn-IN" sz="2800" b="1" dirty="0" smtClean="0">
                <a:ln w="10541" cmpd="sng">
                  <a:solidFill>
                    <a:srgbClr val="00B050"/>
                  </a:solidFill>
                  <a:prstDash val="solid"/>
                </a:ln>
                <a:solidFill>
                  <a:srgbClr val="00B050"/>
                </a:solidFill>
                <a:effectLst>
                  <a:glow rad="139700">
                    <a:schemeClr val="accent5">
                      <a:satMod val="175000"/>
                      <a:alpha val="40000"/>
                    </a:schemeClr>
                  </a:glow>
                </a:effectLst>
                <a:latin typeface="SutonnyOMJ" pitchFamily="2" charset="0"/>
                <a:cs typeface="SutonnyOMJ" pitchFamily="2" charset="0"/>
              </a:rPr>
              <a:t>শস্য পর্যায় ব্যবহার সম্পর্কিত চিত্রটি লক্ষ্য করো</a:t>
            </a:r>
            <a:endParaRPr lang="en-US" sz="2800" b="1" dirty="0">
              <a:ln w="10541" cmpd="sng">
                <a:solidFill>
                  <a:srgbClr val="00B050"/>
                </a:solidFill>
                <a:prstDash val="solid"/>
              </a:ln>
              <a:solidFill>
                <a:srgbClr val="00B050"/>
              </a:solidFill>
              <a:effectLst>
                <a:glow rad="139700">
                  <a:schemeClr val="accent5">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371600" y="304800"/>
            <a:ext cx="6477000" cy="523220"/>
          </a:xfrm>
          <a:prstGeom prst="rect">
            <a:avLst/>
          </a:prstGeom>
          <a:noFill/>
        </p:spPr>
        <p:txBody>
          <a:bodyPr wrap="square" rtlCol="0">
            <a:spAutoFit/>
          </a:bodyPr>
          <a:lstStyle/>
          <a:p>
            <a:r>
              <a:rPr lang="bn-IN" sz="2800" dirty="0" smtClean="0">
                <a:effectLst>
                  <a:glow rad="228600">
                    <a:schemeClr val="accent6">
                      <a:satMod val="175000"/>
                      <a:alpha val="40000"/>
                    </a:schemeClr>
                  </a:glow>
                </a:effectLst>
                <a:latin typeface="SutonnyOMJ" pitchFamily="2" charset="0"/>
                <a:cs typeface="SutonnyOMJ" pitchFamily="2" charset="0"/>
              </a:rPr>
              <a:t>৪ বছরের জন্য একটি শস্য পর্যায়ের ব্যবহার দেখানো হলো।</a:t>
            </a:r>
            <a:endParaRPr lang="en-US" sz="2800" dirty="0">
              <a:effectLst>
                <a:glow rad="228600">
                  <a:schemeClr val="accent6">
                    <a:satMod val="175000"/>
                    <a:alpha val="40000"/>
                  </a:schemeClr>
                </a:glow>
              </a:effectLst>
              <a:latin typeface="SutonnyOMJ" pitchFamily="2" charset="0"/>
              <a:cs typeface="SutonnyOMJ" pitchFamily="2" charset="0"/>
            </a:endParaRPr>
          </a:p>
        </p:txBody>
      </p:sp>
      <p:graphicFrame>
        <p:nvGraphicFramePr>
          <p:cNvPr id="10" name="Table 9"/>
          <p:cNvGraphicFramePr>
            <a:graphicFrameLocks noGrp="1"/>
          </p:cNvGraphicFramePr>
          <p:nvPr/>
        </p:nvGraphicFramePr>
        <p:xfrm>
          <a:off x="533400" y="914400"/>
          <a:ext cx="8153400" cy="5029201"/>
        </p:xfrm>
        <a:graphic>
          <a:graphicData uri="http://schemas.openxmlformats.org/drawingml/2006/table">
            <a:tbl>
              <a:tblPr firstRow="1" bandRow="1">
                <a:tableStyleId>{08FB837D-C827-4EFA-A057-4D05807E0F7C}</a:tableStyleId>
              </a:tblPr>
              <a:tblGrid>
                <a:gridCol w="627185"/>
                <a:gridCol w="1959952"/>
                <a:gridCol w="2038350"/>
                <a:gridCol w="1897233"/>
                <a:gridCol w="1630680"/>
              </a:tblGrid>
              <a:tr h="644769">
                <a:tc>
                  <a:txBody>
                    <a:bodyPr/>
                    <a:lstStyle/>
                    <a:p>
                      <a:pPr algn="ctr"/>
                      <a:r>
                        <a:rPr lang="bn-IN" sz="2000" dirty="0" smtClean="0">
                          <a:latin typeface="SutonnyOMJ" pitchFamily="2" charset="0"/>
                          <a:cs typeface="SutonnyOMJ" pitchFamily="2" charset="0"/>
                        </a:rPr>
                        <a:t>সময়</a:t>
                      </a:r>
                      <a:endParaRPr lang="en-US" sz="2000" dirty="0">
                        <a:latin typeface="SutonnyOMJ" pitchFamily="2" charset="0"/>
                        <a:cs typeface="SutonnyOMJ" pitchFamily="2" charset="0"/>
                      </a:endParaRPr>
                    </a:p>
                  </a:txBody>
                  <a:tcPr/>
                </a:tc>
                <a:tc>
                  <a:txBody>
                    <a:bodyPr/>
                    <a:lstStyle/>
                    <a:p>
                      <a:pPr algn="ctr"/>
                      <a:r>
                        <a:rPr lang="bn-IN" sz="2000" dirty="0" smtClean="0">
                          <a:latin typeface="SutonnyOMJ" pitchFamily="2" charset="0"/>
                          <a:cs typeface="SutonnyOMJ" pitchFamily="2" charset="0"/>
                        </a:rPr>
                        <a:t>খণ্ড-১</a:t>
                      </a:r>
                      <a:endParaRPr lang="en-US" sz="2000" dirty="0">
                        <a:latin typeface="SutonnyOMJ" pitchFamily="2" charset="0"/>
                        <a:cs typeface="SutonnyOMJ" pitchFamily="2" charset="0"/>
                      </a:endParaRPr>
                    </a:p>
                  </a:txBody>
                  <a:tcPr/>
                </a:tc>
                <a:tc>
                  <a:txBody>
                    <a:bodyPr/>
                    <a:lstStyle/>
                    <a:p>
                      <a:pPr algn="ctr"/>
                      <a:r>
                        <a:rPr lang="bn-IN" sz="2000" dirty="0" smtClean="0">
                          <a:latin typeface="SutonnyOMJ" pitchFamily="2" charset="0"/>
                          <a:cs typeface="SutonnyOMJ" pitchFamily="2" charset="0"/>
                        </a:rPr>
                        <a:t>খণ্ড-২</a:t>
                      </a:r>
                      <a:endParaRPr lang="en-US" sz="2000" dirty="0">
                        <a:latin typeface="SutonnyOMJ" pitchFamily="2" charset="0"/>
                        <a:cs typeface="SutonnyOMJ" pitchFamily="2" charset="0"/>
                      </a:endParaRPr>
                    </a:p>
                  </a:txBody>
                  <a:tcPr/>
                </a:tc>
                <a:tc>
                  <a:txBody>
                    <a:bodyPr/>
                    <a:lstStyle/>
                    <a:p>
                      <a:pPr algn="ctr"/>
                      <a:r>
                        <a:rPr lang="bn-IN" sz="2000" dirty="0" smtClean="0">
                          <a:latin typeface="SutonnyOMJ" pitchFamily="2" charset="0"/>
                          <a:cs typeface="SutonnyOMJ" pitchFamily="2" charset="0"/>
                        </a:rPr>
                        <a:t>খণ্ড-৩</a:t>
                      </a:r>
                      <a:endParaRPr lang="en-US" sz="2000" dirty="0">
                        <a:latin typeface="SutonnyOMJ" pitchFamily="2" charset="0"/>
                        <a:cs typeface="SutonnyOMJ" pitchFamily="2" charset="0"/>
                      </a:endParaRPr>
                    </a:p>
                  </a:txBody>
                  <a:tcPr/>
                </a:tc>
                <a:tc>
                  <a:txBody>
                    <a:bodyPr/>
                    <a:lstStyle/>
                    <a:p>
                      <a:pPr algn="ctr"/>
                      <a:r>
                        <a:rPr lang="bn-IN" sz="2000" dirty="0" smtClean="0">
                          <a:latin typeface="SutonnyOMJ" pitchFamily="2" charset="0"/>
                          <a:cs typeface="SutonnyOMJ" pitchFamily="2" charset="0"/>
                        </a:rPr>
                        <a:t>খণ্ড-৪</a:t>
                      </a:r>
                      <a:endParaRPr lang="en-US" sz="2000" dirty="0">
                        <a:latin typeface="SutonnyOMJ" pitchFamily="2" charset="0"/>
                        <a:cs typeface="SutonnyOMJ" pitchFamily="2" charset="0"/>
                      </a:endParaRPr>
                    </a:p>
                  </a:txBody>
                  <a:tcPr/>
                </a:tc>
              </a:tr>
              <a:tr h="1096108">
                <a:tc>
                  <a:txBody>
                    <a:bodyPr/>
                    <a:lstStyle/>
                    <a:p>
                      <a:r>
                        <a:rPr lang="bn-IN" sz="2000" dirty="0" smtClean="0">
                          <a:latin typeface="SutonnyOMJ" pitchFamily="2" charset="0"/>
                          <a:cs typeface="SutonnyOMJ" pitchFamily="2" charset="0"/>
                        </a:rPr>
                        <a:t>১ম</a:t>
                      </a:r>
                    </a:p>
                    <a:p>
                      <a:r>
                        <a:rPr lang="bn-IN" sz="2000" dirty="0" smtClean="0">
                          <a:latin typeface="SutonnyOMJ" pitchFamily="2" charset="0"/>
                          <a:cs typeface="SutonnyOMJ" pitchFamily="2" charset="0"/>
                        </a:rPr>
                        <a:t>বছর</a:t>
                      </a:r>
                      <a:endParaRPr lang="en-US" sz="2000" dirty="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বোরো</a:t>
                      </a:r>
                    </a:p>
                    <a:p>
                      <a:r>
                        <a:rPr lang="bn-IN" sz="2000" baseline="0" dirty="0" smtClean="0">
                          <a:latin typeface="SutonnyOMJ" pitchFamily="2" charset="0"/>
                          <a:cs typeface="SutonnyOMJ" pitchFamily="2" charset="0"/>
                        </a:rPr>
                        <a:t>খরিপ-১:পাট/অউশ</a:t>
                      </a:r>
                    </a:p>
                    <a:p>
                      <a:r>
                        <a:rPr lang="bn-IN" sz="2000" baseline="0" dirty="0" smtClean="0">
                          <a:latin typeface="SutonnyOMJ" pitchFamily="2" charset="0"/>
                          <a:cs typeface="SutonnyOMJ" pitchFamily="2" charset="0"/>
                        </a:rPr>
                        <a:t>খরিপ-২: পতিত</a:t>
                      </a:r>
                      <a:endParaRPr lang="en-US" sz="2000" dirty="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সরিষা/গম</a:t>
                      </a:r>
                    </a:p>
                    <a:p>
                      <a:r>
                        <a:rPr lang="bn-IN" sz="2000" baseline="0" dirty="0" smtClean="0">
                          <a:latin typeface="SutonnyOMJ" pitchFamily="2" charset="0"/>
                          <a:cs typeface="SutonnyOMJ" pitchFamily="2" charset="0"/>
                        </a:rPr>
                        <a:t>খরিপ-১: মুগ</a:t>
                      </a:r>
                    </a:p>
                    <a:p>
                      <a:r>
                        <a:rPr lang="bn-IN" sz="2000" baseline="0" dirty="0" smtClean="0">
                          <a:latin typeface="SutonnyOMJ" pitchFamily="2" charset="0"/>
                          <a:cs typeface="SutonnyOMJ" pitchFamily="2" charset="0"/>
                        </a:rPr>
                        <a:t>খরিপ-২: আমন</a:t>
                      </a:r>
                      <a:endParaRPr lang="en-US" sz="2000" dirty="0" smtClean="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গোল আলু</a:t>
                      </a:r>
                    </a:p>
                    <a:p>
                      <a:r>
                        <a:rPr lang="bn-IN" sz="2000" baseline="0" dirty="0" smtClean="0">
                          <a:latin typeface="SutonnyOMJ" pitchFamily="2" charset="0"/>
                          <a:cs typeface="SutonnyOMJ" pitchFamily="2" charset="0"/>
                        </a:rPr>
                        <a:t>খরিপ-১: মাষকলাই</a:t>
                      </a:r>
                    </a:p>
                    <a:p>
                      <a:r>
                        <a:rPr lang="bn-IN" sz="2000" baseline="0" dirty="0" smtClean="0">
                          <a:latin typeface="SutonnyOMJ" pitchFamily="2" charset="0"/>
                          <a:cs typeface="SutonnyOMJ" pitchFamily="2" charset="0"/>
                        </a:rPr>
                        <a:t>খরিপ-২:রোপা আমন</a:t>
                      </a:r>
                      <a:endParaRPr lang="en-US" sz="2000" dirty="0" smtClean="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মুলা, টমেটো</a:t>
                      </a:r>
                    </a:p>
                    <a:p>
                      <a:r>
                        <a:rPr lang="bn-IN" sz="2000" baseline="0" dirty="0" smtClean="0">
                          <a:latin typeface="SutonnyOMJ" pitchFamily="2" charset="0"/>
                          <a:cs typeface="SutonnyOMJ" pitchFamily="2" charset="0"/>
                        </a:rPr>
                        <a:t>খরিপ-১: ভুট্টা</a:t>
                      </a:r>
                    </a:p>
                    <a:p>
                      <a:r>
                        <a:rPr lang="bn-IN" sz="2000" baseline="0" dirty="0" smtClean="0">
                          <a:latin typeface="SutonnyOMJ" pitchFamily="2" charset="0"/>
                          <a:cs typeface="SutonnyOMJ" pitchFamily="2" charset="0"/>
                        </a:rPr>
                        <a:t>খরিপ-২: বেগুন</a:t>
                      </a:r>
                      <a:endParaRPr lang="en-US" sz="2000" dirty="0" smtClean="0">
                        <a:latin typeface="SutonnyOMJ" pitchFamily="2" charset="0"/>
                        <a:cs typeface="SutonnyOMJ" pitchFamily="2" charset="0"/>
                      </a:endParaRPr>
                    </a:p>
                  </a:txBody>
                  <a:tcPr/>
                </a:tc>
              </a:tr>
              <a:tr h="1096108">
                <a:tc>
                  <a:txBody>
                    <a:bodyPr/>
                    <a:lstStyle/>
                    <a:p>
                      <a:r>
                        <a:rPr lang="bn-IN" sz="2000" dirty="0" smtClean="0">
                          <a:latin typeface="SutonnyOMJ" pitchFamily="2" charset="0"/>
                          <a:cs typeface="SutonnyOMJ" pitchFamily="2" charset="0"/>
                        </a:rPr>
                        <a:t>২য়</a:t>
                      </a:r>
                    </a:p>
                    <a:p>
                      <a:r>
                        <a:rPr lang="bn-IN" sz="2000" dirty="0" smtClean="0">
                          <a:latin typeface="SutonnyOMJ" pitchFamily="2" charset="0"/>
                          <a:cs typeface="SutonnyOMJ" pitchFamily="2" charset="0"/>
                        </a:rPr>
                        <a:t>বছর</a:t>
                      </a:r>
                      <a:endParaRPr lang="en-US" sz="2000" dirty="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মূলা, টমেটো</a:t>
                      </a:r>
                    </a:p>
                    <a:p>
                      <a:r>
                        <a:rPr lang="bn-IN" sz="2000" baseline="0" dirty="0" smtClean="0">
                          <a:latin typeface="SutonnyOMJ" pitchFamily="2" charset="0"/>
                          <a:cs typeface="SutonnyOMJ" pitchFamily="2" charset="0"/>
                        </a:rPr>
                        <a:t>খরিপ-১: ভুট্টা</a:t>
                      </a:r>
                    </a:p>
                    <a:p>
                      <a:r>
                        <a:rPr lang="bn-IN" sz="2000" baseline="0" dirty="0" smtClean="0">
                          <a:latin typeface="SutonnyOMJ" pitchFamily="2" charset="0"/>
                          <a:cs typeface="SutonnyOMJ" pitchFamily="2" charset="0"/>
                        </a:rPr>
                        <a:t>খরিপ-২: বেগুন </a:t>
                      </a:r>
                      <a:endParaRPr lang="en-US" sz="2000" dirty="0" smtClean="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গোল আলু</a:t>
                      </a:r>
                    </a:p>
                    <a:p>
                      <a:r>
                        <a:rPr lang="bn-IN" sz="2000" baseline="0" dirty="0" smtClean="0">
                          <a:latin typeface="SutonnyOMJ" pitchFamily="2" charset="0"/>
                          <a:cs typeface="SutonnyOMJ" pitchFamily="2" charset="0"/>
                        </a:rPr>
                        <a:t>খরিপ-১: মাষকলাই</a:t>
                      </a:r>
                    </a:p>
                    <a:p>
                      <a:r>
                        <a:rPr lang="bn-IN" sz="2000" baseline="0" dirty="0" smtClean="0">
                          <a:latin typeface="SutonnyOMJ" pitchFamily="2" charset="0"/>
                          <a:cs typeface="SutonnyOMJ" pitchFamily="2" charset="0"/>
                        </a:rPr>
                        <a:t>খরিপ-২: রোপা আমন</a:t>
                      </a:r>
                      <a:endParaRPr lang="en-US" sz="2000" dirty="0" smtClean="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সরিষা/গম</a:t>
                      </a:r>
                    </a:p>
                    <a:p>
                      <a:r>
                        <a:rPr lang="bn-IN" sz="2000" baseline="0" dirty="0" smtClean="0">
                          <a:latin typeface="SutonnyOMJ" pitchFamily="2" charset="0"/>
                          <a:cs typeface="SutonnyOMJ" pitchFamily="2" charset="0"/>
                        </a:rPr>
                        <a:t>খরিপ-১: মুগ</a:t>
                      </a:r>
                    </a:p>
                    <a:p>
                      <a:r>
                        <a:rPr lang="bn-IN" sz="2000" baseline="0" dirty="0" smtClean="0">
                          <a:latin typeface="SutonnyOMJ" pitchFamily="2" charset="0"/>
                          <a:cs typeface="SutonnyOMJ" pitchFamily="2" charset="0"/>
                        </a:rPr>
                        <a:t>খরিপ-২: রোপা আমন</a:t>
                      </a:r>
                      <a:endParaRPr lang="en-US" sz="2000" dirty="0" smtClean="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বোরো</a:t>
                      </a:r>
                    </a:p>
                    <a:p>
                      <a:r>
                        <a:rPr lang="bn-IN" sz="2000" baseline="0" dirty="0" smtClean="0">
                          <a:latin typeface="SutonnyOMJ" pitchFamily="2" charset="0"/>
                          <a:cs typeface="SutonnyOMJ" pitchFamily="2" charset="0"/>
                        </a:rPr>
                        <a:t>খরিপ১:পাট/অউশ</a:t>
                      </a:r>
                    </a:p>
                    <a:p>
                      <a:r>
                        <a:rPr lang="bn-IN" sz="2000" baseline="0" dirty="0" smtClean="0">
                          <a:latin typeface="SutonnyOMJ" pitchFamily="2" charset="0"/>
                          <a:cs typeface="SutonnyOMJ" pitchFamily="2" charset="0"/>
                        </a:rPr>
                        <a:t>খরিপ-২: পতিত</a:t>
                      </a:r>
                      <a:endParaRPr lang="en-US" sz="2000" dirty="0">
                        <a:latin typeface="SutonnyOMJ" pitchFamily="2" charset="0"/>
                        <a:cs typeface="SutonnyOMJ" pitchFamily="2" charset="0"/>
                      </a:endParaRPr>
                    </a:p>
                  </a:txBody>
                  <a:tcPr/>
                </a:tc>
              </a:tr>
              <a:tr h="1096108">
                <a:tc>
                  <a:txBody>
                    <a:bodyPr/>
                    <a:lstStyle/>
                    <a:p>
                      <a:r>
                        <a:rPr lang="bn-IN" sz="2000" dirty="0" smtClean="0">
                          <a:latin typeface="SutonnyOMJ" pitchFamily="2" charset="0"/>
                          <a:cs typeface="SutonnyOMJ" pitchFamily="2" charset="0"/>
                        </a:rPr>
                        <a:t>৩য়</a:t>
                      </a:r>
                    </a:p>
                    <a:p>
                      <a:r>
                        <a:rPr lang="bn-IN" sz="2000" dirty="0" smtClean="0">
                          <a:latin typeface="SutonnyOMJ" pitchFamily="2" charset="0"/>
                          <a:cs typeface="SutonnyOMJ" pitchFamily="2" charset="0"/>
                        </a:rPr>
                        <a:t>বছর</a:t>
                      </a:r>
                      <a:endParaRPr lang="en-US" sz="2000" dirty="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গোল আলু</a:t>
                      </a:r>
                    </a:p>
                    <a:p>
                      <a:r>
                        <a:rPr lang="bn-IN" sz="2000" baseline="0" dirty="0" smtClean="0">
                          <a:latin typeface="SutonnyOMJ" pitchFamily="2" charset="0"/>
                          <a:cs typeface="SutonnyOMJ" pitchFamily="2" charset="0"/>
                        </a:rPr>
                        <a:t>খরিপ-১: মাষকলাই</a:t>
                      </a:r>
                    </a:p>
                    <a:p>
                      <a:r>
                        <a:rPr lang="bn-IN" sz="2000" baseline="0" dirty="0" smtClean="0">
                          <a:latin typeface="SutonnyOMJ" pitchFamily="2" charset="0"/>
                          <a:cs typeface="SutonnyOMJ" pitchFamily="2" charset="0"/>
                        </a:rPr>
                        <a:t>খরিপ-২: রোপা আমন</a:t>
                      </a:r>
                      <a:endParaRPr lang="en-US" sz="2000" dirty="0" smtClean="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মুলা, টমেটো</a:t>
                      </a:r>
                    </a:p>
                    <a:p>
                      <a:r>
                        <a:rPr lang="bn-IN" sz="2000" baseline="0" dirty="0" smtClean="0">
                          <a:latin typeface="SutonnyOMJ" pitchFamily="2" charset="0"/>
                          <a:cs typeface="SutonnyOMJ" pitchFamily="2" charset="0"/>
                        </a:rPr>
                        <a:t>খরিপ-১: ভুট্টা</a:t>
                      </a:r>
                    </a:p>
                    <a:p>
                      <a:r>
                        <a:rPr lang="bn-IN" sz="2000" baseline="0" dirty="0" smtClean="0">
                          <a:latin typeface="SutonnyOMJ" pitchFamily="2" charset="0"/>
                          <a:cs typeface="SutonnyOMJ" pitchFamily="2" charset="0"/>
                        </a:rPr>
                        <a:t>খরিপ-২: বেগুন</a:t>
                      </a:r>
                      <a:endParaRPr lang="en-US" sz="2000" dirty="0" smtClean="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বোরো</a:t>
                      </a:r>
                    </a:p>
                    <a:p>
                      <a:r>
                        <a:rPr lang="bn-IN" sz="2000" baseline="0" dirty="0" smtClean="0">
                          <a:latin typeface="SutonnyOMJ" pitchFamily="2" charset="0"/>
                          <a:cs typeface="SutonnyOMJ" pitchFamily="2" charset="0"/>
                        </a:rPr>
                        <a:t>খরিপ-১:পাট/অউশ</a:t>
                      </a:r>
                    </a:p>
                    <a:p>
                      <a:r>
                        <a:rPr lang="bn-IN" sz="2000" baseline="0" dirty="0" smtClean="0">
                          <a:latin typeface="SutonnyOMJ" pitchFamily="2" charset="0"/>
                          <a:cs typeface="SutonnyOMJ" pitchFamily="2" charset="0"/>
                        </a:rPr>
                        <a:t>খরিপ-২: পতিত</a:t>
                      </a:r>
                      <a:endParaRPr lang="en-US" sz="2000" dirty="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সরিষা/গম</a:t>
                      </a:r>
                    </a:p>
                    <a:p>
                      <a:r>
                        <a:rPr lang="bn-IN" sz="2000" baseline="0" dirty="0" smtClean="0">
                          <a:latin typeface="SutonnyOMJ" pitchFamily="2" charset="0"/>
                          <a:cs typeface="SutonnyOMJ" pitchFamily="2" charset="0"/>
                        </a:rPr>
                        <a:t>খরিপ-১: মুগ</a:t>
                      </a:r>
                    </a:p>
                    <a:p>
                      <a:r>
                        <a:rPr lang="bn-IN" sz="2000" baseline="0" dirty="0" smtClean="0">
                          <a:latin typeface="SutonnyOMJ" pitchFamily="2" charset="0"/>
                          <a:cs typeface="SutonnyOMJ" pitchFamily="2" charset="0"/>
                        </a:rPr>
                        <a:t>খরিপ-২: আমন</a:t>
                      </a:r>
                      <a:endParaRPr lang="en-US" sz="2000" dirty="0" smtClean="0">
                        <a:latin typeface="SutonnyOMJ" pitchFamily="2" charset="0"/>
                        <a:cs typeface="SutonnyOMJ" pitchFamily="2" charset="0"/>
                      </a:endParaRPr>
                    </a:p>
                  </a:txBody>
                  <a:tcPr/>
                </a:tc>
              </a:tr>
              <a:tr h="1096108">
                <a:tc>
                  <a:txBody>
                    <a:bodyPr/>
                    <a:lstStyle/>
                    <a:p>
                      <a:r>
                        <a:rPr lang="bn-IN" sz="2000" dirty="0" smtClean="0">
                          <a:latin typeface="SutonnyOMJ" pitchFamily="2" charset="0"/>
                          <a:cs typeface="SutonnyOMJ" pitchFamily="2" charset="0"/>
                        </a:rPr>
                        <a:t>৪র্থ</a:t>
                      </a:r>
                    </a:p>
                    <a:p>
                      <a:r>
                        <a:rPr lang="bn-IN" sz="2000" dirty="0" smtClean="0">
                          <a:latin typeface="SutonnyOMJ" pitchFamily="2" charset="0"/>
                          <a:cs typeface="SutonnyOMJ" pitchFamily="2" charset="0"/>
                        </a:rPr>
                        <a:t>বছর</a:t>
                      </a:r>
                      <a:endParaRPr lang="en-US" sz="2000" dirty="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গম</a:t>
                      </a:r>
                    </a:p>
                    <a:p>
                      <a:r>
                        <a:rPr lang="bn-IN" sz="2000" baseline="0" dirty="0" smtClean="0">
                          <a:latin typeface="SutonnyOMJ" pitchFamily="2" charset="0"/>
                          <a:cs typeface="SutonnyOMJ" pitchFamily="2" charset="0"/>
                        </a:rPr>
                        <a:t>খরিপ-১: পাট,আউশ</a:t>
                      </a:r>
                    </a:p>
                    <a:p>
                      <a:r>
                        <a:rPr lang="bn-IN" sz="2000" baseline="0" dirty="0" smtClean="0">
                          <a:latin typeface="SutonnyOMJ" pitchFamily="2" charset="0"/>
                          <a:cs typeface="SutonnyOMJ" pitchFamily="2" charset="0"/>
                        </a:rPr>
                        <a:t>খরিপ-২: আমন</a:t>
                      </a:r>
                      <a:endParaRPr lang="en-US" sz="2000" dirty="0" smtClean="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গম/সরিষা</a:t>
                      </a:r>
                    </a:p>
                    <a:p>
                      <a:r>
                        <a:rPr lang="bn-IN" sz="2000" baseline="0" dirty="0" smtClean="0">
                          <a:latin typeface="SutonnyOMJ" pitchFamily="2" charset="0"/>
                          <a:cs typeface="SutonnyOMJ" pitchFamily="2" charset="0"/>
                        </a:rPr>
                        <a:t>খরিপ-১: মুগ</a:t>
                      </a:r>
                    </a:p>
                    <a:p>
                      <a:r>
                        <a:rPr lang="bn-IN" sz="2000" baseline="0" dirty="0" smtClean="0">
                          <a:latin typeface="SutonnyOMJ" pitchFamily="2" charset="0"/>
                          <a:cs typeface="SutonnyOMJ" pitchFamily="2" charset="0"/>
                        </a:rPr>
                        <a:t>খরিপ-২: পতিত</a:t>
                      </a:r>
                      <a:endParaRPr lang="en-US" sz="2000" dirty="0" smtClean="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গোল আলু</a:t>
                      </a:r>
                    </a:p>
                    <a:p>
                      <a:r>
                        <a:rPr lang="bn-IN" sz="2000" baseline="0" dirty="0" smtClean="0">
                          <a:latin typeface="SutonnyOMJ" pitchFamily="2" charset="0"/>
                          <a:cs typeface="SutonnyOMJ" pitchFamily="2" charset="0"/>
                        </a:rPr>
                        <a:t>খরিপ-১: মাষকলাই</a:t>
                      </a:r>
                    </a:p>
                    <a:p>
                      <a:r>
                        <a:rPr lang="bn-IN" sz="2000" baseline="0" dirty="0" smtClean="0">
                          <a:latin typeface="SutonnyOMJ" pitchFamily="2" charset="0"/>
                          <a:cs typeface="SutonnyOMJ" pitchFamily="2" charset="0"/>
                        </a:rPr>
                        <a:t>খরিপ-২: আমন</a:t>
                      </a:r>
                      <a:endParaRPr lang="en-US" sz="2000" dirty="0" smtClean="0">
                        <a:latin typeface="SutonnyOMJ" pitchFamily="2" charset="0"/>
                        <a:cs typeface="SutonnyOMJ" pitchFamily="2" charset="0"/>
                      </a:endParaRPr>
                    </a:p>
                  </a:txBody>
                  <a:tcPr/>
                </a:tc>
                <a:tc>
                  <a:txBody>
                    <a:bodyPr/>
                    <a:lstStyle/>
                    <a:p>
                      <a:r>
                        <a:rPr lang="bn-IN" sz="2000" dirty="0" smtClean="0">
                          <a:latin typeface="SutonnyOMJ" pitchFamily="2" charset="0"/>
                          <a:cs typeface="SutonnyOMJ" pitchFamily="2" charset="0"/>
                        </a:rPr>
                        <a:t>রবি:</a:t>
                      </a:r>
                      <a:r>
                        <a:rPr lang="bn-IN" sz="2000" baseline="0" dirty="0" smtClean="0">
                          <a:latin typeface="SutonnyOMJ" pitchFamily="2" charset="0"/>
                          <a:cs typeface="SutonnyOMJ" pitchFamily="2" charset="0"/>
                        </a:rPr>
                        <a:t> মুলা, টমেটো</a:t>
                      </a:r>
                    </a:p>
                    <a:p>
                      <a:r>
                        <a:rPr lang="bn-IN" sz="2000" baseline="0" dirty="0" smtClean="0">
                          <a:latin typeface="SutonnyOMJ" pitchFamily="2" charset="0"/>
                          <a:cs typeface="SutonnyOMJ" pitchFamily="2" charset="0"/>
                        </a:rPr>
                        <a:t>খরিপ-১: ভুট্টা</a:t>
                      </a:r>
                    </a:p>
                    <a:p>
                      <a:r>
                        <a:rPr lang="bn-IN" sz="2000" baseline="0" dirty="0" smtClean="0">
                          <a:latin typeface="SutonnyOMJ" pitchFamily="2" charset="0"/>
                          <a:cs typeface="SutonnyOMJ" pitchFamily="2" charset="0"/>
                        </a:rPr>
                        <a:t>খরিপ-২: বেগুন</a:t>
                      </a:r>
                      <a:endParaRPr lang="en-US" sz="2000" dirty="0">
                        <a:latin typeface="SutonnyOMJ" pitchFamily="2" charset="0"/>
                        <a:cs typeface="SutonnyOMJ" pitchFamily="2"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352800" y="381000"/>
            <a:ext cx="2286000" cy="838200"/>
          </a:xfrm>
          <a:prstGeom prst="rect">
            <a:avLst/>
          </a:prstGeom>
          <a:noFill/>
        </p:spPr>
        <p:txBody>
          <a:bodyPr wrap="square" rtlCol="0">
            <a:prstTxWarp prst="textPlain">
              <a:avLst/>
            </a:prstTxWarp>
            <a:spAutoFit/>
          </a:bodyPr>
          <a:lstStyle/>
          <a:p>
            <a:r>
              <a:rPr lang="bn-IN" sz="4000" dirty="0" smtClean="0">
                <a:ln>
                  <a:solidFill>
                    <a:schemeClr val="accent6">
                      <a:lumMod val="50000"/>
                    </a:schemeClr>
                  </a:solidFill>
                </a:ln>
                <a:effectLst>
                  <a:glow rad="101600">
                    <a:schemeClr val="accent2">
                      <a:satMod val="175000"/>
                      <a:alpha val="40000"/>
                    </a:schemeClr>
                  </a:glow>
                </a:effectLst>
                <a:latin typeface="SutonnyOMJ" pitchFamily="2" charset="0"/>
                <a:cs typeface="SutonnyOMJ" pitchFamily="2" charset="0"/>
              </a:rPr>
              <a:t>দলীয় কাজ</a:t>
            </a:r>
            <a:endParaRPr lang="en-US" sz="4000" dirty="0">
              <a:ln>
                <a:solidFill>
                  <a:schemeClr val="accent6">
                    <a:lumMod val="50000"/>
                  </a:schemeClr>
                </a:solidFill>
              </a:ln>
              <a:effectLst>
                <a:glow rad="101600">
                  <a:schemeClr val="accent2">
                    <a:satMod val="175000"/>
                    <a:alpha val="40000"/>
                  </a:schemeClr>
                </a:glow>
              </a:effectLst>
              <a:latin typeface="SutonnyOMJ" pitchFamily="2" charset="0"/>
              <a:cs typeface="SutonnyOMJ" pitchFamily="2" charset="0"/>
            </a:endParaRPr>
          </a:p>
        </p:txBody>
      </p:sp>
      <p:sp>
        <p:nvSpPr>
          <p:cNvPr id="10" name="Rectangle 9"/>
          <p:cNvSpPr/>
          <p:nvPr/>
        </p:nvSpPr>
        <p:spPr>
          <a:xfrm>
            <a:off x="2286000" y="2133600"/>
            <a:ext cx="4495800" cy="2514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eflate">
              <a:avLst/>
            </a:prstTxWarp>
          </a:bodyPr>
          <a:lstStyle/>
          <a:p>
            <a:pPr algn="ctr"/>
            <a:r>
              <a:rPr lang="bn-IN" sz="2800" dirty="0" smtClean="0">
                <a:solidFill>
                  <a:schemeClr val="tx1"/>
                </a:solidFill>
                <a:latin typeface="SutonnyOMJ" pitchFamily="2" charset="0"/>
                <a:cs typeface="SutonnyOMJ" pitchFamily="2" charset="0"/>
              </a:rPr>
              <a:t>একজন কৃষক তার জমিতে প্রতি বছর ধান লাগান কিন্তু দেখলো সে ভালো ফলন পাচ্ছে না।</a:t>
            </a:r>
            <a:endParaRPr lang="en-US" sz="2800" dirty="0">
              <a:solidFill>
                <a:schemeClr val="tx1"/>
              </a:solidFill>
              <a:latin typeface="SutonnyOMJ" pitchFamily="2" charset="0"/>
              <a:cs typeface="SutonnyOMJ" pitchFamily="2" charset="0"/>
            </a:endParaRPr>
          </a:p>
        </p:txBody>
      </p:sp>
      <p:sp>
        <p:nvSpPr>
          <p:cNvPr id="11" name="TextBox 10"/>
          <p:cNvSpPr txBox="1"/>
          <p:nvPr/>
        </p:nvSpPr>
        <p:spPr>
          <a:xfrm>
            <a:off x="1600200" y="5029200"/>
            <a:ext cx="6324600" cy="609600"/>
          </a:xfrm>
          <a:prstGeom prst="rect">
            <a:avLst/>
          </a:prstGeom>
          <a:noFill/>
        </p:spPr>
        <p:txBody>
          <a:bodyPr wrap="square" rtlCol="0">
            <a:prstTxWarp prst="textPlain">
              <a:avLst/>
            </a:prstTxWarp>
            <a:spAutoFit/>
          </a:bodyPr>
          <a:lstStyle/>
          <a:p>
            <a:r>
              <a:rPr lang="bn-IN" sz="2800" dirty="0" smtClean="0">
                <a:ln>
                  <a:solidFill>
                    <a:srgbClr val="002060"/>
                  </a:solidFill>
                </a:ln>
                <a:solidFill>
                  <a:srgbClr val="00B0F0"/>
                </a:solidFill>
                <a:effectLst>
                  <a:glow rad="101600">
                    <a:schemeClr val="accent5">
                      <a:satMod val="175000"/>
                      <a:alpha val="40000"/>
                    </a:schemeClr>
                  </a:glow>
                </a:effectLst>
                <a:latin typeface="SutonnyOMJ" pitchFamily="2" charset="0"/>
                <a:cs typeface="SutonnyOMJ" pitchFamily="2" charset="0"/>
              </a:rPr>
              <a:t>ওই কৃষক কিভাবে শস্য পর্যায় করবেন ব্যাখ্যা করো।</a:t>
            </a:r>
            <a:endParaRPr lang="en-US" sz="2800" dirty="0">
              <a:ln>
                <a:solidFill>
                  <a:srgbClr val="002060"/>
                </a:solidFill>
              </a:ln>
              <a:solidFill>
                <a:srgbClr val="00B0F0"/>
              </a:solidFill>
              <a:effectLst>
                <a:glow rad="101600">
                  <a:schemeClr val="accent5">
                    <a:satMod val="175000"/>
                    <a:alpha val="40000"/>
                  </a:schemeClr>
                </a:glow>
              </a:effectLst>
              <a:latin typeface="SutonnyOMJ" pitchFamily="2" charset="0"/>
              <a:cs typeface="SutonnyOMJ" pitchFamily="2" charset="0"/>
            </a:endParaRPr>
          </a:p>
        </p:txBody>
      </p:sp>
      <p:sp>
        <p:nvSpPr>
          <p:cNvPr id="12" name="TextBox 11"/>
          <p:cNvSpPr txBox="1"/>
          <p:nvPr/>
        </p:nvSpPr>
        <p:spPr>
          <a:xfrm>
            <a:off x="3581400" y="1447800"/>
            <a:ext cx="1828800" cy="523220"/>
          </a:xfrm>
          <a:prstGeom prst="rect">
            <a:avLst/>
          </a:prstGeom>
          <a:noFill/>
        </p:spPr>
        <p:txBody>
          <a:bodyPr wrap="square" rtlCol="0">
            <a:spAutoFit/>
          </a:bodyPr>
          <a:lstStyle/>
          <a:p>
            <a:r>
              <a:rPr lang="bn-IN" sz="2800" dirty="0" smtClean="0">
                <a:effectLst>
                  <a:glow rad="139700">
                    <a:schemeClr val="accent4">
                      <a:satMod val="175000"/>
                      <a:alpha val="40000"/>
                    </a:schemeClr>
                  </a:glow>
                </a:effectLst>
                <a:latin typeface="SutonnyOMJ" pitchFamily="2" charset="0"/>
                <a:cs typeface="SutonnyOMJ" pitchFamily="2" charset="0"/>
              </a:rPr>
              <a:t>সময় ৮ মিনিটা</a:t>
            </a:r>
            <a:endParaRPr lang="en-US" sz="2800" dirty="0">
              <a:effectLst>
                <a:glow rad="139700">
                  <a:schemeClr val="accent4">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581400" y="152400"/>
            <a:ext cx="1600200" cy="838200"/>
          </a:xfrm>
          <a:prstGeom prst="rect">
            <a:avLst/>
          </a:prstGeom>
          <a:noFill/>
        </p:spPr>
        <p:txBody>
          <a:bodyPr wrap="square" rtlCol="0">
            <a:spAutoFit/>
            <a:scene3d>
              <a:camera prst="orthographicFront"/>
              <a:lightRig rig="threePt" dir="t"/>
            </a:scene3d>
            <a:sp3d extrusionH="57150">
              <a:bevelT w="38100" h="38100" prst="angle"/>
            </a:sp3d>
          </a:bodyPr>
          <a:lstStyle/>
          <a:p>
            <a:r>
              <a:rPr lang="bn-IN" sz="4800" dirty="0" smtClean="0">
                <a:ln>
                  <a:solidFill>
                    <a:srgbClr val="002060"/>
                  </a:solidFill>
                </a:ln>
                <a:effectLst>
                  <a:glow rad="101600">
                    <a:schemeClr val="accent2">
                      <a:satMod val="175000"/>
                      <a:alpha val="40000"/>
                    </a:schemeClr>
                  </a:glow>
                </a:effectLst>
                <a:latin typeface="SutonnyOMJ" pitchFamily="2" charset="0"/>
                <a:cs typeface="SutonnyOMJ" pitchFamily="2" charset="0"/>
              </a:rPr>
              <a:t>মূল্যায়ন</a:t>
            </a:r>
            <a:endParaRPr lang="en-US" sz="4800" dirty="0">
              <a:ln>
                <a:solidFill>
                  <a:srgbClr val="002060"/>
                </a:solidFill>
              </a:ln>
              <a:effectLst>
                <a:glow rad="101600">
                  <a:schemeClr val="accent2">
                    <a:satMod val="175000"/>
                    <a:alpha val="40000"/>
                  </a:schemeClr>
                </a:glow>
              </a:effectLst>
              <a:latin typeface="SutonnyOMJ" pitchFamily="2" charset="0"/>
              <a:cs typeface="SutonnyOMJ" pitchFamily="2" charset="0"/>
            </a:endParaRPr>
          </a:p>
        </p:txBody>
      </p:sp>
      <p:sp>
        <p:nvSpPr>
          <p:cNvPr id="10" name="TextBox 9"/>
          <p:cNvSpPr txBox="1"/>
          <p:nvPr/>
        </p:nvSpPr>
        <p:spPr>
          <a:xfrm>
            <a:off x="1295400" y="914400"/>
            <a:ext cx="4953000" cy="523220"/>
          </a:xfrm>
          <a:prstGeom prst="rect">
            <a:avLst/>
          </a:prstGeom>
          <a:noFill/>
        </p:spPr>
        <p:txBody>
          <a:bodyPr wrap="square" rtlCol="0">
            <a:spAutoFit/>
          </a:bodyPr>
          <a:lstStyle/>
          <a:p>
            <a:r>
              <a:rPr lang="bn-IN" sz="28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ফসলের মৌসুমকে কয় ভাগে ভাগ করা যায়? </a:t>
            </a:r>
            <a:endParaRPr lang="en-US" sz="28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sp>
        <p:nvSpPr>
          <p:cNvPr id="11" name="Rectangle 10"/>
          <p:cNvSpPr/>
          <p:nvPr/>
        </p:nvSpPr>
        <p:spPr>
          <a:xfrm>
            <a:off x="7315200" y="914400"/>
            <a:ext cx="1447800" cy="466725"/>
          </a:xfrm>
          <a:prstGeom prst="rect">
            <a:avLst/>
          </a:prstGeom>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a:solidFill>
                    <a:schemeClr val="tx1"/>
                  </a:solidFill>
                </a:ln>
                <a:solidFill>
                  <a:schemeClr val="tx1"/>
                </a:solidFill>
                <a:latin typeface="SutonnyOMJ" pitchFamily="2" charset="0"/>
                <a:cs typeface="SutonnyOMJ" pitchFamily="2" charset="0"/>
              </a:rPr>
              <a:t>৩ ভাগে</a:t>
            </a:r>
            <a:endParaRPr lang="en-US" sz="2800" dirty="0">
              <a:ln>
                <a:solidFill>
                  <a:schemeClr val="tx1"/>
                </a:solidFill>
              </a:ln>
              <a:solidFill>
                <a:schemeClr val="tx1"/>
              </a:solidFill>
              <a:latin typeface="SutonnyOMJ" pitchFamily="2" charset="0"/>
              <a:cs typeface="SutonnyOMJ" pitchFamily="2" charset="0"/>
            </a:endParaRPr>
          </a:p>
        </p:txBody>
      </p:sp>
      <p:sp>
        <p:nvSpPr>
          <p:cNvPr id="12" name="TextBox 11"/>
          <p:cNvSpPr txBox="1"/>
          <p:nvPr/>
        </p:nvSpPr>
        <p:spPr>
          <a:xfrm>
            <a:off x="1219200" y="1600200"/>
            <a:ext cx="4114800" cy="523220"/>
          </a:xfrm>
          <a:prstGeom prst="rect">
            <a:avLst/>
          </a:prstGeom>
          <a:noFill/>
        </p:spPr>
        <p:txBody>
          <a:bodyPr wrap="square" rtlCol="0">
            <a:spAutoFit/>
          </a:bodyPr>
          <a:lstStyle/>
          <a:p>
            <a:r>
              <a:rPr lang="bn-IN" sz="28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শস্য পর্যায় কি ধরনের কৃষি প্রযুক্তি?</a:t>
            </a:r>
            <a:endParaRPr lang="en-US" sz="28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sp>
        <p:nvSpPr>
          <p:cNvPr id="13" name="Rectangle 12"/>
          <p:cNvSpPr/>
          <p:nvPr/>
        </p:nvSpPr>
        <p:spPr>
          <a:xfrm>
            <a:off x="7315200" y="1600200"/>
            <a:ext cx="1447800" cy="466725"/>
          </a:xfrm>
          <a:prstGeom prst="rect">
            <a:avLst/>
          </a:prstGeom>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a:solidFill>
                    <a:schemeClr val="tx1"/>
                  </a:solidFill>
                </a:ln>
                <a:solidFill>
                  <a:schemeClr val="tx1"/>
                </a:solidFill>
                <a:latin typeface="SutonnyOMJ" pitchFamily="2" charset="0"/>
                <a:cs typeface="SutonnyOMJ" pitchFamily="2" charset="0"/>
              </a:rPr>
              <a:t>উন্নত</a:t>
            </a:r>
            <a:endParaRPr lang="en-US" sz="2800" dirty="0">
              <a:ln>
                <a:solidFill>
                  <a:schemeClr val="tx1"/>
                </a:solidFill>
              </a:ln>
              <a:solidFill>
                <a:schemeClr val="tx1"/>
              </a:solidFill>
              <a:latin typeface="SutonnyOMJ" pitchFamily="2" charset="0"/>
              <a:cs typeface="SutonnyOMJ" pitchFamily="2" charset="0"/>
            </a:endParaRPr>
          </a:p>
        </p:txBody>
      </p:sp>
      <p:sp>
        <p:nvSpPr>
          <p:cNvPr id="14" name="TextBox 13"/>
          <p:cNvSpPr txBox="1"/>
          <p:nvPr/>
        </p:nvSpPr>
        <p:spPr>
          <a:xfrm>
            <a:off x="1219200" y="2286000"/>
            <a:ext cx="4419600" cy="523220"/>
          </a:xfrm>
          <a:prstGeom prst="rect">
            <a:avLst/>
          </a:prstGeom>
          <a:noFill/>
        </p:spPr>
        <p:txBody>
          <a:bodyPr wrap="square" rtlCol="0">
            <a:spAutoFit/>
          </a:bodyPr>
          <a:lstStyle/>
          <a:p>
            <a:r>
              <a:rPr lang="bn-IN" sz="28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সবুজ সার হিসাবে কি চাষ করা উচিত?</a:t>
            </a:r>
            <a:endParaRPr lang="en-US" sz="28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sp>
        <p:nvSpPr>
          <p:cNvPr id="15" name="Rectangle 14"/>
          <p:cNvSpPr/>
          <p:nvPr/>
        </p:nvSpPr>
        <p:spPr>
          <a:xfrm>
            <a:off x="7315200" y="2286000"/>
            <a:ext cx="1447800" cy="466725"/>
          </a:xfrm>
          <a:prstGeom prst="rect">
            <a:avLst/>
          </a:prstGeom>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a:solidFill>
                    <a:schemeClr val="tx1"/>
                  </a:solidFill>
                </a:ln>
                <a:solidFill>
                  <a:schemeClr val="tx1"/>
                </a:solidFill>
                <a:latin typeface="SutonnyOMJ" pitchFamily="2" charset="0"/>
                <a:cs typeface="SutonnyOMJ" pitchFamily="2" charset="0"/>
              </a:rPr>
              <a:t>ধৈঞ্চা</a:t>
            </a:r>
            <a:endParaRPr lang="en-US" sz="2800" dirty="0">
              <a:ln>
                <a:solidFill>
                  <a:schemeClr val="tx1"/>
                </a:solidFill>
              </a:ln>
              <a:solidFill>
                <a:schemeClr val="tx1"/>
              </a:solidFill>
              <a:latin typeface="SutonnyOMJ" pitchFamily="2" charset="0"/>
              <a:cs typeface="SutonnyOMJ" pitchFamily="2" charset="0"/>
            </a:endParaRPr>
          </a:p>
        </p:txBody>
      </p:sp>
      <p:sp>
        <p:nvSpPr>
          <p:cNvPr id="16" name="TextBox 15"/>
          <p:cNvSpPr txBox="1"/>
          <p:nvPr/>
        </p:nvSpPr>
        <p:spPr>
          <a:xfrm>
            <a:off x="1219200" y="2971800"/>
            <a:ext cx="4114800" cy="523220"/>
          </a:xfrm>
          <a:prstGeom prst="rect">
            <a:avLst/>
          </a:prstGeom>
          <a:noFill/>
        </p:spPr>
        <p:txBody>
          <a:bodyPr wrap="square" rtlCol="0">
            <a:spAutoFit/>
          </a:bodyPr>
          <a:lstStyle/>
          <a:p>
            <a:r>
              <a:rPr lang="bn-IN" sz="28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শস্য পর্যায়ে কিসের অপচয় কম হয়?</a:t>
            </a:r>
            <a:endParaRPr lang="en-US" sz="28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sp>
        <p:nvSpPr>
          <p:cNvPr id="17" name="Rectangle 16"/>
          <p:cNvSpPr/>
          <p:nvPr/>
        </p:nvSpPr>
        <p:spPr>
          <a:xfrm>
            <a:off x="7315200" y="3048000"/>
            <a:ext cx="1447800" cy="466725"/>
          </a:xfrm>
          <a:prstGeom prst="rect">
            <a:avLst/>
          </a:prstGeom>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a:solidFill>
                    <a:schemeClr val="tx1"/>
                  </a:solidFill>
                </a:ln>
                <a:solidFill>
                  <a:schemeClr val="tx1"/>
                </a:solidFill>
                <a:latin typeface="SutonnyOMJ" pitchFamily="2" charset="0"/>
                <a:cs typeface="SutonnyOMJ" pitchFamily="2" charset="0"/>
              </a:rPr>
              <a:t>পানির</a:t>
            </a:r>
            <a:endParaRPr lang="en-US" sz="2800" dirty="0">
              <a:ln>
                <a:solidFill>
                  <a:schemeClr val="tx1"/>
                </a:solidFill>
              </a:ln>
              <a:solidFill>
                <a:schemeClr val="tx1"/>
              </a:solidFill>
              <a:latin typeface="SutonnyOMJ" pitchFamily="2" charset="0"/>
              <a:cs typeface="SutonnyOMJ" pitchFamily="2" charset="0"/>
            </a:endParaRPr>
          </a:p>
        </p:txBody>
      </p:sp>
      <p:sp>
        <p:nvSpPr>
          <p:cNvPr id="18" name="TextBox 17"/>
          <p:cNvSpPr txBox="1"/>
          <p:nvPr/>
        </p:nvSpPr>
        <p:spPr>
          <a:xfrm>
            <a:off x="1143000" y="3743980"/>
            <a:ext cx="4419600" cy="523220"/>
          </a:xfrm>
          <a:prstGeom prst="rect">
            <a:avLst/>
          </a:prstGeom>
          <a:noFill/>
        </p:spPr>
        <p:txBody>
          <a:bodyPr wrap="square" rtlCol="0">
            <a:spAutoFit/>
          </a:bodyPr>
          <a:lstStyle/>
          <a:p>
            <a:r>
              <a:rPr lang="bn-IN" sz="28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একই ফসল বারবার চাষ করলে কি হয়?</a:t>
            </a:r>
            <a:endParaRPr lang="en-US" sz="28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sp>
        <p:nvSpPr>
          <p:cNvPr id="19" name="Rectangle 18"/>
          <p:cNvSpPr/>
          <p:nvPr/>
        </p:nvSpPr>
        <p:spPr>
          <a:xfrm>
            <a:off x="7315200" y="3800475"/>
            <a:ext cx="1447800" cy="466725"/>
          </a:xfrm>
          <a:prstGeom prst="rect">
            <a:avLst/>
          </a:prstGeom>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n>
                  <a:solidFill>
                    <a:schemeClr val="tx1"/>
                  </a:solidFill>
                </a:ln>
                <a:solidFill>
                  <a:schemeClr val="tx1"/>
                </a:solidFill>
                <a:latin typeface="SutonnyOMJ" pitchFamily="2" charset="0"/>
                <a:cs typeface="SutonnyOMJ" pitchFamily="2" charset="0"/>
              </a:rPr>
              <a:t>ফলন কম হয়</a:t>
            </a:r>
            <a:endParaRPr lang="en-US" sz="2400" dirty="0">
              <a:ln>
                <a:solidFill>
                  <a:schemeClr val="tx1"/>
                </a:solidFill>
              </a:ln>
              <a:solidFill>
                <a:schemeClr val="tx1"/>
              </a:solidFill>
              <a:latin typeface="SutonnyOMJ" pitchFamily="2" charset="0"/>
              <a:cs typeface="SutonnyOMJ" pitchFamily="2" charset="0"/>
            </a:endParaRPr>
          </a:p>
        </p:txBody>
      </p:sp>
      <p:sp>
        <p:nvSpPr>
          <p:cNvPr id="20" name="TextBox 19"/>
          <p:cNvSpPr txBox="1"/>
          <p:nvPr/>
        </p:nvSpPr>
        <p:spPr>
          <a:xfrm>
            <a:off x="1143000" y="4505980"/>
            <a:ext cx="6019800" cy="523220"/>
          </a:xfrm>
          <a:prstGeom prst="rect">
            <a:avLst/>
          </a:prstGeom>
          <a:noFill/>
        </p:spPr>
        <p:txBody>
          <a:bodyPr wrap="square" rtlCol="0">
            <a:spAutoFit/>
          </a:bodyPr>
          <a:lstStyle/>
          <a:p>
            <a:r>
              <a:rPr lang="bn-IN" sz="28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শস্য পর্যায়ের জন্য কত বছরের পরিকল্পনা  করা উচিত?</a:t>
            </a:r>
            <a:endParaRPr lang="en-US" sz="28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sp>
        <p:nvSpPr>
          <p:cNvPr id="21" name="Rectangle 20"/>
          <p:cNvSpPr/>
          <p:nvPr/>
        </p:nvSpPr>
        <p:spPr>
          <a:xfrm>
            <a:off x="7315200" y="4562475"/>
            <a:ext cx="1447800" cy="466725"/>
          </a:xfrm>
          <a:prstGeom prst="rect">
            <a:avLst/>
          </a:prstGeom>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a:solidFill>
                    <a:schemeClr val="tx1"/>
                  </a:solidFill>
                </a:ln>
                <a:solidFill>
                  <a:schemeClr val="tx1"/>
                </a:solidFill>
                <a:latin typeface="SutonnyOMJ" pitchFamily="2" charset="0"/>
                <a:cs typeface="SutonnyOMJ" pitchFamily="2" charset="0"/>
              </a:rPr>
              <a:t>২-৪ বছরের</a:t>
            </a:r>
            <a:endParaRPr lang="en-US" sz="2800" dirty="0">
              <a:ln>
                <a:solidFill>
                  <a:schemeClr val="tx1"/>
                </a:solidFill>
              </a:ln>
              <a:solidFill>
                <a:schemeClr val="tx1"/>
              </a:solidFill>
              <a:latin typeface="SutonnyOMJ" pitchFamily="2" charset="0"/>
              <a:cs typeface="SutonnyOMJ" pitchFamily="2" charset="0"/>
            </a:endParaRPr>
          </a:p>
        </p:txBody>
      </p:sp>
      <p:sp>
        <p:nvSpPr>
          <p:cNvPr id="22" name="TextBox 21"/>
          <p:cNvSpPr txBox="1"/>
          <p:nvPr/>
        </p:nvSpPr>
        <p:spPr>
          <a:xfrm>
            <a:off x="1143000" y="5267980"/>
            <a:ext cx="4572000" cy="523220"/>
          </a:xfrm>
          <a:prstGeom prst="rect">
            <a:avLst/>
          </a:prstGeom>
          <a:noFill/>
        </p:spPr>
        <p:txBody>
          <a:bodyPr wrap="square" rtlCol="0">
            <a:spAutoFit/>
          </a:bodyPr>
          <a:lstStyle/>
          <a:p>
            <a:r>
              <a:rPr lang="bn-IN" sz="2800" dirty="0" smtClean="0">
                <a:ln>
                  <a:solidFill>
                    <a:schemeClr val="tx1"/>
                  </a:solidFill>
                </a:ln>
                <a:effectLst>
                  <a:glow rad="101600">
                    <a:schemeClr val="accent4">
                      <a:satMod val="175000"/>
                      <a:alpha val="40000"/>
                    </a:schemeClr>
                  </a:glow>
                </a:effectLst>
                <a:latin typeface="SutonnyOMJ" pitchFamily="2" charset="0"/>
                <a:cs typeface="SutonnyOMJ" pitchFamily="2" charset="0"/>
              </a:rPr>
              <a:t>শস্য পর্যায়ের ফলে কিসের ব্যবহার কমে?</a:t>
            </a:r>
            <a:endParaRPr lang="en-US" sz="2800" dirty="0">
              <a:ln>
                <a:solidFill>
                  <a:schemeClr val="tx1"/>
                </a:solidFill>
              </a:ln>
              <a:effectLst>
                <a:glow rad="101600">
                  <a:schemeClr val="accent4">
                    <a:satMod val="175000"/>
                    <a:alpha val="40000"/>
                  </a:schemeClr>
                </a:glow>
              </a:effectLst>
              <a:latin typeface="SutonnyOMJ" pitchFamily="2" charset="0"/>
              <a:cs typeface="SutonnyOMJ" pitchFamily="2" charset="0"/>
            </a:endParaRPr>
          </a:p>
        </p:txBody>
      </p:sp>
      <p:sp>
        <p:nvSpPr>
          <p:cNvPr id="23" name="Rectangle 22"/>
          <p:cNvSpPr/>
          <p:nvPr/>
        </p:nvSpPr>
        <p:spPr>
          <a:xfrm>
            <a:off x="7315200" y="5334000"/>
            <a:ext cx="1447800" cy="533400"/>
          </a:xfrm>
          <a:prstGeom prst="rect">
            <a:avLst/>
          </a:prstGeom>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n>
                  <a:solidFill>
                    <a:schemeClr val="tx1"/>
                  </a:solidFill>
                </a:ln>
                <a:solidFill>
                  <a:schemeClr val="tx1"/>
                </a:solidFill>
                <a:latin typeface="SutonnyOMJ" pitchFamily="2" charset="0"/>
                <a:cs typeface="SutonnyOMJ" pitchFamily="2" charset="0"/>
              </a:rPr>
              <a:t>কীটনাশকের</a:t>
            </a:r>
            <a:endParaRPr lang="en-US" sz="2400" dirty="0">
              <a:ln>
                <a:solidFill>
                  <a:schemeClr val="tx1"/>
                </a:solidFill>
              </a:ln>
              <a:solidFill>
                <a:schemeClr val="tx1"/>
              </a:solidFill>
              <a:latin typeface="SutonnyOMJ" pitchFamily="2" charset="0"/>
              <a:cs typeface="SutonnyOMJ" pitchFamily="2" charset="0"/>
            </a:endParaRPr>
          </a:p>
        </p:txBody>
      </p:sp>
      <p:pic>
        <p:nvPicPr>
          <p:cNvPr id="24" name="Picture 23" descr="png-clipart-hand-index-finger-fingers-text-photography-thumbnail.png"/>
          <p:cNvPicPr>
            <a:picLocks noChangeAspect="1"/>
          </p:cNvPicPr>
          <p:nvPr/>
        </p:nvPicPr>
        <p:blipFill>
          <a:blip r:embed="rId2" cstate="print"/>
          <a:srcRect l="10920" t="29311" r="6322" b="27011"/>
          <a:stretch>
            <a:fillRect/>
          </a:stretch>
        </p:blipFill>
        <p:spPr>
          <a:xfrm>
            <a:off x="276726" y="990600"/>
            <a:ext cx="866274" cy="457200"/>
          </a:xfrm>
          <a:prstGeom prst="rect">
            <a:avLst/>
          </a:prstGeom>
        </p:spPr>
      </p:pic>
      <p:pic>
        <p:nvPicPr>
          <p:cNvPr id="25" name="Picture 24" descr="png-clipart-hand-index-finger-fingers-text-photography-thumbnail.png"/>
          <p:cNvPicPr>
            <a:picLocks noChangeAspect="1"/>
          </p:cNvPicPr>
          <p:nvPr/>
        </p:nvPicPr>
        <p:blipFill>
          <a:blip r:embed="rId2" cstate="print"/>
          <a:srcRect l="10920" t="29311" r="6322" b="27011"/>
          <a:stretch>
            <a:fillRect/>
          </a:stretch>
        </p:blipFill>
        <p:spPr>
          <a:xfrm>
            <a:off x="276726" y="1676400"/>
            <a:ext cx="866274" cy="457200"/>
          </a:xfrm>
          <a:prstGeom prst="rect">
            <a:avLst/>
          </a:prstGeom>
        </p:spPr>
      </p:pic>
      <p:pic>
        <p:nvPicPr>
          <p:cNvPr id="26" name="Picture 25" descr="png-clipart-hand-index-finger-fingers-text-photography-thumbnail.png"/>
          <p:cNvPicPr>
            <a:picLocks noChangeAspect="1"/>
          </p:cNvPicPr>
          <p:nvPr/>
        </p:nvPicPr>
        <p:blipFill>
          <a:blip r:embed="rId2" cstate="print"/>
          <a:srcRect l="10920" t="29311" r="6322" b="27011"/>
          <a:stretch>
            <a:fillRect/>
          </a:stretch>
        </p:blipFill>
        <p:spPr>
          <a:xfrm>
            <a:off x="276726" y="2362200"/>
            <a:ext cx="866274" cy="457200"/>
          </a:xfrm>
          <a:prstGeom prst="rect">
            <a:avLst/>
          </a:prstGeom>
        </p:spPr>
      </p:pic>
      <p:pic>
        <p:nvPicPr>
          <p:cNvPr id="27" name="Picture 26" descr="png-clipart-hand-index-finger-fingers-text-photography-thumbnail.png"/>
          <p:cNvPicPr>
            <a:picLocks noChangeAspect="1"/>
          </p:cNvPicPr>
          <p:nvPr/>
        </p:nvPicPr>
        <p:blipFill>
          <a:blip r:embed="rId2" cstate="print"/>
          <a:srcRect l="10920" t="29311" r="6322" b="27011"/>
          <a:stretch>
            <a:fillRect/>
          </a:stretch>
        </p:blipFill>
        <p:spPr>
          <a:xfrm>
            <a:off x="276726" y="3048000"/>
            <a:ext cx="866274" cy="457200"/>
          </a:xfrm>
          <a:prstGeom prst="rect">
            <a:avLst/>
          </a:prstGeom>
        </p:spPr>
      </p:pic>
      <p:pic>
        <p:nvPicPr>
          <p:cNvPr id="28" name="Picture 27" descr="png-clipart-hand-index-finger-fingers-text-photography-thumbnail.png"/>
          <p:cNvPicPr>
            <a:picLocks noChangeAspect="1"/>
          </p:cNvPicPr>
          <p:nvPr/>
        </p:nvPicPr>
        <p:blipFill>
          <a:blip r:embed="rId2" cstate="print"/>
          <a:srcRect l="10920" t="29311" r="6322" b="27011"/>
          <a:stretch>
            <a:fillRect/>
          </a:stretch>
        </p:blipFill>
        <p:spPr>
          <a:xfrm>
            <a:off x="276726" y="3810000"/>
            <a:ext cx="866274" cy="457200"/>
          </a:xfrm>
          <a:prstGeom prst="rect">
            <a:avLst/>
          </a:prstGeom>
        </p:spPr>
      </p:pic>
      <p:pic>
        <p:nvPicPr>
          <p:cNvPr id="29" name="Picture 28" descr="png-clipart-hand-index-finger-fingers-text-photography-thumbnail.png"/>
          <p:cNvPicPr>
            <a:picLocks noChangeAspect="1"/>
          </p:cNvPicPr>
          <p:nvPr/>
        </p:nvPicPr>
        <p:blipFill>
          <a:blip r:embed="rId2" cstate="print"/>
          <a:srcRect l="10920" t="29311" r="6322" b="27011"/>
          <a:stretch>
            <a:fillRect/>
          </a:stretch>
        </p:blipFill>
        <p:spPr>
          <a:xfrm>
            <a:off x="276726" y="4572000"/>
            <a:ext cx="866274" cy="457200"/>
          </a:xfrm>
          <a:prstGeom prst="rect">
            <a:avLst/>
          </a:prstGeom>
        </p:spPr>
      </p:pic>
      <p:pic>
        <p:nvPicPr>
          <p:cNvPr id="30" name="Picture 29" descr="png-clipart-hand-index-finger-fingers-text-photography-thumbnail.png"/>
          <p:cNvPicPr>
            <a:picLocks noChangeAspect="1"/>
          </p:cNvPicPr>
          <p:nvPr/>
        </p:nvPicPr>
        <p:blipFill>
          <a:blip r:embed="rId2" cstate="print"/>
          <a:srcRect l="10920" t="29311" r="6322" b="27011"/>
          <a:stretch>
            <a:fillRect/>
          </a:stretch>
        </p:blipFill>
        <p:spPr>
          <a:xfrm>
            <a:off x="276726" y="5334000"/>
            <a:ext cx="866274" cy="457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124200" y="457200"/>
            <a:ext cx="2286000" cy="769441"/>
          </a:xfrm>
          <a:prstGeom prst="rect">
            <a:avLst/>
          </a:prstGeom>
          <a:noFill/>
        </p:spPr>
        <p:txBody>
          <a:bodyPr wrap="square" rtlCol="0">
            <a:prstTxWarp prst="textPlain">
              <a:avLst/>
            </a:prstTxWarp>
            <a:spAutoFit/>
          </a:bodyPr>
          <a:lstStyle/>
          <a:p>
            <a:r>
              <a:rPr lang="bn-IN" sz="4400" dirty="0" smtClean="0">
                <a:ln>
                  <a:solidFill>
                    <a:schemeClr val="tx1"/>
                  </a:solidFill>
                </a:ln>
                <a:effectLst>
                  <a:glow rad="228600">
                    <a:schemeClr val="accent2">
                      <a:satMod val="175000"/>
                      <a:alpha val="40000"/>
                    </a:schemeClr>
                  </a:glow>
                </a:effectLst>
                <a:latin typeface="SutonnyOMJ" pitchFamily="2" charset="0"/>
                <a:cs typeface="SutonnyOMJ" pitchFamily="2" charset="0"/>
              </a:rPr>
              <a:t>বাড়ির কাজ</a:t>
            </a:r>
            <a:endParaRPr lang="en-US" sz="4400" dirty="0">
              <a:ln>
                <a:solidFill>
                  <a:schemeClr val="tx1"/>
                </a:solidFill>
              </a:ln>
              <a:effectLst>
                <a:glow rad="228600">
                  <a:schemeClr val="accent2">
                    <a:satMod val="175000"/>
                    <a:alpha val="40000"/>
                  </a:schemeClr>
                </a:glow>
              </a:effectLst>
              <a:latin typeface="SutonnyOMJ" pitchFamily="2" charset="0"/>
              <a:cs typeface="SutonnyOMJ" pitchFamily="2" charset="0"/>
            </a:endParaRPr>
          </a:p>
        </p:txBody>
      </p:sp>
      <p:pic>
        <p:nvPicPr>
          <p:cNvPr id="10" name="Picture 9" descr="lockdown20200529201733.jpg"/>
          <p:cNvPicPr>
            <a:picLocks noChangeAspect="1"/>
          </p:cNvPicPr>
          <p:nvPr/>
        </p:nvPicPr>
        <p:blipFill>
          <a:blip r:embed="rId2"/>
          <a:srcRect l="2552" t="6000" r="41172" b="12000"/>
          <a:stretch>
            <a:fillRect/>
          </a:stretch>
        </p:blipFill>
        <p:spPr>
          <a:xfrm>
            <a:off x="2286000" y="1676400"/>
            <a:ext cx="3886200" cy="3124200"/>
          </a:xfrm>
          <a:prstGeom prst="ellipse">
            <a:avLst/>
          </a:prstGeom>
          <a:ln w="63500" cap="rnd">
            <a:solidFill>
              <a:srgbClr val="333333"/>
            </a:solidFill>
          </a:ln>
          <a:effectLst>
            <a:glow rad="228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304800" y="4953000"/>
            <a:ext cx="8382000" cy="838200"/>
          </a:xfrm>
          <a:prstGeom prst="rect">
            <a:avLst/>
          </a:prstGeom>
          <a:noFill/>
        </p:spPr>
        <p:txBody>
          <a:bodyPr wrap="square" rtlCol="0">
            <a:prstTxWarp prst="textPlain">
              <a:avLst/>
            </a:prstTxWarp>
            <a:spAutoFit/>
          </a:bodyPr>
          <a:lstStyle/>
          <a:p>
            <a:r>
              <a:rPr lang="bn-IN" sz="4000" dirty="0" smtClean="0">
                <a:ln>
                  <a:solidFill>
                    <a:schemeClr val="tx1"/>
                  </a:solidFill>
                </a:ln>
                <a:effectLst>
                  <a:glow rad="228600">
                    <a:schemeClr val="accent2">
                      <a:satMod val="175000"/>
                      <a:alpha val="40000"/>
                    </a:schemeClr>
                  </a:glow>
                </a:effectLst>
                <a:latin typeface="SutonnyOMJ" pitchFamily="2" charset="0"/>
                <a:cs typeface="SutonnyOMJ" pitchFamily="2" charset="0"/>
              </a:rPr>
              <a:t>তিন বছরের একটি </a:t>
            </a:r>
            <a:r>
              <a:rPr lang="bn-IN" sz="4000" dirty="0" smtClean="0">
                <a:ln>
                  <a:solidFill>
                    <a:schemeClr val="tx1"/>
                  </a:solidFill>
                </a:ln>
                <a:effectLst>
                  <a:glow rad="228600">
                    <a:schemeClr val="accent2">
                      <a:satMod val="175000"/>
                      <a:alpha val="40000"/>
                    </a:schemeClr>
                  </a:glow>
                </a:effectLst>
                <a:latin typeface="SutonnyOMJ" pitchFamily="2" charset="0"/>
                <a:cs typeface="SutonnyOMJ" pitchFamily="2" charset="0"/>
              </a:rPr>
              <a:t>শস্য পর্যায় পরিকল্পনা তৈরি করবে।</a:t>
            </a:r>
            <a:endParaRPr lang="en-US" sz="4000" dirty="0">
              <a:ln>
                <a:solidFill>
                  <a:schemeClr val="tx1"/>
                </a:solidFill>
              </a:ln>
              <a:effectLst>
                <a:glow rad="228600">
                  <a:schemeClr val="accent2">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rticle-6-image-768x512.jpeg"/>
          <p:cNvPicPr>
            <a:picLocks noChangeAspect="1"/>
          </p:cNvPicPr>
          <p:nvPr/>
        </p:nvPicPr>
        <p:blipFill>
          <a:blip r:embed="rId2"/>
          <a:stretch>
            <a:fillRect/>
          </a:stretch>
        </p:blipFill>
        <p:spPr>
          <a:xfrm>
            <a:off x="838200" y="1295400"/>
            <a:ext cx="7315200" cy="4419600"/>
          </a:xfrm>
          <a:prstGeom prst="rect">
            <a:avLst/>
          </a:prstGeom>
          <a:scene3d>
            <a:camera prst="orthographicFront"/>
            <a:lightRig rig="threePt" dir="t"/>
          </a:scene3d>
          <a:sp3d>
            <a:bevelT/>
          </a:sp3d>
        </p:spPr>
      </p:pic>
      <p:sp>
        <p:nvSpPr>
          <p:cNvPr id="10" name="TextBox 9"/>
          <p:cNvSpPr txBox="1"/>
          <p:nvPr/>
        </p:nvSpPr>
        <p:spPr>
          <a:xfrm>
            <a:off x="3352800" y="304800"/>
            <a:ext cx="2971800" cy="762000"/>
          </a:xfrm>
          <a:prstGeom prst="rect">
            <a:avLst/>
          </a:prstGeom>
          <a:noFill/>
        </p:spPr>
        <p:txBody>
          <a:bodyPr wrap="square" rtlCol="0">
            <a:prstTxWarp prst="textPlain">
              <a:avLst/>
            </a:prstTxWarp>
            <a:spAutoFit/>
          </a:bodyPr>
          <a:lstStyle/>
          <a:p>
            <a:r>
              <a:rPr lang="bn-IN" sz="4800" dirty="0" smtClean="0">
                <a:ln>
                  <a:solidFill>
                    <a:srgbClr val="002060"/>
                  </a:solidFill>
                </a:ln>
                <a:effectLst>
                  <a:glow rad="139700">
                    <a:schemeClr val="accent4">
                      <a:satMod val="175000"/>
                      <a:alpha val="40000"/>
                    </a:schemeClr>
                  </a:glow>
                </a:effectLst>
                <a:latin typeface="SutonnyOMJ" pitchFamily="2" charset="0"/>
                <a:cs typeface="SutonnyOMJ" pitchFamily="2" charset="0"/>
              </a:rPr>
              <a:t>ধন্যবাদ</a:t>
            </a:r>
            <a:endParaRPr lang="en-US" sz="4800" dirty="0">
              <a:ln>
                <a:solidFill>
                  <a:srgbClr val="002060"/>
                </a:solidFill>
              </a:ln>
              <a:effectLst>
                <a:glow rad="139700">
                  <a:schemeClr val="accent4">
                    <a:satMod val="175000"/>
                    <a:alpha val="40000"/>
                  </a:schemeClr>
                </a:glow>
              </a:effectLst>
              <a:latin typeface="SutonnyOMJ" pitchFamily="2" charset="0"/>
              <a:cs typeface="SutonnyOMJ" pitchFamily="2" charset="0"/>
            </a:endParaRPr>
          </a:p>
        </p:txBody>
      </p:sp>
      <p:sp>
        <p:nvSpPr>
          <p:cNvPr id="11" name="TextBox 10"/>
          <p:cNvSpPr txBox="1"/>
          <p:nvPr/>
        </p:nvSpPr>
        <p:spPr>
          <a:xfrm>
            <a:off x="3352800" y="5791200"/>
            <a:ext cx="2122714" cy="702732"/>
          </a:xfrm>
          <a:prstGeom prst="rect">
            <a:avLst/>
          </a:prstGeom>
          <a:noFill/>
        </p:spPr>
        <p:txBody>
          <a:bodyPr wrap="square" rtlCol="0">
            <a:prstTxWarp prst="textPlain">
              <a:avLst/>
            </a:prstTxWarp>
            <a:spAutoFit/>
          </a:bodyPr>
          <a:lstStyle/>
          <a:p>
            <a:r>
              <a:rPr lang="bn-IN" sz="4000" dirty="0" smtClean="0">
                <a:ln>
                  <a:solidFill>
                    <a:srgbClr val="002060"/>
                  </a:solidFill>
                </a:ln>
                <a:effectLst>
                  <a:glow rad="139700">
                    <a:schemeClr val="accent4">
                      <a:satMod val="175000"/>
                      <a:alpha val="40000"/>
                    </a:schemeClr>
                  </a:glow>
                </a:effectLst>
                <a:latin typeface="SutonnyOMJ" pitchFamily="2" charset="0"/>
                <a:cs typeface="SutonnyOMJ" pitchFamily="2" charset="0"/>
              </a:rPr>
              <a:t>সমাপ্ত</a:t>
            </a:r>
            <a:endParaRPr lang="en-US" sz="4000" dirty="0">
              <a:ln>
                <a:solidFill>
                  <a:srgbClr val="002060"/>
                </a:solidFill>
              </a:ln>
              <a:effectLst>
                <a:glow rad="139700">
                  <a:schemeClr val="accent4">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Down Ribbon 8"/>
          <p:cNvSpPr/>
          <p:nvPr/>
        </p:nvSpPr>
        <p:spPr>
          <a:xfrm>
            <a:off x="2590800" y="304800"/>
            <a:ext cx="3505200" cy="838200"/>
          </a:xfrm>
          <a:prstGeom prst="ribbon">
            <a:avLst>
              <a:gd name="adj1" fmla="val 10418"/>
              <a:gd name="adj2" fmla="val 58027"/>
            </a:avLst>
          </a:prstGeom>
          <a:noFill/>
          <a:ln>
            <a:solidFill>
              <a:schemeClr val="tx1"/>
            </a:solidFill>
            <a:prstDash val="sysDot"/>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bodyPr>
          <a:lstStyle/>
          <a:p>
            <a:pPr algn="ctr"/>
            <a:r>
              <a:rPr lang="bn-IN" sz="5400" dirty="0" smtClean="0">
                <a:ln>
                  <a:solidFill>
                    <a:schemeClr val="accent2">
                      <a:lumMod val="50000"/>
                    </a:schemeClr>
                  </a:solidFill>
                </a:ln>
                <a:solidFill>
                  <a:schemeClr val="accent2">
                    <a:lumMod val="50000"/>
                  </a:schemeClr>
                </a:solidFill>
                <a:effectLst>
                  <a:glow rad="101600">
                    <a:schemeClr val="accent5">
                      <a:satMod val="175000"/>
                      <a:alpha val="40000"/>
                    </a:schemeClr>
                  </a:glow>
                </a:effectLst>
                <a:latin typeface="SutonnyOMJ" pitchFamily="2" charset="0"/>
                <a:cs typeface="SutonnyOMJ" pitchFamily="2" charset="0"/>
              </a:rPr>
              <a:t>পরিচয়</a:t>
            </a:r>
            <a:endParaRPr lang="en-US" sz="5400" dirty="0">
              <a:ln>
                <a:solidFill>
                  <a:schemeClr val="accent2">
                    <a:lumMod val="50000"/>
                  </a:schemeClr>
                </a:solidFill>
              </a:ln>
              <a:solidFill>
                <a:schemeClr val="accent2">
                  <a:lumMod val="50000"/>
                </a:schemeClr>
              </a:solidFill>
              <a:effectLst>
                <a:glow rad="101600">
                  <a:schemeClr val="accent5">
                    <a:satMod val="175000"/>
                    <a:alpha val="40000"/>
                  </a:schemeClr>
                </a:glow>
              </a:effectLst>
              <a:latin typeface="SutonnyOMJ" pitchFamily="2" charset="0"/>
              <a:cs typeface="SutonnyOMJ" pitchFamily="2" charset="0"/>
            </a:endParaRPr>
          </a:p>
        </p:txBody>
      </p:sp>
      <p:pic>
        <p:nvPicPr>
          <p:cNvPr id="10" name="Picture 9" descr="20171203_131033.jpg"/>
          <p:cNvPicPr>
            <a:picLocks noChangeAspect="1"/>
          </p:cNvPicPr>
          <p:nvPr/>
        </p:nvPicPr>
        <p:blipFill>
          <a:blip r:embed="rId2" cstate="print"/>
          <a:srcRect l="5339" t="10000" r="4250"/>
          <a:stretch>
            <a:fillRect/>
          </a:stretch>
        </p:blipFill>
        <p:spPr>
          <a:xfrm>
            <a:off x="381000" y="1143000"/>
            <a:ext cx="2264363" cy="2209800"/>
          </a:xfrm>
          <a:prstGeom prst="ellipse">
            <a:avLst/>
          </a:prstGeom>
          <a:ln w="76200" cap="rnd">
            <a:solidFill>
              <a:schemeClr val="accent6">
                <a:lumMod val="75000"/>
              </a:schemeClr>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3505200" y="1295400"/>
            <a:ext cx="5105400" cy="2123658"/>
          </a:xfrm>
          <a:prstGeom prst="rect">
            <a:avLst/>
          </a:prstGeom>
          <a:noFill/>
        </p:spPr>
        <p:txBody>
          <a:bodyPr wrap="square" rtlCol="0">
            <a:spAutoFit/>
          </a:bodyPr>
          <a:lstStyle/>
          <a:p>
            <a:pPr algn="r"/>
            <a:r>
              <a:rPr lang="bn-IN" sz="3600" b="1" dirty="0" smtClean="0">
                <a:ln>
                  <a:solidFill>
                    <a:srgbClr val="7030A0"/>
                  </a:solidFill>
                </a:ln>
                <a:solidFill>
                  <a:srgbClr val="0070C0"/>
                </a:solidFill>
                <a:effectLst>
                  <a:glow rad="63500">
                    <a:schemeClr val="accent1">
                      <a:satMod val="175000"/>
                      <a:alpha val="40000"/>
                    </a:schemeClr>
                  </a:glow>
                </a:effectLst>
                <a:latin typeface="SutonnyOMJ" pitchFamily="2" charset="0"/>
                <a:cs typeface="SutonnyOMJ" pitchFamily="2" charset="0"/>
              </a:rPr>
              <a:t>তন্ময় কুমার মণ্ডল</a:t>
            </a:r>
          </a:p>
          <a:p>
            <a:pPr algn="r"/>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OMJ" pitchFamily="2" charset="0"/>
                <a:cs typeface="SutonnyOMJ" pitchFamily="2" charset="0"/>
              </a:rPr>
              <a:t>সহকারী শিক্ষক (কৃষি)</a:t>
            </a:r>
          </a:p>
          <a:p>
            <a:pPr algn="r"/>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OMJ" pitchFamily="2" charset="0"/>
                <a:cs typeface="SutonnyOMJ" pitchFamily="2" charset="0"/>
              </a:rPr>
              <a:t>বিদ্যানন্দী হোসেনপুর দাখিল মাদ্রাসা।</a:t>
            </a:r>
          </a:p>
          <a:p>
            <a:pPr algn="r"/>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OMJ" pitchFamily="2" charset="0"/>
                <a:cs typeface="SutonnyOMJ" pitchFamily="2" charset="0"/>
              </a:rPr>
              <a:t>রাজৈর, মাদারীপুর।</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OMJ" pitchFamily="2" charset="0"/>
              <a:cs typeface="SutonnyOMJ" pitchFamily="2" charset="0"/>
            </a:endParaRPr>
          </a:p>
        </p:txBody>
      </p:sp>
      <p:pic>
        <p:nvPicPr>
          <p:cNvPr id="12" name="Picture 11" descr="Screenshot_20200114_163424.jpg"/>
          <p:cNvPicPr>
            <a:picLocks noChangeAspect="1"/>
          </p:cNvPicPr>
          <p:nvPr/>
        </p:nvPicPr>
        <p:blipFill>
          <a:blip r:embed="rId3"/>
          <a:stretch>
            <a:fillRect/>
          </a:stretch>
        </p:blipFill>
        <p:spPr>
          <a:xfrm>
            <a:off x="6422946" y="3810000"/>
            <a:ext cx="2035254" cy="2362200"/>
          </a:xfrm>
          <a:prstGeom prst="rect">
            <a:avLst/>
          </a:prstGeom>
          <a:ln w="38100" cap="sq">
            <a:solidFill>
              <a:srgbClr val="000000"/>
            </a:solidFill>
            <a:prstDash val="solid"/>
            <a:miter lim="800000"/>
          </a:ln>
          <a:effectLst>
            <a:glow rad="101600">
              <a:schemeClr val="accent1">
                <a:satMod val="175000"/>
                <a:alpha val="40000"/>
              </a:schemeClr>
            </a:glow>
            <a:outerShdw blurRad="50800" dist="38100" dir="2700000" algn="tl" rotWithShape="0">
              <a:srgbClr val="000000">
                <a:alpha val="43000"/>
              </a:srgbClr>
            </a:outerShdw>
          </a:effectLst>
        </p:spPr>
      </p:pic>
      <p:sp>
        <p:nvSpPr>
          <p:cNvPr id="13" name="TextBox 12"/>
          <p:cNvSpPr txBox="1"/>
          <p:nvPr/>
        </p:nvSpPr>
        <p:spPr>
          <a:xfrm>
            <a:off x="533400" y="3810000"/>
            <a:ext cx="3505200" cy="2554545"/>
          </a:xfrm>
          <a:prstGeom prst="rect">
            <a:avLst/>
          </a:prstGeom>
          <a:noFill/>
        </p:spPr>
        <p:txBody>
          <a:bodyPr wrap="square" rtlCol="0">
            <a:spAutoFit/>
          </a:bodyPr>
          <a:lstStyle/>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rPr>
              <a:t>অষ্টম শ্রেণি</a:t>
            </a:r>
          </a:p>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rPr>
              <a:t>কৃষিশিক্ষা</a:t>
            </a:r>
          </a:p>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rPr>
              <a:t>দ্বিতীয় অধ্যায় (কৃষিপ্রযুক্তি)</a:t>
            </a:r>
          </a:p>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rPr>
              <a:t>পাঠ- ৭ ও ৮ </a:t>
            </a:r>
          </a:p>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rPr>
              <a:t>সময়ঃ ৪৫ মিনিট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endParaRPr>
          </a:p>
        </p:txBody>
      </p:sp>
      <p:sp>
        <p:nvSpPr>
          <p:cNvPr id="14" name="Minus 13"/>
          <p:cNvSpPr/>
          <p:nvPr/>
        </p:nvSpPr>
        <p:spPr>
          <a:xfrm>
            <a:off x="-1143000" y="3429000"/>
            <a:ext cx="11277600" cy="381000"/>
          </a:xfrm>
          <a:prstGeom prst="mathMinus">
            <a:avLst>
              <a:gd name="adj1" fmla="val 38290"/>
            </a:avLst>
          </a:prstGeom>
          <a:solidFill>
            <a:srgbClr val="C00000"/>
          </a:solidFill>
          <a:ln>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ppt_x</p:attrName>
                                        </p:attrNameLst>
                                      </p:cBhvr>
                                      <p:tavLst>
                                        <p:tav tm="0">
                                          <p:val>
                                            <p:fltVal val="0.5"/>
                                          </p:val>
                                        </p:tav>
                                        <p:tav tm="100000">
                                          <p:val>
                                            <p:strVal val="#ppt_x"/>
                                          </p:val>
                                        </p:tav>
                                      </p:tavLst>
                                    </p:anim>
                                    <p:anim calcmode="lin" valueType="num">
                                      <p:cBhvr>
                                        <p:cTn id="10" dur="20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 calcmode="lin" valueType="num">
                                      <p:cBhvr>
                                        <p:cTn id="16"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11"/>
                                        </p:tgtEl>
                                      </p:cBhvr>
                                    </p:animEffect>
                                  </p:childTnLst>
                                </p:cTn>
                              </p:par>
                            </p:childTnLst>
                          </p:cTn>
                        </p:par>
                        <p:par>
                          <p:cTn id="19" fill="hold">
                            <p:stCondLst>
                              <p:cond delay="1110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2000" fill="hold"/>
                                        <p:tgtEl>
                                          <p:spTgt spid="12"/>
                                        </p:tgtEl>
                                        <p:attrNameLst>
                                          <p:attrName>ppt_w</p:attrName>
                                        </p:attrNameLst>
                                      </p:cBhvr>
                                      <p:tavLst>
                                        <p:tav tm="0">
                                          <p:val>
                                            <p:fltVal val="0"/>
                                          </p:val>
                                        </p:tav>
                                        <p:tav tm="100000">
                                          <p:val>
                                            <p:strVal val="#ppt_w"/>
                                          </p:val>
                                        </p:tav>
                                      </p:tavLst>
                                    </p:anim>
                                    <p:anim calcmode="lin" valueType="num">
                                      <p:cBhvr>
                                        <p:cTn id="23" dur="2000" fill="hold"/>
                                        <p:tgtEl>
                                          <p:spTgt spid="12"/>
                                        </p:tgtEl>
                                        <p:attrNameLst>
                                          <p:attrName>ppt_h</p:attrName>
                                        </p:attrNameLst>
                                      </p:cBhvr>
                                      <p:tavLst>
                                        <p:tav tm="0">
                                          <p:val>
                                            <p:fltVal val="0"/>
                                          </p:val>
                                        </p:tav>
                                        <p:tav tm="100000">
                                          <p:val>
                                            <p:strVal val="#ppt_h"/>
                                          </p:val>
                                        </p:tav>
                                      </p:tavLst>
                                    </p:anim>
                                    <p:anim calcmode="lin" valueType="num">
                                      <p:cBhvr>
                                        <p:cTn id="24" dur="2000" fill="hold"/>
                                        <p:tgtEl>
                                          <p:spTgt spid="12"/>
                                        </p:tgtEl>
                                        <p:attrNameLst>
                                          <p:attrName>ppt_x</p:attrName>
                                        </p:attrNameLst>
                                      </p:cBhvr>
                                      <p:tavLst>
                                        <p:tav tm="0">
                                          <p:val>
                                            <p:fltVal val="0.5"/>
                                          </p:val>
                                        </p:tav>
                                        <p:tav tm="100000">
                                          <p:val>
                                            <p:strVal val="#ppt_x"/>
                                          </p:val>
                                        </p:tav>
                                      </p:tavLst>
                                    </p:anim>
                                    <p:anim calcmode="lin" valueType="num">
                                      <p:cBhvr>
                                        <p:cTn id="25" dur="2000" fill="hold"/>
                                        <p:tgtEl>
                                          <p:spTgt spid="12"/>
                                        </p:tgtEl>
                                        <p:attrNameLst>
                                          <p:attrName>ppt_y</p:attrName>
                                        </p:attrNameLst>
                                      </p:cBhvr>
                                      <p:tavLst>
                                        <p:tav tm="0">
                                          <p:val>
                                            <p:fltVal val="0.5"/>
                                          </p:val>
                                        </p:tav>
                                        <p:tav tm="100000">
                                          <p:val>
                                            <p:strVal val="#ppt_y"/>
                                          </p:val>
                                        </p:tav>
                                      </p:tavLst>
                                    </p:anim>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par>
                                <p:cTn id="33" presetID="17"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000" fill="hold"/>
                                        <p:tgtEl>
                                          <p:spTgt spid="14"/>
                                        </p:tgtEl>
                                        <p:attrNameLst>
                                          <p:attrName>ppt_w</p:attrName>
                                        </p:attrNameLst>
                                      </p:cBhvr>
                                      <p:tavLst>
                                        <p:tav tm="0">
                                          <p:val>
                                            <p:fltVal val="0"/>
                                          </p:val>
                                        </p:tav>
                                        <p:tav tm="100000">
                                          <p:val>
                                            <p:strVal val="#ppt_w"/>
                                          </p:val>
                                        </p:tav>
                                      </p:tavLst>
                                    </p:anim>
                                    <p:anim calcmode="lin" valueType="num">
                                      <p:cBhvr>
                                        <p:cTn id="3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752600" y="457200"/>
            <a:ext cx="2514600" cy="4191000"/>
          </a:xfrm>
          <a:prstGeom prst="rect">
            <a:avLst/>
          </a:prstGeom>
          <a:noFill/>
          <a:ln w="57150">
            <a:solidFill>
              <a:schemeClr val="tx1">
                <a:lumMod val="75000"/>
                <a:lumOff val="25000"/>
              </a:schemeClr>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76800" y="457200"/>
            <a:ext cx="2590800" cy="4191000"/>
          </a:xfrm>
          <a:prstGeom prst="rect">
            <a:avLst/>
          </a:prstGeom>
          <a:noFill/>
          <a:ln w="57150">
            <a:solidFill>
              <a:schemeClr val="tx1">
                <a:lumMod val="75000"/>
                <a:lumOff val="25000"/>
              </a:schemeClr>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free-rice-field-vector.png"/>
          <p:cNvPicPr>
            <a:picLocks noChangeAspect="1"/>
          </p:cNvPicPr>
          <p:nvPr/>
        </p:nvPicPr>
        <p:blipFill>
          <a:blip r:embed="rId2"/>
          <a:srcRect l="12588" t="13333" r="79953" b="60000"/>
          <a:stretch>
            <a:fillRect/>
          </a:stretch>
        </p:blipFill>
        <p:spPr>
          <a:xfrm>
            <a:off x="1905000" y="1447800"/>
            <a:ext cx="381000" cy="838200"/>
          </a:xfrm>
          <a:prstGeom prst="rect">
            <a:avLst/>
          </a:prstGeom>
        </p:spPr>
      </p:pic>
      <p:pic>
        <p:nvPicPr>
          <p:cNvPr id="12" name="Picture 11" descr="free-rice-field-vector.png"/>
          <p:cNvPicPr>
            <a:picLocks noChangeAspect="1"/>
          </p:cNvPicPr>
          <p:nvPr/>
        </p:nvPicPr>
        <p:blipFill>
          <a:blip r:embed="rId2"/>
          <a:srcRect l="12588" t="13333" r="79953" b="60000"/>
          <a:stretch>
            <a:fillRect/>
          </a:stretch>
        </p:blipFill>
        <p:spPr>
          <a:xfrm>
            <a:off x="2286000" y="1447800"/>
            <a:ext cx="381000" cy="838200"/>
          </a:xfrm>
          <a:prstGeom prst="rect">
            <a:avLst/>
          </a:prstGeom>
        </p:spPr>
      </p:pic>
      <p:pic>
        <p:nvPicPr>
          <p:cNvPr id="13" name="Picture 12" descr="free-rice-field-vector.png"/>
          <p:cNvPicPr>
            <a:picLocks noChangeAspect="1"/>
          </p:cNvPicPr>
          <p:nvPr/>
        </p:nvPicPr>
        <p:blipFill>
          <a:blip r:embed="rId2"/>
          <a:srcRect l="12588" t="13333" r="79953" b="60000"/>
          <a:stretch>
            <a:fillRect/>
          </a:stretch>
        </p:blipFill>
        <p:spPr>
          <a:xfrm>
            <a:off x="2743200" y="1447800"/>
            <a:ext cx="381000" cy="838200"/>
          </a:xfrm>
          <a:prstGeom prst="rect">
            <a:avLst/>
          </a:prstGeom>
        </p:spPr>
      </p:pic>
      <p:pic>
        <p:nvPicPr>
          <p:cNvPr id="14" name="Picture 13" descr="free-rice-field-vector.png"/>
          <p:cNvPicPr>
            <a:picLocks noChangeAspect="1"/>
          </p:cNvPicPr>
          <p:nvPr/>
        </p:nvPicPr>
        <p:blipFill>
          <a:blip r:embed="rId2"/>
          <a:srcRect l="12588" t="13333" r="79953" b="60000"/>
          <a:stretch>
            <a:fillRect/>
          </a:stretch>
        </p:blipFill>
        <p:spPr>
          <a:xfrm>
            <a:off x="1905000" y="2362200"/>
            <a:ext cx="381000" cy="838200"/>
          </a:xfrm>
          <a:prstGeom prst="rect">
            <a:avLst/>
          </a:prstGeom>
        </p:spPr>
      </p:pic>
      <p:pic>
        <p:nvPicPr>
          <p:cNvPr id="15" name="Picture 14" descr="free-rice-field-vector.png"/>
          <p:cNvPicPr>
            <a:picLocks noChangeAspect="1"/>
          </p:cNvPicPr>
          <p:nvPr/>
        </p:nvPicPr>
        <p:blipFill>
          <a:blip r:embed="rId2"/>
          <a:srcRect l="12588" t="13333" r="79953" b="60000"/>
          <a:stretch>
            <a:fillRect/>
          </a:stretch>
        </p:blipFill>
        <p:spPr>
          <a:xfrm>
            <a:off x="3200400" y="1447800"/>
            <a:ext cx="381000" cy="838200"/>
          </a:xfrm>
          <a:prstGeom prst="rect">
            <a:avLst/>
          </a:prstGeom>
        </p:spPr>
      </p:pic>
      <p:pic>
        <p:nvPicPr>
          <p:cNvPr id="16" name="Picture 15" descr="free-rice-field-vector.png"/>
          <p:cNvPicPr>
            <a:picLocks noChangeAspect="1"/>
          </p:cNvPicPr>
          <p:nvPr/>
        </p:nvPicPr>
        <p:blipFill>
          <a:blip r:embed="rId2"/>
          <a:srcRect l="12588" t="13333" r="79953" b="60000"/>
          <a:stretch>
            <a:fillRect/>
          </a:stretch>
        </p:blipFill>
        <p:spPr>
          <a:xfrm>
            <a:off x="3733800" y="1447800"/>
            <a:ext cx="381000" cy="838200"/>
          </a:xfrm>
          <a:prstGeom prst="rect">
            <a:avLst/>
          </a:prstGeom>
        </p:spPr>
      </p:pic>
      <p:pic>
        <p:nvPicPr>
          <p:cNvPr id="17" name="Picture 16" descr="free-rice-field-vector.png"/>
          <p:cNvPicPr>
            <a:picLocks noChangeAspect="1"/>
          </p:cNvPicPr>
          <p:nvPr/>
        </p:nvPicPr>
        <p:blipFill>
          <a:blip r:embed="rId2"/>
          <a:srcRect l="12588" t="13333" r="79953" b="60000"/>
          <a:stretch>
            <a:fillRect/>
          </a:stretch>
        </p:blipFill>
        <p:spPr>
          <a:xfrm>
            <a:off x="2286000" y="2362200"/>
            <a:ext cx="381000" cy="838200"/>
          </a:xfrm>
          <a:prstGeom prst="rect">
            <a:avLst/>
          </a:prstGeom>
        </p:spPr>
      </p:pic>
      <p:pic>
        <p:nvPicPr>
          <p:cNvPr id="18" name="Picture 17" descr="free-rice-field-vector.png"/>
          <p:cNvPicPr>
            <a:picLocks noChangeAspect="1"/>
          </p:cNvPicPr>
          <p:nvPr/>
        </p:nvPicPr>
        <p:blipFill>
          <a:blip r:embed="rId2"/>
          <a:srcRect l="12588" t="13333" r="79953" b="60000"/>
          <a:stretch>
            <a:fillRect/>
          </a:stretch>
        </p:blipFill>
        <p:spPr>
          <a:xfrm>
            <a:off x="2667000" y="2362200"/>
            <a:ext cx="381000" cy="838200"/>
          </a:xfrm>
          <a:prstGeom prst="rect">
            <a:avLst/>
          </a:prstGeom>
        </p:spPr>
      </p:pic>
      <p:pic>
        <p:nvPicPr>
          <p:cNvPr id="19" name="Picture 18" descr="free-rice-field-vector.png"/>
          <p:cNvPicPr>
            <a:picLocks noChangeAspect="1"/>
          </p:cNvPicPr>
          <p:nvPr/>
        </p:nvPicPr>
        <p:blipFill>
          <a:blip r:embed="rId2"/>
          <a:srcRect l="12588" t="13333" r="79953" b="60000"/>
          <a:stretch>
            <a:fillRect/>
          </a:stretch>
        </p:blipFill>
        <p:spPr>
          <a:xfrm>
            <a:off x="3200400" y="2362200"/>
            <a:ext cx="381000" cy="838200"/>
          </a:xfrm>
          <a:prstGeom prst="rect">
            <a:avLst/>
          </a:prstGeom>
        </p:spPr>
      </p:pic>
      <p:pic>
        <p:nvPicPr>
          <p:cNvPr id="20" name="Picture 19" descr="free-rice-field-vector.png"/>
          <p:cNvPicPr>
            <a:picLocks noChangeAspect="1"/>
          </p:cNvPicPr>
          <p:nvPr/>
        </p:nvPicPr>
        <p:blipFill>
          <a:blip r:embed="rId2"/>
          <a:srcRect l="12588" t="13333" r="79953" b="60000"/>
          <a:stretch>
            <a:fillRect/>
          </a:stretch>
        </p:blipFill>
        <p:spPr>
          <a:xfrm>
            <a:off x="3733800" y="2362200"/>
            <a:ext cx="381000" cy="838200"/>
          </a:xfrm>
          <a:prstGeom prst="rect">
            <a:avLst/>
          </a:prstGeom>
        </p:spPr>
      </p:pic>
      <p:pic>
        <p:nvPicPr>
          <p:cNvPr id="21" name="Picture 20" descr="free-rice-field-vector.png"/>
          <p:cNvPicPr>
            <a:picLocks noChangeAspect="1"/>
          </p:cNvPicPr>
          <p:nvPr/>
        </p:nvPicPr>
        <p:blipFill>
          <a:blip r:embed="rId2"/>
          <a:srcRect l="12588" t="13333" r="79953" b="60000"/>
          <a:stretch>
            <a:fillRect/>
          </a:stretch>
        </p:blipFill>
        <p:spPr>
          <a:xfrm>
            <a:off x="1905000" y="3124200"/>
            <a:ext cx="381000" cy="838200"/>
          </a:xfrm>
          <a:prstGeom prst="rect">
            <a:avLst/>
          </a:prstGeom>
        </p:spPr>
      </p:pic>
      <p:pic>
        <p:nvPicPr>
          <p:cNvPr id="22" name="Picture 21" descr="free-rice-field-vector.png"/>
          <p:cNvPicPr>
            <a:picLocks noChangeAspect="1"/>
          </p:cNvPicPr>
          <p:nvPr/>
        </p:nvPicPr>
        <p:blipFill>
          <a:blip r:embed="rId2"/>
          <a:srcRect l="12588" t="13333" r="79953" b="60000"/>
          <a:stretch>
            <a:fillRect/>
          </a:stretch>
        </p:blipFill>
        <p:spPr>
          <a:xfrm>
            <a:off x="2286000" y="3124200"/>
            <a:ext cx="381000" cy="838200"/>
          </a:xfrm>
          <a:prstGeom prst="rect">
            <a:avLst/>
          </a:prstGeom>
        </p:spPr>
      </p:pic>
      <p:pic>
        <p:nvPicPr>
          <p:cNvPr id="23" name="Picture 22" descr="free-rice-field-vector.png"/>
          <p:cNvPicPr>
            <a:picLocks noChangeAspect="1"/>
          </p:cNvPicPr>
          <p:nvPr/>
        </p:nvPicPr>
        <p:blipFill>
          <a:blip r:embed="rId2"/>
          <a:srcRect l="12588" t="13333" r="79953" b="60000"/>
          <a:stretch>
            <a:fillRect/>
          </a:stretch>
        </p:blipFill>
        <p:spPr>
          <a:xfrm>
            <a:off x="2667000" y="3124200"/>
            <a:ext cx="381000" cy="838200"/>
          </a:xfrm>
          <a:prstGeom prst="rect">
            <a:avLst/>
          </a:prstGeom>
        </p:spPr>
      </p:pic>
      <p:pic>
        <p:nvPicPr>
          <p:cNvPr id="24" name="Picture 23" descr="free-rice-field-vector.png"/>
          <p:cNvPicPr>
            <a:picLocks noChangeAspect="1"/>
          </p:cNvPicPr>
          <p:nvPr/>
        </p:nvPicPr>
        <p:blipFill>
          <a:blip r:embed="rId2"/>
          <a:srcRect l="12588" t="13333" r="79953" b="60000"/>
          <a:stretch>
            <a:fillRect/>
          </a:stretch>
        </p:blipFill>
        <p:spPr>
          <a:xfrm>
            <a:off x="3200400" y="3124200"/>
            <a:ext cx="381000" cy="838200"/>
          </a:xfrm>
          <a:prstGeom prst="rect">
            <a:avLst/>
          </a:prstGeom>
        </p:spPr>
      </p:pic>
      <p:pic>
        <p:nvPicPr>
          <p:cNvPr id="25" name="Picture 24" descr="free-rice-field-vector.png"/>
          <p:cNvPicPr>
            <a:picLocks noChangeAspect="1"/>
          </p:cNvPicPr>
          <p:nvPr/>
        </p:nvPicPr>
        <p:blipFill>
          <a:blip r:embed="rId2"/>
          <a:srcRect l="12588" t="13333" r="79953" b="60000"/>
          <a:stretch>
            <a:fillRect/>
          </a:stretch>
        </p:blipFill>
        <p:spPr>
          <a:xfrm>
            <a:off x="3733800" y="3124200"/>
            <a:ext cx="381000" cy="838200"/>
          </a:xfrm>
          <a:prstGeom prst="rect">
            <a:avLst/>
          </a:prstGeom>
        </p:spPr>
      </p:pic>
      <p:pic>
        <p:nvPicPr>
          <p:cNvPr id="26" name="Picture 25" descr="free-rice-field-vector.png"/>
          <p:cNvPicPr>
            <a:picLocks noChangeAspect="1"/>
          </p:cNvPicPr>
          <p:nvPr/>
        </p:nvPicPr>
        <p:blipFill>
          <a:blip r:embed="rId2"/>
          <a:srcRect l="75524" t="12000" r="10490" b="64000"/>
          <a:stretch>
            <a:fillRect/>
          </a:stretch>
        </p:blipFill>
        <p:spPr>
          <a:xfrm>
            <a:off x="5029200" y="1371600"/>
            <a:ext cx="635000" cy="609600"/>
          </a:xfrm>
          <a:prstGeom prst="rect">
            <a:avLst/>
          </a:prstGeom>
        </p:spPr>
      </p:pic>
      <p:pic>
        <p:nvPicPr>
          <p:cNvPr id="27" name="Picture 26" descr="free-rice-field-vector.png"/>
          <p:cNvPicPr>
            <a:picLocks noChangeAspect="1"/>
          </p:cNvPicPr>
          <p:nvPr/>
        </p:nvPicPr>
        <p:blipFill>
          <a:blip r:embed="rId2"/>
          <a:srcRect l="75524" t="12000" r="10490" b="64000"/>
          <a:stretch>
            <a:fillRect/>
          </a:stretch>
        </p:blipFill>
        <p:spPr>
          <a:xfrm>
            <a:off x="5765800" y="1371600"/>
            <a:ext cx="635000" cy="609600"/>
          </a:xfrm>
          <a:prstGeom prst="rect">
            <a:avLst/>
          </a:prstGeom>
        </p:spPr>
      </p:pic>
      <p:pic>
        <p:nvPicPr>
          <p:cNvPr id="28" name="Picture 27" descr="free-rice-field-vector.png"/>
          <p:cNvPicPr>
            <a:picLocks noChangeAspect="1"/>
          </p:cNvPicPr>
          <p:nvPr/>
        </p:nvPicPr>
        <p:blipFill>
          <a:blip r:embed="rId2"/>
          <a:srcRect l="75524" t="12000" r="10490" b="64000"/>
          <a:stretch>
            <a:fillRect/>
          </a:stretch>
        </p:blipFill>
        <p:spPr>
          <a:xfrm>
            <a:off x="6527800" y="1371600"/>
            <a:ext cx="635000" cy="609600"/>
          </a:xfrm>
          <a:prstGeom prst="rect">
            <a:avLst/>
          </a:prstGeom>
        </p:spPr>
      </p:pic>
      <p:pic>
        <p:nvPicPr>
          <p:cNvPr id="29" name="Picture 28" descr="free-rice-field-vector.png"/>
          <p:cNvPicPr>
            <a:picLocks noChangeAspect="1"/>
          </p:cNvPicPr>
          <p:nvPr/>
        </p:nvPicPr>
        <p:blipFill>
          <a:blip r:embed="rId2"/>
          <a:srcRect l="75524" t="12000" r="10490" b="64000"/>
          <a:stretch>
            <a:fillRect/>
          </a:stretch>
        </p:blipFill>
        <p:spPr>
          <a:xfrm>
            <a:off x="5029200" y="2209800"/>
            <a:ext cx="635000" cy="609600"/>
          </a:xfrm>
          <a:prstGeom prst="rect">
            <a:avLst/>
          </a:prstGeom>
        </p:spPr>
      </p:pic>
      <p:pic>
        <p:nvPicPr>
          <p:cNvPr id="30" name="Picture 29" descr="free-rice-field-vector.png"/>
          <p:cNvPicPr>
            <a:picLocks noChangeAspect="1"/>
          </p:cNvPicPr>
          <p:nvPr/>
        </p:nvPicPr>
        <p:blipFill>
          <a:blip r:embed="rId2"/>
          <a:srcRect l="75524" t="12000" r="10490" b="64000"/>
          <a:stretch>
            <a:fillRect/>
          </a:stretch>
        </p:blipFill>
        <p:spPr>
          <a:xfrm>
            <a:off x="5765800" y="2209800"/>
            <a:ext cx="635000" cy="609600"/>
          </a:xfrm>
          <a:prstGeom prst="rect">
            <a:avLst/>
          </a:prstGeom>
        </p:spPr>
      </p:pic>
      <p:pic>
        <p:nvPicPr>
          <p:cNvPr id="31" name="Picture 30" descr="free-rice-field-vector.png"/>
          <p:cNvPicPr>
            <a:picLocks noChangeAspect="1"/>
          </p:cNvPicPr>
          <p:nvPr/>
        </p:nvPicPr>
        <p:blipFill>
          <a:blip r:embed="rId2"/>
          <a:srcRect l="75524" t="12000" r="10490" b="64000"/>
          <a:stretch>
            <a:fillRect/>
          </a:stretch>
        </p:blipFill>
        <p:spPr>
          <a:xfrm>
            <a:off x="6527800" y="2209800"/>
            <a:ext cx="635000" cy="609600"/>
          </a:xfrm>
          <a:prstGeom prst="rect">
            <a:avLst/>
          </a:prstGeom>
        </p:spPr>
      </p:pic>
      <p:pic>
        <p:nvPicPr>
          <p:cNvPr id="32" name="Picture 31" descr="free-rice-field-vector.png"/>
          <p:cNvPicPr>
            <a:picLocks noChangeAspect="1"/>
          </p:cNvPicPr>
          <p:nvPr/>
        </p:nvPicPr>
        <p:blipFill>
          <a:blip r:embed="rId2"/>
          <a:srcRect l="75524" t="12000" r="10490" b="64000"/>
          <a:stretch>
            <a:fillRect/>
          </a:stretch>
        </p:blipFill>
        <p:spPr>
          <a:xfrm>
            <a:off x="5105400" y="3124200"/>
            <a:ext cx="635000" cy="609600"/>
          </a:xfrm>
          <a:prstGeom prst="rect">
            <a:avLst/>
          </a:prstGeom>
        </p:spPr>
      </p:pic>
      <p:pic>
        <p:nvPicPr>
          <p:cNvPr id="33" name="Picture 32" descr="free-rice-field-vector.png"/>
          <p:cNvPicPr>
            <a:picLocks noChangeAspect="1"/>
          </p:cNvPicPr>
          <p:nvPr/>
        </p:nvPicPr>
        <p:blipFill>
          <a:blip r:embed="rId2"/>
          <a:srcRect l="75524" t="12000" r="10490" b="64000"/>
          <a:stretch>
            <a:fillRect/>
          </a:stretch>
        </p:blipFill>
        <p:spPr>
          <a:xfrm>
            <a:off x="5842000" y="3124200"/>
            <a:ext cx="635000" cy="609600"/>
          </a:xfrm>
          <a:prstGeom prst="rect">
            <a:avLst/>
          </a:prstGeom>
        </p:spPr>
      </p:pic>
      <p:pic>
        <p:nvPicPr>
          <p:cNvPr id="34" name="Picture 33" descr="free-rice-field-vector.png"/>
          <p:cNvPicPr>
            <a:picLocks noChangeAspect="1"/>
          </p:cNvPicPr>
          <p:nvPr/>
        </p:nvPicPr>
        <p:blipFill>
          <a:blip r:embed="rId2"/>
          <a:srcRect l="75524" t="12000" r="10490" b="64000"/>
          <a:stretch>
            <a:fillRect/>
          </a:stretch>
        </p:blipFill>
        <p:spPr>
          <a:xfrm>
            <a:off x="6604000" y="3124200"/>
            <a:ext cx="635000" cy="609600"/>
          </a:xfrm>
          <a:prstGeom prst="rect">
            <a:avLst/>
          </a:prstGeom>
        </p:spPr>
      </p:pic>
      <p:sp>
        <p:nvSpPr>
          <p:cNvPr id="35" name="TextBox 34"/>
          <p:cNvSpPr txBox="1"/>
          <p:nvPr/>
        </p:nvSpPr>
        <p:spPr>
          <a:xfrm>
            <a:off x="1219200" y="304800"/>
            <a:ext cx="6705600" cy="646331"/>
          </a:xfrm>
          <a:prstGeom prst="rect">
            <a:avLst/>
          </a:prstGeom>
          <a:noFill/>
        </p:spPr>
        <p:txBody>
          <a:bodyPr wrap="square" rtlCol="0">
            <a:prstTxWarp prst="textPlain">
              <a:avLst/>
            </a:prstTxWarp>
            <a:spAutoFit/>
          </a:bodyPr>
          <a:lstStyle/>
          <a:p>
            <a:r>
              <a:rPr lang="bn-IN" sz="3600" dirty="0" smtClean="0">
                <a:ln>
                  <a:solidFill>
                    <a:schemeClr val="accent4">
                      <a:lumMod val="50000"/>
                    </a:schemeClr>
                  </a:solidFill>
                </a:ln>
                <a:solidFill>
                  <a:schemeClr val="accent4">
                    <a:lumMod val="50000"/>
                  </a:schemeClr>
                </a:solidFill>
                <a:effectLst>
                  <a:glow rad="139700">
                    <a:schemeClr val="accent4">
                      <a:satMod val="175000"/>
                      <a:alpha val="40000"/>
                    </a:schemeClr>
                  </a:glow>
                </a:effectLst>
                <a:latin typeface="SutonnyOMJ" pitchFamily="2" charset="0"/>
                <a:cs typeface="SutonnyOMJ" pitchFamily="2" charset="0"/>
              </a:rPr>
              <a:t>চিত্রের ঘটনা লক্ষ্য করো এবং পাঠ অনুমান করো</a:t>
            </a:r>
            <a:endParaRPr lang="en-US" sz="3600" dirty="0">
              <a:ln>
                <a:solidFill>
                  <a:schemeClr val="accent4">
                    <a:lumMod val="50000"/>
                  </a:schemeClr>
                </a:solidFill>
              </a:ln>
              <a:solidFill>
                <a:schemeClr val="accent4">
                  <a:lumMod val="50000"/>
                </a:schemeClr>
              </a:solidFill>
              <a:effectLst>
                <a:glow rad="139700">
                  <a:schemeClr val="accent4">
                    <a:satMod val="175000"/>
                    <a:alpha val="40000"/>
                  </a:schemeClr>
                </a:glow>
              </a:effectLst>
              <a:latin typeface="SutonnyOMJ" pitchFamily="2" charset="0"/>
              <a:cs typeface="SutonnyOMJ" pitchFamily="2" charset="0"/>
            </a:endParaRPr>
          </a:p>
        </p:txBody>
      </p:sp>
      <p:sp>
        <p:nvSpPr>
          <p:cNvPr id="36" name="TextBox 35"/>
          <p:cNvSpPr txBox="1"/>
          <p:nvPr/>
        </p:nvSpPr>
        <p:spPr>
          <a:xfrm>
            <a:off x="1981200" y="4038600"/>
            <a:ext cx="1676400" cy="584775"/>
          </a:xfrm>
          <a:prstGeom prst="rect">
            <a:avLst/>
          </a:prstGeom>
          <a:noFill/>
        </p:spPr>
        <p:txBody>
          <a:bodyPr wrap="square" rtlCol="0">
            <a:spAutoFit/>
          </a:bodyPr>
          <a:lstStyle/>
          <a:p>
            <a:r>
              <a:rPr lang="bn-IN" sz="3200" dirty="0" smtClean="0">
                <a:effectLst>
                  <a:glow rad="101600">
                    <a:schemeClr val="accent2">
                      <a:satMod val="175000"/>
                      <a:alpha val="40000"/>
                    </a:schemeClr>
                  </a:glow>
                </a:effectLst>
                <a:latin typeface="SutonnyOMJ" pitchFamily="2" charset="0"/>
                <a:cs typeface="SutonnyOMJ" pitchFamily="2" charset="0"/>
              </a:rPr>
              <a:t>১ম খণ্ড জমি</a:t>
            </a:r>
          </a:p>
        </p:txBody>
      </p:sp>
      <p:sp>
        <p:nvSpPr>
          <p:cNvPr id="37" name="TextBox 36"/>
          <p:cNvSpPr txBox="1"/>
          <p:nvPr/>
        </p:nvSpPr>
        <p:spPr>
          <a:xfrm>
            <a:off x="5257800" y="4038600"/>
            <a:ext cx="1676400" cy="584775"/>
          </a:xfrm>
          <a:prstGeom prst="rect">
            <a:avLst/>
          </a:prstGeom>
          <a:noFill/>
        </p:spPr>
        <p:txBody>
          <a:bodyPr wrap="square" rtlCol="0">
            <a:spAutoFit/>
          </a:bodyPr>
          <a:lstStyle/>
          <a:p>
            <a:r>
              <a:rPr lang="bn-IN" sz="3200" dirty="0" smtClean="0">
                <a:effectLst>
                  <a:glow rad="101600">
                    <a:schemeClr val="accent2">
                      <a:satMod val="175000"/>
                      <a:alpha val="40000"/>
                    </a:schemeClr>
                  </a:glow>
                </a:effectLst>
                <a:latin typeface="SutonnyOMJ" pitchFamily="2" charset="0"/>
                <a:cs typeface="SutonnyOMJ" pitchFamily="2" charset="0"/>
              </a:rPr>
              <a:t>২য় খণ্ড জমি</a:t>
            </a:r>
          </a:p>
        </p:txBody>
      </p:sp>
      <p:sp>
        <p:nvSpPr>
          <p:cNvPr id="38" name="TextBox 37"/>
          <p:cNvSpPr txBox="1"/>
          <p:nvPr/>
        </p:nvSpPr>
        <p:spPr>
          <a:xfrm>
            <a:off x="1981200" y="4419600"/>
            <a:ext cx="1371600" cy="584775"/>
          </a:xfrm>
          <a:prstGeom prst="rect">
            <a:avLst/>
          </a:prstGeom>
          <a:noFill/>
        </p:spPr>
        <p:txBody>
          <a:bodyPr wrap="square" rtlCol="0">
            <a:spAutoFit/>
          </a:bodyPr>
          <a:lstStyle/>
          <a:p>
            <a:r>
              <a:rPr lang="bn-IN" sz="3200" dirty="0" smtClean="0">
                <a:effectLst>
                  <a:glow rad="101600">
                    <a:schemeClr val="accent2">
                      <a:satMod val="175000"/>
                      <a:alpha val="40000"/>
                    </a:schemeClr>
                  </a:glow>
                </a:effectLst>
                <a:latin typeface="SutonnyOMJ" pitchFamily="2" charset="0"/>
                <a:cs typeface="SutonnyOMJ" pitchFamily="2" charset="0"/>
              </a:rPr>
              <a:t>১ম বছর</a:t>
            </a:r>
            <a:endParaRPr lang="en-US" sz="3200" dirty="0">
              <a:effectLst>
                <a:glow rad="101600">
                  <a:schemeClr val="accent2">
                    <a:satMod val="175000"/>
                    <a:alpha val="40000"/>
                  </a:schemeClr>
                </a:glow>
              </a:effectLst>
              <a:latin typeface="SutonnyOMJ" pitchFamily="2" charset="0"/>
              <a:cs typeface="SutonnyOMJ" pitchFamily="2" charset="0"/>
            </a:endParaRPr>
          </a:p>
        </p:txBody>
      </p:sp>
      <p:sp>
        <p:nvSpPr>
          <p:cNvPr id="39" name="TextBox 38"/>
          <p:cNvSpPr txBox="1"/>
          <p:nvPr/>
        </p:nvSpPr>
        <p:spPr>
          <a:xfrm>
            <a:off x="5257800" y="4419600"/>
            <a:ext cx="1295400" cy="584775"/>
          </a:xfrm>
          <a:prstGeom prst="rect">
            <a:avLst/>
          </a:prstGeom>
          <a:noFill/>
        </p:spPr>
        <p:txBody>
          <a:bodyPr wrap="square" rtlCol="0">
            <a:spAutoFit/>
          </a:bodyPr>
          <a:lstStyle/>
          <a:p>
            <a:r>
              <a:rPr lang="bn-IN" sz="3200" dirty="0" smtClean="0">
                <a:effectLst>
                  <a:glow rad="101600">
                    <a:schemeClr val="accent2">
                      <a:satMod val="175000"/>
                      <a:alpha val="40000"/>
                    </a:schemeClr>
                  </a:glow>
                </a:effectLst>
                <a:latin typeface="SutonnyOMJ" pitchFamily="2" charset="0"/>
                <a:cs typeface="SutonnyOMJ" pitchFamily="2" charset="0"/>
              </a:rPr>
              <a:t>১ম বছর</a:t>
            </a:r>
            <a:endParaRPr lang="en-US" sz="3200" dirty="0">
              <a:effectLst>
                <a:glow rad="101600">
                  <a:schemeClr val="accent2">
                    <a:satMod val="175000"/>
                    <a:alpha val="40000"/>
                  </a:schemeClr>
                </a:glow>
              </a:effectLst>
              <a:latin typeface="SutonnyOMJ" pitchFamily="2" charset="0"/>
              <a:cs typeface="SutonnyOMJ" pitchFamily="2" charset="0"/>
            </a:endParaRPr>
          </a:p>
        </p:txBody>
      </p:sp>
      <p:sp>
        <p:nvSpPr>
          <p:cNvPr id="40" name="TextBox 39"/>
          <p:cNvSpPr txBox="1"/>
          <p:nvPr/>
        </p:nvSpPr>
        <p:spPr>
          <a:xfrm>
            <a:off x="1981200" y="4419600"/>
            <a:ext cx="1295400" cy="584775"/>
          </a:xfrm>
          <a:prstGeom prst="rect">
            <a:avLst/>
          </a:prstGeom>
          <a:noFill/>
        </p:spPr>
        <p:txBody>
          <a:bodyPr wrap="square" rtlCol="0">
            <a:spAutoFit/>
          </a:bodyPr>
          <a:lstStyle/>
          <a:p>
            <a:r>
              <a:rPr lang="bn-IN" sz="3200" dirty="0" smtClean="0">
                <a:effectLst>
                  <a:glow rad="101600">
                    <a:schemeClr val="accent2">
                      <a:satMod val="175000"/>
                      <a:alpha val="40000"/>
                    </a:schemeClr>
                  </a:glow>
                </a:effectLst>
                <a:latin typeface="SutonnyOMJ" pitchFamily="2" charset="0"/>
                <a:cs typeface="SutonnyOMJ" pitchFamily="2" charset="0"/>
              </a:rPr>
              <a:t>২য় বছর</a:t>
            </a:r>
            <a:endParaRPr lang="en-US" sz="3200" dirty="0">
              <a:effectLst>
                <a:glow rad="101600">
                  <a:schemeClr val="accent2">
                    <a:satMod val="175000"/>
                    <a:alpha val="40000"/>
                  </a:schemeClr>
                </a:glow>
              </a:effectLst>
              <a:latin typeface="SutonnyOMJ" pitchFamily="2" charset="0"/>
              <a:cs typeface="SutonnyOMJ" pitchFamily="2" charset="0"/>
            </a:endParaRPr>
          </a:p>
        </p:txBody>
      </p:sp>
      <p:sp>
        <p:nvSpPr>
          <p:cNvPr id="41" name="TextBox 40"/>
          <p:cNvSpPr txBox="1"/>
          <p:nvPr/>
        </p:nvSpPr>
        <p:spPr>
          <a:xfrm>
            <a:off x="5257800" y="4419600"/>
            <a:ext cx="1295400" cy="584775"/>
          </a:xfrm>
          <a:prstGeom prst="rect">
            <a:avLst/>
          </a:prstGeom>
          <a:noFill/>
        </p:spPr>
        <p:txBody>
          <a:bodyPr wrap="square" rtlCol="0">
            <a:spAutoFit/>
          </a:bodyPr>
          <a:lstStyle/>
          <a:p>
            <a:r>
              <a:rPr lang="bn-IN" sz="3200" dirty="0" smtClean="0">
                <a:effectLst>
                  <a:glow rad="101600">
                    <a:schemeClr val="accent2">
                      <a:satMod val="175000"/>
                      <a:alpha val="40000"/>
                    </a:schemeClr>
                  </a:glow>
                </a:effectLst>
                <a:latin typeface="SutonnyOMJ" pitchFamily="2" charset="0"/>
                <a:cs typeface="SutonnyOMJ" pitchFamily="2" charset="0"/>
              </a:rPr>
              <a:t>২য় বছর</a:t>
            </a:r>
            <a:endParaRPr lang="en-US" sz="3200" dirty="0">
              <a:effectLst>
                <a:glow rad="101600">
                  <a:schemeClr val="accent2">
                    <a:satMod val="175000"/>
                    <a:alpha val="40000"/>
                  </a:schemeClr>
                </a:glow>
              </a:effectLst>
              <a:latin typeface="SutonnyOMJ" pitchFamily="2" charset="0"/>
              <a:cs typeface="SutonnyOMJ" pitchFamily="2" charset="0"/>
            </a:endParaRPr>
          </a:p>
        </p:txBody>
      </p:sp>
      <p:sp>
        <p:nvSpPr>
          <p:cNvPr id="42" name="TextBox 41"/>
          <p:cNvSpPr txBox="1"/>
          <p:nvPr/>
        </p:nvSpPr>
        <p:spPr>
          <a:xfrm>
            <a:off x="1524000" y="5105400"/>
            <a:ext cx="6172200" cy="1352729"/>
          </a:xfrm>
          <a:prstGeom prst="rect">
            <a:avLst/>
          </a:prstGeom>
          <a:noFill/>
        </p:spPr>
        <p:txBody>
          <a:bodyPr wrap="square" rtlCol="0">
            <a:prstTxWarp prst="textPlain">
              <a:avLst/>
            </a:prstTxWarp>
            <a:spAutoFit/>
          </a:bodyPr>
          <a:lstStyle/>
          <a:p>
            <a:r>
              <a:rPr lang="bn-IN" sz="3600" dirty="0" smtClean="0">
                <a:ln>
                  <a:solidFill>
                    <a:srgbClr val="00B050"/>
                  </a:solidFill>
                </a:ln>
                <a:solidFill>
                  <a:srgbClr val="00B050"/>
                </a:solidFill>
                <a:effectLst>
                  <a:glow rad="139700">
                    <a:schemeClr val="accent5">
                      <a:satMod val="175000"/>
                      <a:alpha val="40000"/>
                    </a:schemeClr>
                  </a:glow>
                </a:effectLst>
                <a:latin typeface="SutonnyOMJ" pitchFamily="2" charset="0"/>
                <a:cs typeface="SutonnyOMJ" pitchFamily="2" charset="0"/>
              </a:rPr>
              <a:t>আজকের পাঠঃ- শস্য পর্যায়ের ধারণা ও</a:t>
            </a:r>
          </a:p>
          <a:p>
            <a:r>
              <a:rPr lang="bn-IN" sz="3600" dirty="0" smtClean="0">
                <a:ln>
                  <a:solidFill>
                    <a:srgbClr val="00B050"/>
                  </a:solidFill>
                </a:ln>
                <a:solidFill>
                  <a:srgbClr val="00B050"/>
                </a:solidFill>
                <a:effectLst>
                  <a:glow rad="139700">
                    <a:schemeClr val="accent5">
                      <a:satMod val="175000"/>
                      <a:alpha val="40000"/>
                    </a:schemeClr>
                  </a:glow>
                </a:effectLst>
                <a:latin typeface="SutonnyOMJ" pitchFamily="2" charset="0"/>
                <a:cs typeface="SutonnyOMJ" pitchFamily="2" charset="0"/>
              </a:rPr>
              <a:t> শস্য পর্যায় ব্যবহার (পাঠ- ৭ ও ৮)</a:t>
            </a:r>
            <a:endParaRPr lang="en-US" sz="3600" dirty="0">
              <a:ln>
                <a:solidFill>
                  <a:srgbClr val="00B050"/>
                </a:solidFill>
              </a:ln>
              <a:solidFill>
                <a:srgbClr val="00B050"/>
              </a:solidFill>
              <a:effectLst>
                <a:glow rad="139700">
                  <a:schemeClr val="accent5">
                    <a:satMod val="175000"/>
                    <a:alpha val="40000"/>
                  </a:schemeClr>
                </a:glow>
              </a:effectLst>
              <a:latin typeface="SutonnyOMJ" pitchFamily="2" charset="0"/>
              <a:cs typeface="SutonnyOMJ" pitchFamily="2" charset="0"/>
            </a:endParaRPr>
          </a:p>
        </p:txBody>
      </p:sp>
      <p:pic>
        <p:nvPicPr>
          <p:cNvPr id="43" name="Picture 42" descr="free-rice-field-vector.png"/>
          <p:cNvPicPr>
            <a:picLocks noChangeAspect="1"/>
          </p:cNvPicPr>
          <p:nvPr/>
        </p:nvPicPr>
        <p:blipFill>
          <a:blip r:embed="rId2"/>
          <a:srcRect l="75524" t="12000" r="10490" b="64000"/>
          <a:stretch>
            <a:fillRect/>
          </a:stretch>
        </p:blipFill>
        <p:spPr>
          <a:xfrm>
            <a:off x="1981200" y="1524000"/>
            <a:ext cx="635000" cy="609600"/>
          </a:xfrm>
          <a:prstGeom prst="rect">
            <a:avLst/>
          </a:prstGeom>
        </p:spPr>
      </p:pic>
      <p:pic>
        <p:nvPicPr>
          <p:cNvPr id="44" name="Picture 43" descr="free-rice-field-vector.png"/>
          <p:cNvPicPr>
            <a:picLocks noChangeAspect="1"/>
          </p:cNvPicPr>
          <p:nvPr/>
        </p:nvPicPr>
        <p:blipFill>
          <a:blip r:embed="rId2"/>
          <a:srcRect l="75524" t="12000" r="10490" b="64000"/>
          <a:stretch>
            <a:fillRect/>
          </a:stretch>
        </p:blipFill>
        <p:spPr>
          <a:xfrm>
            <a:off x="2717800" y="1524000"/>
            <a:ext cx="635000" cy="609600"/>
          </a:xfrm>
          <a:prstGeom prst="rect">
            <a:avLst/>
          </a:prstGeom>
        </p:spPr>
      </p:pic>
      <p:pic>
        <p:nvPicPr>
          <p:cNvPr id="45" name="Picture 44" descr="free-rice-field-vector.png"/>
          <p:cNvPicPr>
            <a:picLocks noChangeAspect="1"/>
          </p:cNvPicPr>
          <p:nvPr/>
        </p:nvPicPr>
        <p:blipFill>
          <a:blip r:embed="rId2"/>
          <a:srcRect l="75524" t="12000" r="10490" b="64000"/>
          <a:stretch>
            <a:fillRect/>
          </a:stretch>
        </p:blipFill>
        <p:spPr>
          <a:xfrm>
            <a:off x="3479800" y="1524000"/>
            <a:ext cx="635000" cy="609600"/>
          </a:xfrm>
          <a:prstGeom prst="rect">
            <a:avLst/>
          </a:prstGeom>
        </p:spPr>
      </p:pic>
      <p:pic>
        <p:nvPicPr>
          <p:cNvPr id="46" name="Picture 45" descr="free-rice-field-vector.png"/>
          <p:cNvPicPr>
            <a:picLocks noChangeAspect="1"/>
          </p:cNvPicPr>
          <p:nvPr/>
        </p:nvPicPr>
        <p:blipFill>
          <a:blip r:embed="rId2"/>
          <a:srcRect l="75524" t="12000" r="10490" b="64000"/>
          <a:stretch>
            <a:fillRect/>
          </a:stretch>
        </p:blipFill>
        <p:spPr>
          <a:xfrm>
            <a:off x="1981200" y="2362200"/>
            <a:ext cx="635000" cy="609600"/>
          </a:xfrm>
          <a:prstGeom prst="rect">
            <a:avLst/>
          </a:prstGeom>
        </p:spPr>
      </p:pic>
      <p:pic>
        <p:nvPicPr>
          <p:cNvPr id="47" name="Picture 46" descr="free-rice-field-vector.png"/>
          <p:cNvPicPr>
            <a:picLocks noChangeAspect="1"/>
          </p:cNvPicPr>
          <p:nvPr/>
        </p:nvPicPr>
        <p:blipFill>
          <a:blip r:embed="rId2"/>
          <a:srcRect l="75524" t="12000" r="10490" b="64000"/>
          <a:stretch>
            <a:fillRect/>
          </a:stretch>
        </p:blipFill>
        <p:spPr>
          <a:xfrm>
            <a:off x="2717800" y="2362200"/>
            <a:ext cx="635000" cy="609600"/>
          </a:xfrm>
          <a:prstGeom prst="rect">
            <a:avLst/>
          </a:prstGeom>
        </p:spPr>
      </p:pic>
      <p:pic>
        <p:nvPicPr>
          <p:cNvPr id="48" name="Picture 47" descr="free-rice-field-vector.png"/>
          <p:cNvPicPr>
            <a:picLocks noChangeAspect="1"/>
          </p:cNvPicPr>
          <p:nvPr/>
        </p:nvPicPr>
        <p:blipFill>
          <a:blip r:embed="rId2"/>
          <a:srcRect l="75524" t="12000" r="10490" b="64000"/>
          <a:stretch>
            <a:fillRect/>
          </a:stretch>
        </p:blipFill>
        <p:spPr>
          <a:xfrm>
            <a:off x="3479800" y="2362200"/>
            <a:ext cx="635000" cy="609600"/>
          </a:xfrm>
          <a:prstGeom prst="rect">
            <a:avLst/>
          </a:prstGeom>
        </p:spPr>
      </p:pic>
      <p:pic>
        <p:nvPicPr>
          <p:cNvPr id="49" name="Picture 48" descr="free-rice-field-vector.png"/>
          <p:cNvPicPr>
            <a:picLocks noChangeAspect="1"/>
          </p:cNvPicPr>
          <p:nvPr/>
        </p:nvPicPr>
        <p:blipFill>
          <a:blip r:embed="rId2"/>
          <a:srcRect l="75524" t="12000" r="10490" b="64000"/>
          <a:stretch>
            <a:fillRect/>
          </a:stretch>
        </p:blipFill>
        <p:spPr>
          <a:xfrm>
            <a:off x="2057400" y="3276600"/>
            <a:ext cx="635000" cy="609600"/>
          </a:xfrm>
          <a:prstGeom prst="rect">
            <a:avLst/>
          </a:prstGeom>
        </p:spPr>
      </p:pic>
      <p:pic>
        <p:nvPicPr>
          <p:cNvPr id="50" name="Picture 49" descr="free-rice-field-vector.png"/>
          <p:cNvPicPr>
            <a:picLocks noChangeAspect="1"/>
          </p:cNvPicPr>
          <p:nvPr/>
        </p:nvPicPr>
        <p:blipFill>
          <a:blip r:embed="rId2"/>
          <a:srcRect l="75524" t="12000" r="10490" b="64000"/>
          <a:stretch>
            <a:fillRect/>
          </a:stretch>
        </p:blipFill>
        <p:spPr>
          <a:xfrm>
            <a:off x="2794000" y="3276600"/>
            <a:ext cx="635000" cy="609600"/>
          </a:xfrm>
          <a:prstGeom prst="rect">
            <a:avLst/>
          </a:prstGeom>
        </p:spPr>
      </p:pic>
      <p:pic>
        <p:nvPicPr>
          <p:cNvPr id="51" name="Picture 50" descr="free-rice-field-vector.png"/>
          <p:cNvPicPr>
            <a:picLocks noChangeAspect="1"/>
          </p:cNvPicPr>
          <p:nvPr/>
        </p:nvPicPr>
        <p:blipFill>
          <a:blip r:embed="rId2"/>
          <a:srcRect l="75524" t="12000" r="10490" b="64000"/>
          <a:stretch>
            <a:fillRect/>
          </a:stretch>
        </p:blipFill>
        <p:spPr>
          <a:xfrm>
            <a:off x="3556000" y="3276600"/>
            <a:ext cx="635000" cy="609600"/>
          </a:xfrm>
          <a:prstGeom prst="rect">
            <a:avLst/>
          </a:prstGeom>
        </p:spPr>
      </p:pic>
      <p:pic>
        <p:nvPicPr>
          <p:cNvPr id="52" name="Picture 51" descr="free-rice-field-vector.png"/>
          <p:cNvPicPr>
            <a:picLocks noChangeAspect="1"/>
          </p:cNvPicPr>
          <p:nvPr/>
        </p:nvPicPr>
        <p:blipFill>
          <a:blip r:embed="rId2"/>
          <a:srcRect l="12588" t="13333" r="79953" b="60000"/>
          <a:stretch>
            <a:fillRect/>
          </a:stretch>
        </p:blipFill>
        <p:spPr>
          <a:xfrm>
            <a:off x="5105400" y="1447800"/>
            <a:ext cx="381000" cy="838200"/>
          </a:xfrm>
          <a:prstGeom prst="rect">
            <a:avLst/>
          </a:prstGeom>
        </p:spPr>
      </p:pic>
      <p:pic>
        <p:nvPicPr>
          <p:cNvPr id="53" name="Picture 52" descr="free-rice-field-vector.png"/>
          <p:cNvPicPr>
            <a:picLocks noChangeAspect="1"/>
          </p:cNvPicPr>
          <p:nvPr/>
        </p:nvPicPr>
        <p:blipFill>
          <a:blip r:embed="rId2"/>
          <a:srcRect l="12588" t="13333" r="79953" b="60000"/>
          <a:stretch>
            <a:fillRect/>
          </a:stretch>
        </p:blipFill>
        <p:spPr>
          <a:xfrm>
            <a:off x="5486400" y="1447800"/>
            <a:ext cx="381000" cy="838200"/>
          </a:xfrm>
          <a:prstGeom prst="rect">
            <a:avLst/>
          </a:prstGeom>
        </p:spPr>
      </p:pic>
      <p:pic>
        <p:nvPicPr>
          <p:cNvPr id="54" name="Picture 53" descr="free-rice-field-vector.png"/>
          <p:cNvPicPr>
            <a:picLocks noChangeAspect="1"/>
          </p:cNvPicPr>
          <p:nvPr/>
        </p:nvPicPr>
        <p:blipFill>
          <a:blip r:embed="rId2"/>
          <a:srcRect l="12588" t="13333" r="79953" b="60000"/>
          <a:stretch>
            <a:fillRect/>
          </a:stretch>
        </p:blipFill>
        <p:spPr>
          <a:xfrm>
            <a:off x="5943600" y="1447800"/>
            <a:ext cx="381000" cy="838200"/>
          </a:xfrm>
          <a:prstGeom prst="rect">
            <a:avLst/>
          </a:prstGeom>
        </p:spPr>
      </p:pic>
      <p:pic>
        <p:nvPicPr>
          <p:cNvPr id="55" name="Picture 54" descr="free-rice-field-vector.png"/>
          <p:cNvPicPr>
            <a:picLocks noChangeAspect="1"/>
          </p:cNvPicPr>
          <p:nvPr/>
        </p:nvPicPr>
        <p:blipFill>
          <a:blip r:embed="rId2"/>
          <a:srcRect l="12588" t="13333" r="79953" b="60000"/>
          <a:stretch>
            <a:fillRect/>
          </a:stretch>
        </p:blipFill>
        <p:spPr>
          <a:xfrm>
            <a:off x="5105400" y="2362200"/>
            <a:ext cx="381000" cy="838200"/>
          </a:xfrm>
          <a:prstGeom prst="rect">
            <a:avLst/>
          </a:prstGeom>
        </p:spPr>
      </p:pic>
      <p:pic>
        <p:nvPicPr>
          <p:cNvPr id="56" name="Picture 55" descr="free-rice-field-vector.png"/>
          <p:cNvPicPr>
            <a:picLocks noChangeAspect="1"/>
          </p:cNvPicPr>
          <p:nvPr/>
        </p:nvPicPr>
        <p:blipFill>
          <a:blip r:embed="rId2"/>
          <a:srcRect l="12588" t="13333" r="79953" b="60000"/>
          <a:stretch>
            <a:fillRect/>
          </a:stretch>
        </p:blipFill>
        <p:spPr>
          <a:xfrm>
            <a:off x="6400800" y="1447800"/>
            <a:ext cx="381000" cy="838200"/>
          </a:xfrm>
          <a:prstGeom prst="rect">
            <a:avLst/>
          </a:prstGeom>
        </p:spPr>
      </p:pic>
      <p:pic>
        <p:nvPicPr>
          <p:cNvPr id="57" name="Picture 56" descr="free-rice-field-vector.png"/>
          <p:cNvPicPr>
            <a:picLocks noChangeAspect="1"/>
          </p:cNvPicPr>
          <p:nvPr/>
        </p:nvPicPr>
        <p:blipFill>
          <a:blip r:embed="rId2"/>
          <a:srcRect l="12588" t="13333" r="79953" b="60000"/>
          <a:stretch>
            <a:fillRect/>
          </a:stretch>
        </p:blipFill>
        <p:spPr>
          <a:xfrm>
            <a:off x="6934200" y="1447800"/>
            <a:ext cx="381000" cy="838200"/>
          </a:xfrm>
          <a:prstGeom prst="rect">
            <a:avLst/>
          </a:prstGeom>
        </p:spPr>
      </p:pic>
      <p:pic>
        <p:nvPicPr>
          <p:cNvPr id="58" name="Picture 57" descr="free-rice-field-vector.png"/>
          <p:cNvPicPr>
            <a:picLocks noChangeAspect="1"/>
          </p:cNvPicPr>
          <p:nvPr/>
        </p:nvPicPr>
        <p:blipFill>
          <a:blip r:embed="rId2"/>
          <a:srcRect l="12588" t="13333" r="79953" b="60000"/>
          <a:stretch>
            <a:fillRect/>
          </a:stretch>
        </p:blipFill>
        <p:spPr>
          <a:xfrm>
            <a:off x="5486400" y="2362200"/>
            <a:ext cx="381000" cy="838200"/>
          </a:xfrm>
          <a:prstGeom prst="rect">
            <a:avLst/>
          </a:prstGeom>
        </p:spPr>
      </p:pic>
      <p:pic>
        <p:nvPicPr>
          <p:cNvPr id="59" name="Picture 58" descr="free-rice-field-vector.png"/>
          <p:cNvPicPr>
            <a:picLocks noChangeAspect="1"/>
          </p:cNvPicPr>
          <p:nvPr/>
        </p:nvPicPr>
        <p:blipFill>
          <a:blip r:embed="rId2"/>
          <a:srcRect l="12588" t="13333" r="79953" b="60000"/>
          <a:stretch>
            <a:fillRect/>
          </a:stretch>
        </p:blipFill>
        <p:spPr>
          <a:xfrm>
            <a:off x="5867400" y="2362200"/>
            <a:ext cx="381000" cy="838200"/>
          </a:xfrm>
          <a:prstGeom prst="rect">
            <a:avLst/>
          </a:prstGeom>
        </p:spPr>
      </p:pic>
      <p:pic>
        <p:nvPicPr>
          <p:cNvPr id="60" name="Picture 59" descr="free-rice-field-vector.png"/>
          <p:cNvPicPr>
            <a:picLocks noChangeAspect="1"/>
          </p:cNvPicPr>
          <p:nvPr/>
        </p:nvPicPr>
        <p:blipFill>
          <a:blip r:embed="rId2"/>
          <a:srcRect l="12588" t="13333" r="79953" b="60000"/>
          <a:stretch>
            <a:fillRect/>
          </a:stretch>
        </p:blipFill>
        <p:spPr>
          <a:xfrm>
            <a:off x="6400800" y="2362200"/>
            <a:ext cx="381000" cy="838200"/>
          </a:xfrm>
          <a:prstGeom prst="rect">
            <a:avLst/>
          </a:prstGeom>
        </p:spPr>
      </p:pic>
      <p:pic>
        <p:nvPicPr>
          <p:cNvPr id="61" name="Picture 60" descr="free-rice-field-vector.png"/>
          <p:cNvPicPr>
            <a:picLocks noChangeAspect="1"/>
          </p:cNvPicPr>
          <p:nvPr/>
        </p:nvPicPr>
        <p:blipFill>
          <a:blip r:embed="rId2"/>
          <a:srcRect l="12588" t="13333" r="79953" b="60000"/>
          <a:stretch>
            <a:fillRect/>
          </a:stretch>
        </p:blipFill>
        <p:spPr>
          <a:xfrm>
            <a:off x="6934200" y="2362200"/>
            <a:ext cx="381000" cy="838200"/>
          </a:xfrm>
          <a:prstGeom prst="rect">
            <a:avLst/>
          </a:prstGeom>
        </p:spPr>
      </p:pic>
      <p:pic>
        <p:nvPicPr>
          <p:cNvPr id="62" name="Picture 61" descr="free-rice-field-vector.png"/>
          <p:cNvPicPr>
            <a:picLocks noChangeAspect="1"/>
          </p:cNvPicPr>
          <p:nvPr/>
        </p:nvPicPr>
        <p:blipFill>
          <a:blip r:embed="rId2"/>
          <a:srcRect l="12588" t="13333" r="79953" b="60000"/>
          <a:stretch>
            <a:fillRect/>
          </a:stretch>
        </p:blipFill>
        <p:spPr>
          <a:xfrm>
            <a:off x="5105400" y="3124200"/>
            <a:ext cx="381000" cy="838200"/>
          </a:xfrm>
          <a:prstGeom prst="rect">
            <a:avLst/>
          </a:prstGeom>
        </p:spPr>
      </p:pic>
      <p:pic>
        <p:nvPicPr>
          <p:cNvPr id="63" name="Picture 62" descr="free-rice-field-vector.png"/>
          <p:cNvPicPr>
            <a:picLocks noChangeAspect="1"/>
          </p:cNvPicPr>
          <p:nvPr/>
        </p:nvPicPr>
        <p:blipFill>
          <a:blip r:embed="rId2"/>
          <a:srcRect l="12588" t="13333" r="79953" b="60000"/>
          <a:stretch>
            <a:fillRect/>
          </a:stretch>
        </p:blipFill>
        <p:spPr>
          <a:xfrm>
            <a:off x="5867400" y="3124200"/>
            <a:ext cx="381000" cy="838200"/>
          </a:xfrm>
          <a:prstGeom prst="rect">
            <a:avLst/>
          </a:prstGeom>
        </p:spPr>
      </p:pic>
      <p:pic>
        <p:nvPicPr>
          <p:cNvPr id="64" name="Picture 63" descr="free-rice-field-vector.png"/>
          <p:cNvPicPr>
            <a:picLocks noChangeAspect="1"/>
          </p:cNvPicPr>
          <p:nvPr/>
        </p:nvPicPr>
        <p:blipFill>
          <a:blip r:embed="rId2"/>
          <a:srcRect l="12588" t="13333" r="79953" b="60000"/>
          <a:stretch>
            <a:fillRect/>
          </a:stretch>
        </p:blipFill>
        <p:spPr>
          <a:xfrm>
            <a:off x="6400800" y="3124200"/>
            <a:ext cx="381000" cy="838200"/>
          </a:xfrm>
          <a:prstGeom prst="rect">
            <a:avLst/>
          </a:prstGeom>
        </p:spPr>
      </p:pic>
      <p:pic>
        <p:nvPicPr>
          <p:cNvPr id="65" name="Picture 64" descr="free-rice-field-vector.png"/>
          <p:cNvPicPr>
            <a:picLocks noChangeAspect="1"/>
          </p:cNvPicPr>
          <p:nvPr/>
        </p:nvPicPr>
        <p:blipFill>
          <a:blip r:embed="rId2"/>
          <a:srcRect l="12588" t="13333" r="79953" b="60000"/>
          <a:stretch>
            <a:fillRect/>
          </a:stretch>
        </p:blipFill>
        <p:spPr>
          <a:xfrm>
            <a:off x="6934200" y="3124200"/>
            <a:ext cx="3810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childTnLst>
                                </p:cTn>
                              </p:par>
                            </p:childTnLst>
                          </p:cTn>
                        </p:par>
                        <p:par>
                          <p:cTn id="68" fill="hold">
                            <p:stCondLst>
                              <p:cond delay="8500"/>
                            </p:stCondLst>
                            <p:childTnLst>
                              <p:par>
                                <p:cTn id="69" presetID="10" presetClass="entr" presetSubtype="0"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par>
                          <p:cTn id="72" fill="hold">
                            <p:stCondLst>
                              <p:cond delay="9000"/>
                            </p:stCondLst>
                            <p:childTnLst>
                              <p:par>
                                <p:cTn id="73" presetID="10" presetClass="entr" presetSubtype="0"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par>
                          <p:cTn id="76" fill="hold">
                            <p:stCondLst>
                              <p:cond delay="9500"/>
                            </p:stCondLst>
                            <p:childTnLst>
                              <p:par>
                                <p:cTn id="77" presetID="10"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par>
                          <p:cTn id="80" fill="hold">
                            <p:stCondLst>
                              <p:cond delay="10000"/>
                            </p:stCondLst>
                            <p:childTnLst>
                              <p:par>
                                <p:cTn id="81" presetID="10" presetClass="entr" presetSubtype="0"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par>
                          <p:cTn id="84" fill="hold">
                            <p:stCondLst>
                              <p:cond delay="10500"/>
                            </p:stCondLst>
                            <p:childTnLst>
                              <p:par>
                                <p:cTn id="85" presetID="10"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11000"/>
                            </p:stCondLst>
                            <p:childTnLst>
                              <p:par>
                                <p:cTn id="89" presetID="10" presetClass="entr" presetSubtype="0"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childTnLst>
                          </p:cTn>
                        </p:par>
                        <p:par>
                          <p:cTn id="92" fill="hold">
                            <p:stCondLst>
                              <p:cond delay="11500"/>
                            </p:stCondLst>
                            <p:childTnLst>
                              <p:par>
                                <p:cTn id="93" presetID="10"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childTnLst>
                          </p:cTn>
                        </p:par>
                        <p:par>
                          <p:cTn id="96" fill="hold">
                            <p:stCondLst>
                              <p:cond delay="12000"/>
                            </p:stCondLst>
                            <p:childTnLst>
                              <p:par>
                                <p:cTn id="97" presetID="10" presetClass="entr" presetSubtype="0" fill="hold"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11"/>
                                        </p:tgtEl>
                                      </p:cBhvr>
                                    </p:animEffect>
                                    <p:set>
                                      <p:cBhvr>
                                        <p:cTn id="104" dur="1" fill="hold">
                                          <p:stCondLst>
                                            <p:cond delay="499"/>
                                          </p:stCondLst>
                                        </p:cTn>
                                        <p:tgtEl>
                                          <p:spTgt spid="11"/>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2"/>
                                        </p:tgtEl>
                                      </p:cBhvr>
                                    </p:animEffect>
                                    <p:set>
                                      <p:cBhvr>
                                        <p:cTn id="107" dur="1" fill="hold">
                                          <p:stCondLst>
                                            <p:cond delay="499"/>
                                          </p:stCondLst>
                                        </p:cTn>
                                        <p:tgtEl>
                                          <p:spTgt spid="12"/>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3"/>
                                        </p:tgtEl>
                                      </p:cBhvr>
                                    </p:animEffect>
                                    <p:set>
                                      <p:cBhvr>
                                        <p:cTn id="110" dur="1" fill="hold">
                                          <p:stCondLst>
                                            <p:cond delay="499"/>
                                          </p:stCondLst>
                                        </p:cTn>
                                        <p:tgtEl>
                                          <p:spTgt spid="13"/>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5"/>
                                        </p:tgtEl>
                                      </p:cBhvr>
                                    </p:animEffect>
                                    <p:set>
                                      <p:cBhvr>
                                        <p:cTn id="113" dur="1" fill="hold">
                                          <p:stCondLst>
                                            <p:cond delay="499"/>
                                          </p:stCondLst>
                                        </p:cTn>
                                        <p:tgtEl>
                                          <p:spTgt spid="15"/>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6"/>
                                        </p:tgtEl>
                                      </p:cBhvr>
                                    </p:animEffect>
                                    <p:set>
                                      <p:cBhvr>
                                        <p:cTn id="116" dur="1" fill="hold">
                                          <p:stCondLst>
                                            <p:cond delay="499"/>
                                          </p:stCondLst>
                                        </p:cTn>
                                        <p:tgtEl>
                                          <p:spTgt spid="1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20"/>
                                        </p:tgtEl>
                                      </p:cBhvr>
                                    </p:animEffect>
                                    <p:set>
                                      <p:cBhvr>
                                        <p:cTn id="119" dur="1" fill="hold">
                                          <p:stCondLst>
                                            <p:cond delay="499"/>
                                          </p:stCondLst>
                                        </p:cTn>
                                        <p:tgtEl>
                                          <p:spTgt spid="20"/>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9"/>
                                        </p:tgtEl>
                                      </p:cBhvr>
                                    </p:animEffect>
                                    <p:set>
                                      <p:cBhvr>
                                        <p:cTn id="122" dur="1" fill="hold">
                                          <p:stCondLst>
                                            <p:cond delay="499"/>
                                          </p:stCondLst>
                                        </p:cTn>
                                        <p:tgtEl>
                                          <p:spTgt spid="19"/>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8"/>
                                        </p:tgtEl>
                                      </p:cBhvr>
                                    </p:animEffect>
                                    <p:set>
                                      <p:cBhvr>
                                        <p:cTn id="125" dur="1" fill="hold">
                                          <p:stCondLst>
                                            <p:cond delay="499"/>
                                          </p:stCondLst>
                                        </p:cTn>
                                        <p:tgtEl>
                                          <p:spTgt spid="18"/>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7"/>
                                        </p:tgtEl>
                                      </p:cBhvr>
                                    </p:animEffect>
                                    <p:set>
                                      <p:cBhvr>
                                        <p:cTn id="128" dur="1" fill="hold">
                                          <p:stCondLst>
                                            <p:cond delay="499"/>
                                          </p:stCondLst>
                                        </p:cTn>
                                        <p:tgtEl>
                                          <p:spTgt spid="17"/>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4"/>
                                        </p:tgtEl>
                                      </p:cBhvr>
                                    </p:animEffect>
                                    <p:set>
                                      <p:cBhvr>
                                        <p:cTn id="131" dur="1" fill="hold">
                                          <p:stCondLst>
                                            <p:cond delay="499"/>
                                          </p:stCondLst>
                                        </p:cTn>
                                        <p:tgtEl>
                                          <p:spTgt spid="14"/>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23"/>
                                        </p:tgtEl>
                                      </p:cBhvr>
                                    </p:animEffect>
                                    <p:set>
                                      <p:cBhvr>
                                        <p:cTn id="134" dur="1" fill="hold">
                                          <p:stCondLst>
                                            <p:cond delay="499"/>
                                          </p:stCondLst>
                                        </p:cTn>
                                        <p:tgtEl>
                                          <p:spTgt spid="2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21"/>
                                        </p:tgtEl>
                                      </p:cBhvr>
                                    </p:animEffect>
                                    <p:set>
                                      <p:cBhvr>
                                        <p:cTn id="137" dur="1" fill="hold">
                                          <p:stCondLst>
                                            <p:cond delay="499"/>
                                          </p:stCondLst>
                                        </p:cTn>
                                        <p:tgtEl>
                                          <p:spTgt spid="21"/>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22"/>
                                        </p:tgtEl>
                                      </p:cBhvr>
                                    </p:animEffect>
                                    <p:set>
                                      <p:cBhvr>
                                        <p:cTn id="140" dur="1" fill="hold">
                                          <p:stCondLst>
                                            <p:cond delay="499"/>
                                          </p:stCondLst>
                                        </p:cTn>
                                        <p:tgtEl>
                                          <p:spTgt spid="22"/>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24"/>
                                        </p:tgtEl>
                                      </p:cBhvr>
                                    </p:animEffect>
                                    <p:set>
                                      <p:cBhvr>
                                        <p:cTn id="143" dur="1" fill="hold">
                                          <p:stCondLst>
                                            <p:cond delay="499"/>
                                          </p:stCondLst>
                                        </p:cTn>
                                        <p:tgtEl>
                                          <p:spTgt spid="24"/>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25"/>
                                        </p:tgtEl>
                                      </p:cBhvr>
                                    </p:animEffect>
                                    <p:set>
                                      <p:cBhvr>
                                        <p:cTn id="146" dur="1" fill="hold">
                                          <p:stCondLst>
                                            <p:cond delay="499"/>
                                          </p:stCondLst>
                                        </p:cTn>
                                        <p:tgtEl>
                                          <p:spTgt spid="25"/>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26"/>
                                        </p:tgtEl>
                                      </p:cBhvr>
                                    </p:animEffect>
                                    <p:set>
                                      <p:cBhvr>
                                        <p:cTn id="149" dur="1" fill="hold">
                                          <p:stCondLst>
                                            <p:cond delay="499"/>
                                          </p:stCondLst>
                                        </p:cTn>
                                        <p:tgtEl>
                                          <p:spTgt spid="26"/>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27"/>
                                        </p:tgtEl>
                                      </p:cBhvr>
                                    </p:animEffect>
                                    <p:set>
                                      <p:cBhvr>
                                        <p:cTn id="152" dur="1" fill="hold">
                                          <p:stCondLst>
                                            <p:cond delay="499"/>
                                          </p:stCondLst>
                                        </p:cTn>
                                        <p:tgtEl>
                                          <p:spTgt spid="27"/>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28"/>
                                        </p:tgtEl>
                                      </p:cBhvr>
                                    </p:animEffect>
                                    <p:set>
                                      <p:cBhvr>
                                        <p:cTn id="155" dur="1" fill="hold">
                                          <p:stCondLst>
                                            <p:cond delay="499"/>
                                          </p:stCondLst>
                                        </p:cTn>
                                        <p:tgtEl>
                                          <p:spTgt spid="28"/>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31"/>
                                        </p:tgtEl>
                                      </p:cBhvr>
                                    </p:animEffect>
                                    <p:set>
                                      <p:cBhvr>
                                        <p:cTn id="158" dur="1" fill="hold">
                                          <p:stCondLst>
                                            <p:cond delay="499"/>
                                          </p:stCondLst>
                                        </p:cTn>
                                        <p:tgtEl>
                                          <p:spTgt spid="31"/>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30"/>
                                        </p:tgtEl>
                                      </p:cBhvr>
                                    </p:animEffect>
                                    <p:set>
                                      <p:cBhvr>
                                        <p:cTn id="161" dur="1" fill="hold">
                                          <p:stCondLst>
                                            <p:cond delay="499"/>
                                          </p:stCondLst>
                                        </p:cTn>
                                        <p:tgtEl>
                                          <p:spTgt spid="30"/>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29"/>
                                        </p:tgtEl>
                                      </p:cBhvr>
                                    </p:animEffect>
                                    <p:set>
                                      <p:cBhvr>
                                        <p:cTn id="164" dur="1" fill="hold">
                                          <p:stCondLst>
                                            <p:cond delay="499"/>
                                          </p:stCondLst>
                                        </p:cTn>
                                        <p:tgtEl>
                                          <p:spTgt spid="29"/>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32"/>
                                        </p:tgtEl>
                                      </p:cBhvr>
                                    </p:animEffect>
                                    <p:set>
                                      <p:cBhvr>
                                        <p:cTn id="167" dur="1" fill="hold">
                                          <p:stCondLst>
                                            <p:cond delay="499"/>
                                          </p:stCondLst>
                                        </p:cTn>
                                        <p:tgtEl>
                                          <p:spTgt spid="32"/>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33"/>
                                        </p:tgtEl>
                                      </p:cBhvr>
                                    </p:animEffect>
                                    <p:set>
                                      <p:cBhvr>
                                        <p:cTn id="170" dur="1" fill="hold">
                                          <p:stCondLst>
                                            <p:cond delay="499"/>
                                          </p:stCondLst>
                                        </p:cTn>
                                        <p:tgtEl>
                                          <p:spTgt spid="33"/>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34"/>
                                        </p:tgtEl>
                                      </p:cBhvr>
                                    </p:animEffect>
                                    <p:set>
                                      <p:cBhvr>
                                        <p:cTn id="173" dur="1" fill="hold">
                                          <p:stCondLst>
                                            <p:cond delay="499"/>
                                          </p:stCondLst>
                                        </p:cTn>
                                        <p:tgtEl>
                                          <p:spTgt spid="34"/>
                                        </p:tgtEl>
                                        <p:attrNameLst>
                                          <p:attrName>style.visibility</p:attrName>
                                        </p:attrNameLst>
                                      </p:cBhvr>
                                      <p:to>
                                        <p:strVal val="hidden"/>
                                      </p:to>
                                    </p:set>
                                  </p:childTnLst>
                                </p:cTn>
                              </p:par>
                              <p:par>
                                <p:cTn id="174" presetID="10" presetClass="exit" presetSubtype="0" fill="hold" grpId="0" nodeType="withEffect">
                                  <p:stCondLst>
                                    <p:cond delay="0"/>
                                  </p:stCondLst>
                                  <p:childTnLst>
                                    <p:animEffect transition="out" filter="fade">
                                      <p:cBhvr>
                                        <p:cTn id="175" dur="2000"/>
                                        <p:tgtEl>
                                          <p:spTgt spid="39"/>
                                        </p:tgtEl>
                                      </p:cBhvr>
                                    </p:animEffect>
                                    <p:set>
                                      <p:cBhvr>
                                        <p:cTn id="176" dur="1" fill="hold">
                                          <p:stCondLst>
                                            <p:cond delay="1999"/>
                                          </p:stCondLst>
                                        </p:cTn>
                                        <p:tgtEl>
                                          <p:spTgt spid="39"/>
                                        </p:tgtEl>
                                        <p:attrNameLst>
                                          <p:attrName>style.visibility</p:attrName>
                                        </p:attrNameLst>
                                      </p:cBhvr>
                                      <p:to>
                                        <p:strVal val="hidden"/>
                                      </p:to>
                                    </p:set>
                                  </p:childTnLst>
                                </p:cTn>
                              </p:par>
                              <p:par>
                                <p:cTn id="177" presetID="10" presetClass="exit" presetSubtype="0" fill="hold" grpId="0" nodeType="withEffect">
                                  <p:stCondLst>
                                    <p:cond delay="0"/>
                                  </p:stCondLst>
                                  <p:childTnLst>
                                    <p:animEffect transition="out" filter="fade">
                                      <p:cBhvr>
                                        <p:cTn id="178" dur="2000"/>
                                        <p:tgtEl>
                                          <p:spTgt spid="38"/>
                                        </p:tgtEl>
                                      </p:cBhvr>
                                    </p:animEffect>
                                    <p:set>
                                      <p:cBhvr>
                                        <p:cTn id="179" dur="1" fill="hold">
                                          <p:stCondLst>
                                            <p:cond delay="1999"/>
                                          </p:stCondLst>
                                        </p:cTn>
                                        <p:tgtEl>
                                          <p:spTgt spid="38"/>
                                        </p:tgtEl>
                                        <p:attrNameLst>
                                          <p:attrName>style.visibility</p:attrName>
                                        </p:attrNameLst>
                                      </p:cBhvr>
                                      <p:to>
                                        <p:strVal val="hidden"/>
                                      </p:to>
                                    </p:set>
                                  </p:childTnLst>
                                </p:cTn>
                              </p:par>
                            </p:childTnLst>
                          </p:cTn>
                        </p:par>
                        <p:par>
                          <p:cTn id="180" fill="hold">
                            <p:stCondLst>
                              <p:cond delay="2000"/>
                            </p:stCondLst>
                            <p:childTnLst>
                              <p:par>
                                <p:cTn id="181" presetID="10" presetClass="entr" presetSubtype="0" fill="hold" nodeType="afterEffect">
                                  <p:stCondLst>
                                    <p:cond delay="0"/>
                                  </p:stCondLst>
                                  <p:childTnLst>
                                    <p:set>
                                      <p:cBhvr>
                                        <p:cTn id="182" dur="1" fill="hold">
                                          <p:stCondLst>
                                            <p:cond delay="0"/>
                                          </p:stCondLst>
                                        </p:cTn>
                                        <p:tgtEl>
                                          <p:spTgt spid="43"/>
                                        </p:tgtEl>
                                        <p:attrNameLst>
                                          <p:attrName>style.visibility</p:attrName>
                                        </p:attrNameLst>
                                      </p:cBhvr>
                                      <p:to>
                                        <p:strVal val="visible"/>
                                      </p:to>
                                    </p:set>
                                    <p:animEffect transition="in" filter="fade">
                                      <p:cBhvr>
                                        <p:cTn id="183" dur="500"/>
                                        <p:tgtEl>
                                          <p:spTgt spid="43"/>
                                        </p:tgtEl>
                                      </p:cBhvr>
                                    </p:animEffect>
                                  </p:childTnLst>
                                </p:cTn>
                              </p:par>
                            </p:childTnLst>
                          </p:cTn>
                        </p:par>
                        <p:par>
                          <p:cTn id="184" fill="hold">
                            <p:stCondLst>
                              <p:cond delay="2500"/>
                            </p:stCondLst>
                            <p:childTnLst>
                              <p:par>
                                <p:cTn id="185" presetID="10" presetClass="entr" presetSubtype="0" fill="hold" nodeType="afterEffect">
                                  <p:stCondLst>
                                    <p:cond delay="0"/>
                                  </p:stCondLst>
                                  <p:childTnLst>
                                    <p:set>
                                      <p:cBhvr>
                                        <p:cTn id="186" dur="1" fill="hold">
                                          <p:stCondLst>
                                            <p:cond delay="0"/>
                                          </p:stCondLst>
                                        </p:cTn>
                                        <p:tgtEl>
                                          <p:spTgt spid="44"/>
                                        </p:tgtEl>
                                        <p:attrNameLst>
                                          <p:attrName>style.visibility</p:attrName>
                                        </p:attrNameLst>
                                      </p:cBhvr>
                                      <p:to>
                                        <p:strVal val="visible"/>
                                      </p:to>
                                    </p:set>
                                    <p:animEffect transition="in" filter="fade">
                                      <p:cBhvr>
                                        <p:cTn id="187" dur="500"/>
                                        <p:tgtEl>
                                          <p:spTgt spid="44"/>
                                        </p:tgtEl>
                                      </p:cBhvr>
                                    </p:animEffect>
                                  </p:childTnLst>
                                </p:cTn>
                              </p:par>
                            </p:childTnLst>
                          </p:cTn>
                        </p:par>
                        <p:par>
                          <p:cTn id="188" fill="hold">
                            <p:stCondLst>
                              <p:cond delay="3000"/>
                            </p:stCondLst>
                            <p:childTnLst>
                              <p:par>
                                <p:cTn id="189" presetID="10" presetClass="entr" presetSubtype="0" fill="hold" nodeType="afterEffect">
                                  <p:stCondLst>
                                    <p:cond delay="0"/>
                                  </p:stCondLst>
                                  <p:childTnLst>
                                    <p:set>
                                      <p:cBhvr>
                                        <p:cTn id="190" dur="1" fill="hold">
                                          <p:stCondLst>
                                            <p:cond delay="0"/>
                                          </p:stCondLst>
                                        </p:cTn>
                                        <p:tgtEl>
                                          <p:spTgt spid="45"/>
                                        </p:tgtEl>
                                        <p:attrNameLst>
                                          <p:attrName>style.visibility</p:attrName>
                                        </p:attrNameLst>
                                      </p:cBhvr>
                                      <p:to>
                                        <p:strVal val="visible"/>
                                      </p:to>
                                    </p:set>
                                    <p:animEffect transition="in" filter="fade">
                                      <p:cBhvr>
                                        <p:cTn id="191" dur="500"/>
                                        <p:tgtEl>
                                          <p:spTgt spid="45"/>
                                        </p:tgtEl>
                                      </p:cBhvr>
                                    </p:animEffect>
                                  </p:childTnLst>
                                </p:cTn>
                              </p:par>
                            </p:childTnLst>
                          </p:cTn>
                        </p:par>
                        <p:par>
                          <p:cTn id="192" fill="hold">
                            <p:stCondLst>
                              <p:cond delay="3500"/>
                            </p:stCondLst>
                            <p:childTnLst>
                              <p:par>
                                <p:cTn id="193" presetID="10" presetClass="entr" presetSubtype="0" fill="hold" nodeType="afterEffect">
                                  <p:stCondLst>
                                    <p:cond delay="0"/>
                                  </p:stCondLst>
                                  <p:childTnLst>
                                    <p:set>
                                      <p:cBhvr>
                                        <p:cTn id="194" dur="1" fill="hold">
                                          <p:stCondLst>
                                            <p:cond delay="0"/>
                                          </p:stCondLst>
                                        </p:cTn>
                                        <p:tgtEl>
                                          <p:spTgt spid="46"/>
                                        </p:tgtEl>
                                        <p:attrNameLst>
                                          <p:attrName>style.visibility</p:attrName>
                                        </p:attrNameLst>
                                      </p:cBhvr>
                                      <p:to>
                                        <p:strVal val="visible"/>
                                      </p:to>
                                    </p:set>
                                    <p:animEffect transition="in" filter="fade">
                                      <p:cBhvr>
                                        <p:cTn id="195" dur="500"/>
                                        <p:tgtEl>
                                          <p:spTgt spid="46"/>
                                        </p:tgtEl>
                                      </p:cBhvr>
                                    </p:animEffect>
                                  </p:childTnLst>
                                </p:cTn>
                              </p:par>
                            </p:childTnLst>
                          </p:cTn>
                        </p:par>
                        <p:par>
                          <p:cTn id="196" fill="hold">
                            <p:stCondLst>
                              <p:cond delay="4000"/>
                            </p:stCondLst>
                            <p:childTnLst>
                              <p:par>
                                <p:cTn id="197" presetID="10" presetClass="entr" presetSubtype="0" fill="hold" nodeType="afterEffect">
                                  <p:stCondLst>
                                    <p:cond delay="0"/>
                                  </p:stCondLst>
                                  <p:childTnLst>
                                    <p:set>
                                      <p:cBhvr>
                                        <p:cTn id="198" dur="1" fill="hold">
                                          <p:stCondLst>
                                            <p:cond delay="0"/>
                                          </p:stCondLst>
                                        </p:cTn>
                                        <p:tgtEl>
                                          <p:spTgt spid="47"/>
                                        </p:tgtEl>
                                        <p:attrNameLst>
                                          <p:attrName>style.visibility</p:attrName>
                                        </p:attrNameLst>
                                      </p:cBhvr>
                                      <p:to>
                                        <p:strVal val="visible"/>
                                      </p:to>
                                    </p:set>
                                    <p:animEffect transition="in" filter="fade">
                                      <p:cBhvr>
                                        <p:cTn id="199" dur="500"/>
                                        <p:tgtEl>
                                          <p:spTgt spid="47"/>
                                        </p:tgtEl>
                                      </p:cBhvr>
                                    </p:animEffect>
                                  </p:childTnLst>
                                </p:cTn>
                              </p:par>
                            </p:childTnLst>
                          </p:cTn>
                        </p:par>
                        <p:par>
                          <p:cTn id="200" fill="hold">
                            <p:stCondLst>
                              <p:cond delay="4500"/>
                            </p:stCondLst>
                            <p:childTnLst>
                              <p:par>
                                <p:cTn id="201" presetID="10" presetClass="entr" presetSubtype="0" fill="hold" nodeType="afterEffect">
                                  <p:stCondLst>
                                    <p:cond delay="0"/>
                                  </p:stCondLst>
                                  <p:childTnLst>
                                    <p:set>
                                      <p:cBhvr>
                                        <p:cTn id="202" dur="1" fill="hold">
                                          <p:stCondLst>
                                            <p:cond delay="0"/>
                                          </p:stCondLst>
                                        </p:cTn>
                                        <p:tgtEl>
                                          <p:spTgt spid="48"/>
                                        </p:tgtEl>
                                        <p:attrNameLst>
                                          <p:attrName>style.visibility</p:attrName>
                                        </p:attrNameLst>
                                      </p:cBhvr>
                                      <p:to>
                                        <p:strVal val="visible"/>
                                      </p:to>
                                    </p:set>
                                    <p:animEffect transition="in" filter="fade">
                                      <p:cBhvr>
                                        <p:cTn id="203" dur="500"/>
                                        <p:tgtEl>
                                          <p:spTgt spid="48"/>
                                        </p:tgtEl>
                                      </p:cBhvr>
                                    </p:animEffect>
                                  </p:childTnLst>
                                </p:cTn>
                              </p:par>
                            </p:childTnLst>
                          </p:cTn>
                        </p:par>
                        <p:par>
                          <p:cTn id="204" fill="hold">
                            <p:stCondLst>
                              <p:cond delay="5000"/>
                            </p:stCondLst>
                            <p:childTnLst>
                              <p:par>
                                <p:cTn id="205" presetID="10" presetClass="entr" presetSubtype="0" fill="hold" nodeType="afterEffect">
                                  <p:stCondLst>
                                    <p:cond delay="0"/>
                                  </p:stCondLst>
                                  <p:childTnLst>
                                    <p:set>
                                      <p:cBhvr>
                                        <p:cTn id="206" dur="1" fill="hold">
                                          <p:stCondLst>
                                            <p:cond delay="0"/>
                                          </p:stCondLst>
                                        </p:cTn>
                                        <p:tgtEl>
                                          <p:spTgt spid="49"/>
                                        </p:tgtEl>
                                        <p:attrNameLst>
                                          <p:attrName>style.visibility</p:attrName>
                                        </p:attrNameLst>
                                      </p:cBhvr>
                                      <p:to>
                                        <p:strVal val="visible"/>
                                      </p:to>
                                    </p:set>
                                    <p:animEffect transition="in" filter="fade">
                                      <p:cBhvr>
                                        <p:cTn id="207" dur="500"/>
                                        <p:tgtEl>
                                          <p:spTgt spid="49"/>
                                        </p:tgtEl>
                                      </p:cBhvr>
                                    </p:animEffect>
                                  </p:childTnLst>
                                </p:cTn>
                              </p:par>
                            </p:childTnLst>
                          </p:cTn>
                        </p:par>
                        <p:par>
                          <p:cTn id="208" fill="hold">
                            <p:stCondLst>
                              <p:cond delay="5500"/>
                            </p:stCondLst>
                            <p:childTnLst>
                              <p:par>
                                <p:cTn id="209" presetID="10" presetClass="entr" presetSubtype="0" fill="hold" nodeType="afterEffect">
                                  <p:stCondLst>
                                    <p:cond delay="0"/>
                                  </p:stCondLst>
                                  <p:childTnLst>
                                    <p:set>
                                      <p:cBhvr>
                                        <p:cTn id="210" dur="1" fill="hold">
                                          <p:stCondLst>
                                            <p:cond delay="0"/>
                                          </p:stCondLst>
                                        </p:cTn>
                                        <p:tgtEl>
                                          <p:spTgt spid="50"/>
                                        </p:tgtEl>
                                        <p:attrNameLst>
                                          <p:attrName>style.visibility</p:attrName>
                                        </p:attrNameLst>
                                      </p:cBhvr>
                                      <p:to>
                                        <p:strVal val="visible"/>
                                      </p:to>
                                    </p:set>
                                    <p:animEffect transition="in" filter="fade">
                                      <p:cBhvr>
                                        <p:cTn id="211" dur="500"/>
                                        <p:tgtEl>
                                          <p:spTgt spid="50"/>
                                        </p:tgtEl>
                                      </p:cBhvr>
                                    </p:animEffect>
                                  </p:childTnLst>
                                </p:cTn>
                              </p:par>
                            </p:childTnLst>
                          </p:cTn>
                        </p:par>
                        <p:par>
                          <p:cTn id="212" fill="hold">
                            <p:stCondLst>
                              <p:cond delay="6000"/>
                            </p:stCondLst>
                            <p:childTnLst>
                              <p:par>
                                <p:cTn id="213" presetID="10" presetClass="entr" presetSubtype="0" fill="hold" nodeType="afterEffect">
                                  <p:stCondLst>
                                    <p:cond delay="0"/>
                                  </p:stCondLst>
                                  <p:childTnLst>
                                    <p:set>
                                      <p:cBhvr>
                                        <p:cTn id="214" dur="1" fill="hold">
                                          <p:stCondLst>
                                            <p:cond delay="0"/>
                                          </p:stCondLst>
                                        </p:cTn>
                                        <p:tgtEl>
                                          <p:spTgt spid="51"/>
                                        </p:tgtEl>
                                        <p:attrNameLst>
                                          <p:attrName>style.visibility</p:attrName>
                                        </p:attrNameLst>
                                      </p:cBhvr>
                                      <p:to>
                                        <p:strVal val="visible"/>
                                      </p:to>
                                    </p:set>
                                    <p:animEffect transition="in" filter="fade">
                                      <p:cBhvr>
                                        <p:cTn id="215" dur="500"/>
                                        <p:tgtEl>
                                          <p:spTgt spid="51"/>
                                        </p:tgtEl>
                                      </p:cBhvr>
                                    </p:animEffect>
                                  </p:childTnLst>
                                </p:cTn>
                              </p:par>
                            </p:childTnLst>
                          </p:cTn>
                        </p:par>
                        <p:par>
                          <p:cTn id="216" fill="hold">
                            <p:stCondLst>
                              <p:cond delay="6500"/>
                            </p:stCondLst>
                            <p:childTnLst>
                              <p:par>
                                <p:cTn id="217" presetID="10" presetClass="entr" presetSubtype="0" fill="hold" nodeType="afterEffect">
                                  <p:stCondLst>
                                    <p:cond delay="0"/>
                                  </p:stCondLst>
                                  <p:childTnLst>
                                    <p:set>
                                      <p:cBhvr>
                                        <p:cTn id="218" dur="1" fill="hold">
                                          <p:stCondLst>
                                            <p:cond delay="0"/>
                                          </p:stCondLst>
                                        </p:cTn>
                                        <p:tgtEl>
                                          <p:spTgt spid="52"/>
                                        </p:tgtEl>
                                        <p:attrNameLst>
                                          <p:attrName>style.visibility</p:attrName>
                                        </p:attrNameLst>
                                      </p:cBhvr>
                                      <p:to>
                                        <p:strVal val="visible"/>
                                      </p:to>
                                    </p:set>
                                    <p:animEffect transition="in" filter="fade">
                                      <p:cBhvr>
                                        <p:cTn id="219" dur="500"/>
                                        <p:tgtEl>
                                          <p:spTgt spid="52"/>
                                        </p:tgtEl>
                                      </p:cBhvr>
                                    </p:animEffect>
                                  </p:childTnLst>
                                </p:cTn>
                              </p:par>
                            </p:childTnLst>
                          </p:cTn>
                        </p:par>
                        <p:par>
                          <p:cTn id="220" fill="hold">
                            <p:stCondLst>
                              <p:cond delay="7000"/>
                            </p:stCondLst>
                            <p:childTnLst>
                              <p:par>
                                <p:cTn id="221" presetID="10" presetClass="entr" presetSubtype="0" fill="hold" nodeType="afterEffect">
                                  <p:stCondLst>
                                    <p:cond delay="0"/>
                                  </p:stCondLst>
                                  <p:childTnLst>
                                    <p:set>
                                      <p:cBhvr>
                                        <p:cTn id="222" dur="1" fill="hold">
                                          <p:stCondLst>
                                            <p:cond delay="0"/>
                                          </p:stCondLst>
                                        </p:cTn>
                                        <p:tgtEl>
                                          <p:spTgt spid="53"/>
                                        </p:tgtEl>
                                        <p:attrNameLst>
                                          <p:attrName>style.visibility</p:attrName>
                                        </p:attrNameLst>
                                      </p:cBhvr>
                                      <p:to>
                                        <p:strVal val="visible"/>
                                      </p:to>
                                    </p:set>
                                    <p:animEffect transition="in" filter="fade">
                                      <p:cBhvr>
                                        <p:cTn id="223" dur="500"/>
                                        <p:tgtEl>
                                          <p:spTgt spid="53"/>
                                        </p:tgtEl>
                                      </p:cBhvr>
                                    </p:animEffect>
                                  </p:childTnLst>
                                </p:cTn>
                              </p:par>
                            </p:childTnLst>
                          </p:cTn>
                        </p:par>
                        <p:par>
                          <p:cTn id="224" fill="hold">
                            <p:stCondLst>
                              <p:cond delay="7500"/>
                            </p:stCondLst>
                            <p:childTnLst>
                              <p:par>
                                <p:cTn id="225" presetID="10" presetClass="entr" presetSubtype="0" fill="hold" nodeType="afterEffect">
                                  <p:stCondLst>
                                    <p:cond delay="0"/>
                                  </p:stCondLst>
                                  <p:childTnLst>
                                    <p:set>
                                      <p:cBhvr>
                                        <p:cTn id="226" dur="1" fill="hold">
                                          <p:stCondLst>
                                            <p:cond delay="0"/>
                                          </p:stCondLst>
                                        </p:cTn>
                                        <p:tgtEl>
                                          <p:spTgt spid="54"/>
                                        </p:tgtEl>
                                        <p:attrNameLst>
                                          <p:attrName>style.visibility</p:attrName>
                                        </p:attrNameLst>
                                      </p:cBhvr>
                                      <p:to>
                                        <p:strVal val="visible"/>
                                      </p:to>
                                    </p:set>
                                    <p:animEffect transition="in" filter="fade">
                                      <p:cBhvr>
                                        <p:cTn id="227" dur="500"/>
                                        <p:tgtEl>
                                          <p:spTgt spid="54"/>
                                        </p:tgtEl>
                                      </p:cBhvr>
                                    </p:animEffect>
                                  </p:childTnLst>
                                </p:cTn>
                              </p:par>
                            </p:childTnLst>
                          </p:cTn>
                        </p:par>
                        <p:par>
                          <p:cTn id="228" fill="hold">
                            <p:stCondLst>
                              <p:cond delay="8000"/>
                            </p:stCondLst>
                            <p:childTnLst>
                              <p:par>
                                <p:cTn id="229" presetID="10" presetClass="entr" presetSubtype="0" fill="hold" nodeType="afterEffect">
                                  <p:stCondLst>
                                    <p:cond delay="0"/>
                                  </p:stCondLst>
                                  <p:childTnLst>
                                    <p:set>
                                      <p:cBhvr>
                                        <p:cTn id="230" dur="1" fill="hold">
                                          <p:stCondLst>
                                            <p:cond delay="0"/>
                                          </p:stCondLst>
                                        </p:cTn>
                                        <p:tgtEl>
                                          <p:spTgt spid="56"/>
                                        </p:tgtEl>
                                        <p:attrNameLst>
                                          <p:attrName>style.visibility</p:attrName>
                                        </p:attrNameLst>
                                      </p:cBhvr>
                                      <p:to>
                                        <p:strVal val="visible"/>
                                      </p:to>
                                    </p:set>
                                    <p:animEffect transition="in" filter="fade">
                                      <p:cBhvr>
                                        <p:cTn id="231" dur="500"/>
                                        <p:tgtEl>
                                          <p:spTgt spid="56"/>
                                        </p:tgtEl>
                                      </p:cBhvr>
                                    </p:animEffect>
                                  </p:childTnLst>
                                </p:cTn>
                              </p:par>
                            </p:childTnLst>
                          </p:cTn>
                        </p:par>
                        <p:par>
                          <p:cTn id="232" fill="hold">
                            <p:stCondLst>
                              <p:cond delay="8500"/>
                            </p:stCondLst>
                            <p:childTnLst>
                              <p:par>
                                <p:cTn id="233" presetID="10" presetClass="entr" presetSubtype="0" fill="hold" nodeType="afterEffect">
                                  <p:stCondLst>
                                    <p:cond delay="0"/>
                                  </p:stCondLst>
                                  <p:childTnLst>
                                    <p:set>
                                      <p:cBhvr>
                                        <p:cTn id="234" dur="1" fill="hold">
                                          <p:stCondLst>
                                            <p:cond delay="0"/>
                                          </p:stCondLst>
                                        </p:cTn>
                                        <p:tgtEl>
                                          <p:spTgt spid="57"/>
                                        </p:tgtEl>
                                        <p:attrNameLst>
                                          <p:attrName>style.visibility</p:attrName>
                                        </p:attrNameLst>
                                      </p:cBhvr>
                                      <p:to>
                                        <p:strVal val="visible"/>
                                      </p:to>
                                    </p:set>
                                    <p:animEffect transition="in" filter="fade">
                                      <p:cBhvr>
                                        <p:cTn id="235" dur="500"/>
                                        <p:tgtEl>
                                          <p:spTgt spid="57"/>
                                        </p:tgtEl>
                                      </p:cBhvr>
                                    </p:animEffect>
                                  </p:childTnLst>
                                </p:cTn>
                              </p:par>
                            </p:childTnLst>
                          </p:cTn>
                        </p:par>
                        <p:par>
                          <p:cTn id="236" fill="hold">
                            <p:stCondLst>
                              <p:cond delay="9000"/>
                            </p:stCondLst>
                            <p:childTnLst>
                              <p:par>
                                <p:cTn id="237" presetID="10" presetClass="entr" presetSubtype="0" fill="hold" nodeType="afterEffect">
                                  <p:stCondLst>
                                    <p:cond delay="0"/>
                                  </p:stCondLst>
                                  <p:childTnLst>
                                    <p:set>
                                      <p:cBhvr>
                                        <p:cTn id="238" dur="1" fill="hold">
                                          <p:stCondLst>
                                            <p:cond delay="0"/>
                                          </p:stCondLst>
                                        </p:cTn>
                                        <p:tgtEl>
                                          <p:spTgt spid="55"/>
                                        </p:tgtEl>
                                        <p:attrNameLst>
                                          <p:attrName>style.visibility</p:attrName>
                                        </p:attrNameLst>
                                      </p:cBhvr>
                                      <p:to>
                                        <p:strVal val="visible"/>
                                      </p:to>
                                    </p:set>
                                    <p:animEffect transition="in" filter="fade">
                                      <p:cBhvr>
                                        <p:cTn id="239" dur="500"/>
                                        <p:tgtEl>
                                          <p:spTgt spid="55"/>
                                        </p:tgtEl>
                                      </p:cBhvr>
                                    </p:animEffect>
                                  </p:childTnLst>
                                </p:cTn>
                              </p:par>
                            </p:childTnLst>
                          </p:cTn>
                        </p:par>
                        <p:par>
                          <p:cTn id="240" fill="hold">
                            <p:stCondLst>
                              <p:cond delay="9500"/>
                            </p:stCondLst>
                            <p:childTnLst>
                              <p:par>
                                <p:cTn id="241" presetID="10" presetClass="entr" presetSubtype="0" fill="hold" nodeType="afterEffect">
                                  <p:stCondLst>
                                    <p:cond delay="0"/>
                                  </p:stCondLst>
                                  <p:childTnLst>
                                    <p:set>
                                      <p:cBhvr>
                                        <p:cTn id="242" dur="1" fill="hold">
                                          <p:stCondLst>
                                            <p:cond delay="0"/>
                                          </p:stCondLst>
                                        </p:cTn>
                                        <p:tgtEl>
                                          <p:spTgt spid="58"/>
                                        </p:tgtEl>
                                        <p:attrNameLst>
                                          <p:attrName>style.visibility</p:attrName>
                                        </p:attrNameLst>
                                      </p:cBhvr>
                                      <p:to>
                                        <p:strVal val="visible"/>
                                      </p:to>
                                    </p:set>
                                    <p:animEffect transition="in" filter="fade">
                                      <p:cBhvr>
                                        <p:cTn id="243" dur="500"/>
                                        <p:tgtEl>
                                          <p:spTgt spid="58"/>
                                        </p:tgtEl>
                                      </p:cBhvr>
                                    </p:animEffect>
                                  </p:childTnLst>
                                </p:cTn>
                              </p:par>
                            </p:childTnLst>
                          </p:cTn>
                        </p:par>
                        <p:par>
                          <p:cTn id="244" fill="hold">
                            <p:stCondLst>
                              <p:cond delay="10000"/>
                            </p:stCondLst>
                            <p:childTnLst>
                              <p:par>
                                <p:cTn id="245" presetID="10" presetClass="entr" presetSubtype="0" fill="hold" nodeType="afterEffect">
                                  <p:stCondLst>
                                    <p:cond delay="0"/>
                                  </p:stCondLst>
                                  <p:childTnLst>
                                    <p:set>
                                      <p:cBhvr>
                                        <p:cTn id="246" dur="1" fill="hold">
                                          <p:stCondLst>
                                            <p:cond delay="0"/>
                                          </p:stCondLst>
                                        </p:cTn>
                                        <p:tgtEl>
                                          <p:spTgt spid="59"/>
                                        </p:tgtEl>
                                        <p:attrNameLst>
                                          <p:attrName>style.visibility</p:attrName>
                                        </p:attrNameLst>
                                      </p:cBhvr>
                                      <p:to>
                                        <p:strVal val="visible"/>
                                      </p:to>
                                    </p:set>
                                    <p:animEffect transition="in" filter="fade">
                                      <p:cBhvr>
                                        <p:cTn id="247" dur="500"/>
                                        <p:tgtEl>
                                          <p:spTgt spid="59"/>
                                        </p:tgtEl>
                                      </p:cBhvr>
                                    </p:animEffect>
                                  </p:childTnLst>
                                </p:cTn>
                              </p:par>
                            </p:childTnLst>
                          </p:cTn>
                        </p:par>
                        <p:par>
                          <p:cTn id="248" fill="hold">
                            <p:stCondLst>
                              <p:cond delay="10500"/>
                            </p:stCondLst>
                            <p:childTnLst>
                              <p:par>
                                <p:cTn id="249" presetID="10" presetClass="entr" presetSubtype="0" fill="hold" nodeType="afterEffect">
                                  <p:stCondLst>
                                    <p:cond delay="0"/>
                                  </p:stCondLst>
                                  <p:childTnLst>
                                    <p:set>
                                      <p:cBhvr>
                                        <p:cTn id="250" dur="1" fill="hold">
                                          <p:stCondLst>
                                            <p:cond delay="0"/>
                                          </p:stCondLst>
                                        </p:cTn>
                                        <p:tgtEl>
                                          <p:spTgt spid="60"/>
                                        </p:tgtEl>
                                        <p:attrNameLst>
                                          <p:attrName>style.visibility</p:attrName>
                                        </p:attrNameLst>
                                      </p:cBhvr>
                                      <p:to>
                                        <p:strVal val="visible"/>
                                      </p:to>
                                    </p:set>
                                    <p:animEffect transition="in" filter="fade">
                                      <p:cBhvr>
                                        <p:cTn id="251" dur="500"/>
                                        <p:tgtEl>
                                          <p:spTgt spid="60"/>
                                        </p:tgtEl>
                                      </p:cBhvr>
                                    </p:animEffect>
                                  </p:childTnLst>
                                </p:cTn>
                              </p:par>
                            </p:childTnLst>
                          </p:cTn>
                        </p:par>
                        <p:par>
                          <p:cTn id="252" fill="hold">
                            <p:stCondLst>
                              <p:cond delay="11000"/>
                            </p:stCondLst>
                            <p:childTnLst>
                              <p:par>
                                <p:cTn id="253" presetID="10" presetClass="entr" presetSubtype="0" fill="hold" nodeType="afterEffect">
                                  <p:stCondLst>
                                    <p:cond delay="0"/>
                                  </p:stCondLst>
                                  <p:childTnLst>
                                    <p:set>
                                      <p:cBhvr>
                                        <p:cTn id="254" dur="1" fill="hold">
                                          <p:stCondLst>
                                            <p:cond delay="0"/>
                                          </p:stCondLst>
                                        </p:cTn>
                                        <p:tgtEl>
                                          <p:spTgt spid="61"/>
                                        </p:tgtEl>
                                        <p:attrNameLst>
                                          <p:attrName>style.visibility</p:attrName>
                                        </p:attrNameLst>
                                      </p:cBhvr>
                                      <p:to>
                                        <p:strVal val="visible"/>
                                      </p:to>
                                    </p:set>
                                    <p:animEffect transition="in" filter="fade">
                                      <p:cBhvr>
                                        <p:cTn id="255" dur="500"/>
                                        <p:tgtEl>
                                          <p:spTgt spid="61"/>
                                        </p:tgtEl>
                                      </p:cBhvr>
                                    </p:animEffect>
                                  </p:childTnLst>
                                </p:cTn>
                              </p:par>
                            </p:childTnLst>
                          </p:cTn>
                        </p:par>
                        <p:par>
                          <p:cTn id="256" fill="hold">
                            <p:stCondLst>
                              <p:cond delay="11500"/>
                            </p:stCondLst>
                            <p:childTnLst>
                              <p:par>
                                <p:cTn id="257" presetID="10" presetClass="entr" presetSubtype="0" fill="hold" nodeType="afterEffect">
                                  <p:stCondLst>
                                    <p:cond delay="0"/>
                                  </p:stCondLst>
                                  <p:childTnLst>
                                    <p:set>
                                      <p:cBhvr>
                                        <p:cTn id="258" dur="1" fill="hold">
                                          <p:stCondLst>
                                            <p:cond delay="0"/>
                                          </p:stCondLst>
                                        </p:cTn>
                                        <p:tgtEl>
                                          <p:spTgt spid="62"/>
                                        </p:tgtEl>
                                        <p:attrNameLst>
                                          <p:attrName>style.visibility</p:attrName>
                                        </p:attrNameLst>
                                      </p:cBhvr>
                                      <p:to>
                                        <p:strVal val="visible"/>
                                      </p:to>
                                    </p:set>
                                    <p:animEffect transition="in" filter="fade">
                                      <p:cBhvr>
                                        <p:cTn id="259" dur="500"/>
                                        <p:tgtEl>
                                          <p:spTgt spid="62"/>
                                        </p:tgtEl>
                                      </p:cBhvr>
                                    </p:animEffect>
                                  </p:childTnLst>
                                </p:cTn>
                              </p:par>
                            </p:childTnLst>
                          </p:cTn>
                        </p:par>
                        <p:par>
                          <p:cTn id="260" fill="hold">
                            <p:stCondLst>
                              <p:cond delay="12000"/>
                            </p:stCondLst>
                            <p:childTnLst>
                              <p:par>
                                <p:cTn id="261" presetID="10" presetClass="entr" presetSubtype="0" fill="hold" nodeType="afterEffect">
                                  <p:stCondLst>
                                    <p:cond delay="0"/>
                                  </p:stCondLst>
                                  <p:childTnLst>
                                    <p:set>
                                      <p:cBhvr>
                                        <p:cTn id="262" dur="1" fill="hold">
                                          <p:stCondLst>
                                            <p:cond delay="0"/>
                                          </p:stCondLst>
                                        </p:cTn>
                                        <p:tgtEl>
                                          <p:spTgt spid="63"/>
                                        </p:tgtEl>
                                        <p:attrNameLst>
                                          <p:attrName>style.visibility</p:attrName>
                                        </p:attrNameLst>
                                      </p:cBhvr>
                                      <p:to>
                                        <p:strVal val="visible"/>
                                      </p:to>
                                    </p:set>
                                    <p:animEffect transition="in" filter="fade">
                                      <p:cBhvr>
                                        <p:cTn id="263" dur="500"/>
                                        <p:tgtEl>
                                          <p:spTgt spid="63"/>
                                        </p:tgtEl>
                                      </p:cBhvr>
                                    </p:animEffect>
                                  </p:childTnLst>
                                </p:cTn>
                              </p:par>
                            </p:childTnLst>
                          </p:cTn>
                        </p:par>
                        <p:par>
                          <p:cTn id="264" fill="hold">
                            <p:stCondLst>
                              <p:cond delay="12500"/>
                            </p:stCondLst>
                            <p:childTnLst>
                              <p:par>
                                <p:cTn id="265" presetID="10" presetClass="entr" presetSubtype="0" fill="hold" nodeType="afterEffect">
                                  <p:stCondLst>
                                    <p:cond delay="0"/>
                                  </p:stCondLst>
                                  <p:childTnLst>
                                    <p:set>
                                      <p:cBhvr>
                                        <p:cTn id="266" dur="1" fill="hold">
                                          <p:stCondLst>
                                            <p:cond delay="0"/>
                                          </p:stCondLst>
                                        </p:cTn>
                                        <p:tgtEl>
                                          <p:spTgt spid="64"/>
                                        </p:tgtEl>
                                        <p:attrNameLst>
                                          <p:attrName>style.visibility</p:attrName>
                                        </p:attrNameLst>
                                      </p:cBhvr>
                                      <p:to>
                                        <p:strVal val="visible"/>
                                      </p:to>
                                    </p:set>
                                    <p:animEffect transition="in" filter="fade">
                                      <p:cBhvr>
                                        <p:cTn id="267" dur="500"/>
                                        <p:tgtEl>
                                          <p:spTgt spid="64"/>
                                        </p:tgtEl>
                                      </p:cBhvr>
                                    </p:animEffect>
                                  </p:childTnLst>
                                </p:cTn>
                              </p:par>
                            </p:childTnLst>
                          </p:cTn>
                        </p:par>
                        <p:par>
                          <p:cTn id="268" fill="hold">
                            <p:stCondLst>
                              <p:cond delay="13000"/>
                            </p:stCondLst>
                            <p:childTnLst>
                              <p:par>
                                <p:cTn id="269" presetID="10" presetClass="entr" presetSubtype="0" fill="hold" nodeType="afterEffect">
                                  <p:stCondLst>
                                    <p:cond delay="0"/>
                                  </p:stCondLst>
                                  <p:childTnLst>
                                    <p:set>
                                      <p:cBhvr>
                                        <p:cTn id="270" dur="1" fill="hold">
                                          <p:stCondLst>
                                            <p:cond delay="0"/>
                                          </p:stCondLst>
                                        </p:cTn>
                                        <p:tgtEl>
                                          <p:spTgt spid="65"/>
                                        </p:tgtEl>
                                        <p:attrNameLst>
                                          <p:attrName>style.visibility</p:attrName>
                                        </p:attrNameLst>
                                      </p:cBhvr>
                                      <p:to>
                                        <p:strVal val="visible"/>
                                      </p:to>
                                    </p:set>
                                    <p:animEffect transition="in" filter="fade">
                                      <p:cBhvr>
                                        <p:cTn id="271" dur="500"/>
                                        <p:tgtEl>
                                          <p:spTgt spid="65"/>
                                        </p:tgtEl>
                                      </p:cBhvr>
                                    </p:animEffect>
                                  </p:childTnLst>
                                </p:cTn>
                              </p:par>
                            </p:childTnLst>
                          </p:cTn>
                        </p:par>
                        <p:par>
                          <p:cTn id="272" fill="hold">
                            <p:stCondLst>
                              <p:cond delay="13500"/>
                            </p:stCondLst>
                            <p:childTnLst>
                              <p:par>
                                <p:cTn id="273" presetID="10" presetClass="entr" presetSubtype="0" fill="hold" grpId="0" nodeType="afterEffect">
                                  <p:stCondLst>
                                    <p:cond delay="0"/>
                                  </p:stCondLst>
                                  <p:childTnLst>
                                    <p:set>
                                      <p:cBhvr>
                                        <p:cTn id="274" dur="1" fill="hold">
                                          <p:stCondLst>
                                            <p:cond delay="0"/>
                                          </p:stCondLst>
                                        </p:cTn>
                                        <p:tgtEl>
                                          <p:spTgt spid="40"/>
                                        </p:tgtEl>
                                        <p:attrNameLst>
                                          <p:attrName>style.visibility</p:attrName>
                                        </p:attrNameLst>
                                      </p:cBhvr>
                                      <p:to>
                                        <p:strVal val="visible"/>
                                      </p:to>
                                    </p:set>
                                    <p:animEffect transition="in" filter="fade">
                                      <p:cBhvr>
                                        <p:cTn id="275" dur="2000"/>
                                        <p:tgtEl>
                                          <p:spTgt spid="40"/>
                                        </p:tgtEl>
                                      </p:cBhvr>
                                    </p:animEffect>
                                  </p:childTnLst>
                                </p:cTn>
                              </p:par>
                            </p:childTnLst>
                          </p:cTn>
                        </p:par>
                        <p:par>
                          <p:cTn id="276" fill="hold">
                            <p:stCondLst>
                              <p:cond delay="15500"/>
                            </p:stCondLst>
                            <p:childTnLst>
                              <p:par>
                                <p:cTn id="277" presetID="10" presetClass="entr" presetSubtype="0" fill="hold" grpId="0" nodeType="afterEffect">
                                  <p:stCondLst>
                                    <p:cond delay="0"/>
                                  </p:stCondLst>
                                  <p:childTnLst>
                                    <p:set>
                                      <p:cBhvr>
                                        <p:cTn id="278" dur="1" fill="hold">
                                          <p:stCondLst>
                                            <p:cond delay="0"/>
                                          </p:stCondLst>
                                        </p:cTn>
                                        <p:tgtEl>
                                          <p:spTgt spid="41"/>
                                        </p:tgtEl>
                                        <p:attrNameLst>
                                          <p:attrName>style.visibility</p:attrName>
                                        </p:attrNameLst>
                                      </p:cBhvr>
                                      <p:to>
                                        <p:strVal val="visible"/>
                                      </p:to>
                                    </p:set>
                                    <p:animEffect transition="in" filter="fade">
                                      <p:cBhvr>
                                        <p:cTn id="279" dur="2000"/>
                                        <p:tgtEl>
                                          <p:spTgt spid="41"/>
                                        </p:tgtEl>
                                      </p:cBhvr>
                                    </p:animEffect>
                                  </p:childTnLst>
                                </p:cTn>
                              </p:par>
                            </p:childTnLst>
                          </p:cTn>
                        </p:par>
                      </p:childTnLst>
                    </p:cTn>
                  </p:par>
                  <p:par>
                    <p:cTn id="280" fill="hold">
                      <p:stCondLst>
                        <p:cond delay="indefinite"/>
                      </p:stCondLst>
                      <p:childTnLst>
                        <p:par>
                          <p:cTn id="281" fill="hold">
                            <p:stCondLst>
                              <p:cond delay="0"/>
                            </p:stCondLst>
                            <p:childTnLst>
                              <p:par>
                                <p:cTn id="282" presetID="41" presetClass="entr" presetSubtype="0" fill="hold" grpId="0" nodeType="clickEffect">
                                  <p:stCondLst>
                                    <p:cond delay="0"/>
                                  </p:stCondLst>
                                  <p:iterate type="lt">
                                    <p:tmPct val="10000"/>
                                  </p:iterate>
                                  <p:childTnLst>
                                    <p:set>
                                      <p:cBhvr>
                                        <p:cTn id="283" dur="1" fill="hold">
                                          <p:stCondLst>
                                            <p:cond delay="0"/>
                                          </p:stCondLst>
                                        </p:cTn>
                                        <p:tgtEl>
                                          <p:spTgt spid="42"/>
                                        </p:tgtEl>
                                        <p:attrNameLst>
                                          <p:attrName>style.visibility</p:attrName>
                                        </p:attrNameLst>
                                      </p:cBhvr>
                                      <p:to>
                                        <p:strVal val="visible"/>
                                      </p:to>
                                    </p:set>
                                    <p:anim calcmode="lin" valueType="num">
                                      <p:cBhvr>
                                        <p:cTn id="284"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85" dur="500" fill="hold"/>
                                        <p:tgtEl>
                                          <p:spTgt spid="42"/>
                                        </p:tgtEl>
                                        <p:attrNameLst>
                                          <p:attrName>ppt_y</p:attrName>
                                        </p:attrNameLst>
                                      </p:cBhvr>
                                      <p:tavLst>
                                        <p:tav tm="0">
                                          <p:val>
                                            <p:strVal val="#ppt_y"/>
                                          </p:val>
                                        </p:tav>
                                        <p:tav tm="100000">
                                          <p:val>
                                            <p:strVal val="#ppt_y"/>
                                          </p:val>
                                        </p:tav>
                                      </p:tavLst>
                                    </p:anim>
                                    <p:anim calcmode="lin" valueType="num">
                                      <p:cBhvr>
                                        <p:cTn id="286"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287"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88" dur="5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048000" y="355937"/>
            <a:ext cx="3352800" cy="1168063"/>
          </a:xfrm>
          <a:prstGeom prst="rect">
            <a:avLst/>
          </a:prstGeom>
          <a:noFill/>
        </p:spPr>
        <p:txBody>
          <a:bodyPr wrap="square" rtlCol="0">
            <a:prstTxWarp prst="textPlain">
              <a:avLst/>
            </a:prstTxWarp>
            <a:spAutoFit/>
          </a:bodyPr>
          <a:lstStyle/>
          <a:p>
            <a:r>
              <a:rPr lang="bn-IN" sz="6000" dirty="0" smtClean="0">
                <a:ln>
                  <a:solidFill>
                    <a:srgbClr val="C00000"/>
                  </a:solidFill>
                </a:ln>
                <a:solidFill>
                  <a:srgbClr val="FFC000"/>
                </a:solidFill>
                <a:effectLst>
                  <a:glow rad="228600">
                    <a:schemeClr val="accent6">
                      <a:satMod val="175000"/>
                      <a:alpha val="40000"/>
                    </a:schemeClr>
                  </a:glow>
                </a:effectLst>
                <a:latin typeface="SutonnyOMJ" pitchFamily="2" charset="0"/>
                <a:cs typeface="SutonnyOMJ" pitchFamily="2" charset="0"/>
              </a:rPr>
              <a:t>শি</a:t>
            </a:r>
            <a:r>
              <a:rPr lang="bn-IN" sz="4800" dirty="0" smtClean="0">
                <a:ln>
                  <a:solidFill>
                    <a:srgbClr val="C00000"/>
                  </a:solidFill>
                </a:ln>
                <a:solidFill>
                  <a:srgbClr val="7030A0"/>
                </a:solidFill>
                <a:effectLst>
                  <a:glow rad="101600">
                    <a:schemeClr val="accent2">
                      <a:satMod val="175000"/>
                      <a:alpha val="40000"/>
                    </a:schemeClr>
                  </a:glow>
                </a:effectLst>
                <a:latin typeface="SutonnyOMJ" pitchFamily="2" charset="0"/>
                <a:cs typeface="SutonnyOMJ" pitchFamily="2" charset="0"/>
              </a:rPr>
              <a:t>খনফল</a:t>
            </a:r>
            <a:endParaRPr lang="en-US" sz="4400" dirty="0">
              <a:ln>
                <a:solidFill>
                  <a:srgbClr val="C00000"/>
                </a:solidFill>
              </a:ln>
              <a:solidFill>
                <a:srgbClr val="7030A0"/>
              </a:solidFill>
              <a:effectLst>
                <a:glow rad="101600">
                  <a:schemeClr val="accent2">
                    <a:satMod val="175000"/>
                    <a:alpha val="40000"/>
                  </a:schemeClr>
                </a:glow>
              </a:effectLst>
              <a:latin typeface="SutonnyOMJ" pitchFamily="2" charset="0"/>
              <a:cs typeface="SutonnyOMJ" pitchFamily="2" charset="0"/>
            </a:endParaRPr>
          </a:p>
        </p:txBody>
      </p:sp>
      <p:graphicFrame>
        <p:nvGraphicFramePr>
          <p:cNvPr id="10" name="Diagram 9"/>
          <p:cNvGraphicFramePr/>
          <p:nvPr/>
        </p:nvGraphicFramePr>
        <p:xfrm>
          <a:off x="838200" y="1752600"/>
          <a:ext cx="7467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vigitable-20200108210453.jpg"/>
          <p:cNvPicPr>
            <a:picLocks noChangeAspect="1"/>
          </p:cNvPicPr>
          <p:nvPr/>
        </p:nvPicPr>
        <p:blipFill>
          <a:blip r:embed="rId2"/>
          <a:srcRect l="12667" t="6923" r="12667" b="4872"/>
          <a:stretch>
            <a:fillRect/>
          </a:stretch>
        </p:blipFill>
        <p:spPr>
          <a:xfrm rot="975651">
            <a:off x="3824701" y="1147084"/>
            <a:ext cx="2067339" cy="2033143"/>
          </a:xfrm>
          <a:prstGeom prst="ellipse">
            <a:avLst/>
          </a:prstGeom>
          <a:ln>
            <a:noFill/>
          </a:ln>
          <a:effectLst>
            <a:softEdge rad="112500"/>
          </a:effectLst>
        </p:spPr>
      </p:pic>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762000" y="4634805"/>
            <a:ext cx="7696200" cy="1384995"/>
          </a:xfrm>
          <a:prstGeom prst="rect">
            <a:avLst/>
          </a:prstGeom>
        </p:spPr>
        <p:txBody>
          <a:bodyPr wrap="square">
            <a:spAutoFit/>
          </a:bodyPr>
          <a:lstStyle/>
          <a:p>
            <a:r>
              <a:rPr lang="bn-IN" sz="2800" dirty="0" smtClean="0">
                <a:effectLst>
                  <a:glow rad="228600">
                    <a:schemeClr val="accent4">
                      <a:satMod val="175000"/>
                      <a:alpha val="40000"/>
                    </a:schemeClr>
                  </a:glow>
                </a:effectLst>
                <a:latin typeface="SutonnyOMJ" pitchFamily="2" charset="0"/>
                <a:cs typeface="SutonnyOMJ" pitchFamily="2" charset="0"/>
              </a:rPr>
              <a:t> আমরা জানি কৃষি মৌসুম তিনটি: </a:t>
            </a:r>
            <a:r>
              <a:rPr lang="bn-IN" sz="2800" b="1" dirty="0" smtClean="0">
                <a:effectLst>
                  <a:glow rad="228600">
                    <a:schemeClr val="accent4">
                      <a:satMod val="175000"/>
                      <a:alpha val="40000"/>
                    </a:schemeClr>
                  </a:glow>
                </a:effectLst>
                <a:latin typeface="SutonnyOMJ" pitchFamily="2" charset="0"/>
                <a:cs typeface="SutonnyOMJ" pitchFamily="2" charset="0"/>
              </a:rPr>
              <a:t>রবি মৌসুম</a:t>
            </a:r>
            <a:r>
              <a:rPr lang="bn-IN" sz="2800" dirty="0" smtClean="0">
                <a:effectLst>
                  <a:glow rad="228600">
                    <a:schemeClr val="accent4">
                      <a:satMod val="175000"/>
                      <a:alpha val="40000"/>
                    </a:schemeClr>
                  </a:glow>
                </a:effectLst>
                <a:latin typeface="SutonnyOMJ" pitchFamily="2" charset="0"/>
                <a:cs typeface="SutonnyOMJ" pitchFamily="2" charset="0"/>
              </a:rPr>
              <a:t>: ১৬ অক্টোবর থেকে ১৫ মার্চ(কার্তিক থেকে ফাল্গুন); </a:t>
            </a:r>
            <a:r>
              <a:rPr lang="bn-IN" sz="2800" b="1" dirty="0" smtClean="0">
                <a:effectLst>
                  <a:glow rad="228600">
                    <a:schemeClr val="accent4">
                      <a:satMod val="175000"/>
                      <a:alpha val="40000"/>
                    </a:schemeClr>
                  </a:glow>
                </a:effectLst>
                <a:latin typeface="SutonnyOMJ" pitchFamily="2" charset="0"/>
                <a:cs typeface="SutonnyOMJ" pitchFamily="2" charset="0"/>
              </a:rPr>
              <a:t>খরিপ-১ মৌসুম</a:t>
            </a:r>
            <a:r>
              <a:rPr lang="bn-IN" sz="2800" dirty="0" smtClean="0">
                <a:effectLst>
                  <a:glow rad="228600">
                    <a:schemeClr val="accent4">
                      <a:satMod val="175000"/>
                      <a:alpha val="40000"/>
                    </a:schemeClr>
                  </a:glow>
                </a:effectLst>
                <a:latin typeface="SutonnyOMJ" pitchFamily="2" charset="0"/>
                <a:cs typeface="SutonnyOMJ" pitchFamily="2" charset="0"/>
              </a:rPr>
              <a:t>: ১৪ মার্চ থেকে ১৫ জুলাই( চৈত্র-আষাঢ়); </a:t>
            </a:r>
            <a:r>
              <a:rPr lang="bn-IN" sz="2800" b="1" dirty="0" smtClean="0">
                <a:effectLst>
                  <a:glow rad="228600">
                    <a:schemeClr val="accent4">
                      <a:satMod val="175000"/>
                      <a:alpha val="40000"/>
                    </a:schemeClr>
                  </a:glow>
                </a:effectLst>
                <a:latin typeface="SutonnyOMJ" pitchFamily="2" charset="0"/>
                <a:cs typeface="SutonnyOMJ" pitchFamily="2" charset="0"/>
              </a:rPr>
              <a:t>খরিপ-২:</a:t>
            </a:r>
            <a:r>
              <a:rPr lang="bn-IN" sz="2800" dirty="0" smtClean="0">
                <a:effectLst>
                  <a:glow rad="228600">
                    <a:schemeClr val="accent4">
                      <a:satMod val="175000"/>
                      <a:alpha val="40000"/>
                    </a:schemeClr>
                  </a:glow>
                </a:effectLst>
                <a:latin typeface="SutonnyOMJ" pitchFamily="2" charset="0"/>
                <a:cs typeface="SutonnyOMJ" pitchFamily="2" charset="0"/>
              </a:rPr>
              <a:t> ১৬ জুলাই থেকে ১৫ অক্টোবর (শ্রাবণ-আশ্বিন)</a:t>
            </a:r>
            <a:endParaRPr lang="en-US" sz="2800" dirty="0">
              <a:effectLst>
                <a:glow rad="228600">
                  <a:schemeClr val="accent4">
                    <a:satMod val="175000"/>
                    <a:alpha val="40000"/>
                  </a:schemeClr>
                </a:glow>
              </a:effectLst>
              <a:latin typeface="SutonnyOMJ" pitchFamily="2" charset="0"/>
              <a:cs typeface="SutonnyOMJ" pitchFamily="2" charset="0"/>
            </a:endParaRPr>
          </a:p>
        </p:txBody>
      </p:sp>
      <p:grpSp>
        <p:nvGrpSpPr>
          <p:cNvPr id="25" name="Group 24"/>
          <p:cNvGrpSpPr/>
          <p:nvPr/>
        </p:nvGrpSpPr>
        <p:grpSpPr>
          <a:xfrm>
            <a:off x="2667000" y="1143000"/>
            <a:ext cx="3429000" cy="3352800"/>
            <a:chOff x="3429000" y="1600200"/>
            <a:chExt cx="2362200" cy="2209800"/>
          </a:xfrm>
          <a:effectLst>
            <a:glow rad="139700">
              <a:schemeClr val="accent2">
                <a:satMod val="175000"/>
                <a:alpha val="40000"/>
              </a:schemeClr>
            </a:glow>
          </a:effectLst>
        </p:grpSpPr>
        <p:sp>
          <p:nvSpPr>
            <p:cNvPr id="16" name="Pie 15"/>
            <p:cNvSpPr/>
            <p:nvPr/>
          </p:nvSpPr>
          <p:spPr>
            <a:xfrm>
              <a:off x="3429000" y="1600200"/>
              <a:ext cx="2362200" cy="2209800"/>
            </a:xfrm>
            <a:prstGeom prst="pi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p:cNvSpPr/>
            <p:nvPr/>
          </p:nvSpPr>
          <p:spPr>
            <a:xfrm>
              <a:off x="3429000" y="1600200"/>
              <a:ext cx="2362200" cy="2209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19" idx="3"/>
            </p:cNvCxnSpPr>
            <p:nvPr/>
          </p:nvCxnSpPr>
          <p:spPr>
            <a:xfrm rot="10800000" flipV="1">
              <a:off x="3774936" y="2666999"/>
              <a:ext cx="873264" cy="81938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8" name="Picture 27" descr="download (9).jpg"/>
          <p:cNvPicPr>
            <a:picLocks noChangeAspect="1"/>
          </p:cNvPicPr>
          <p:nvPr/>
        </p:nvPicPr>
        <p:blipFill>
          <a:blip r:embed="rId3"/>
          <a:stretch>
            <a:fillRect/>
          </a:stretch>
        </p:blipFill>
        <p:spPr>
          <a:xfrm>
            <a:off x="3678810" y="2843432"/>
            <a:ext cx="2112390" cy="1576168"/>
          </a:xfrm>
          <a:prstGeom prst="ellipse">
            <a:avLst/>
          </a:prstGeom>
          <a:ln>
            <a:noFill/>
          </a:ln>
          <a:effectLst>
            <a:softEdge rad="112500"/>
          </a:effectLst>
        </p:spPr>
      </p:pic>
      <p:pic>
        <p:nvPicPr>
          <p:cNvPr id="29" name="Picture 28" descr="file7679yyeadoh1ebn9878g-1568971945.jpg"/>
          <p:cNvPicPr>
            <a:picLocks noChangeAspect="1"/>
          </p:cNvPicPr>
          <p:nvPr/>
        </p:nvPicPr>
        <p:blipFill>
          <a:blip r:embed="rId4" cstate="print"/>
          <a:stretch>
            <a:fillRect/>
          </a:stretch>
        </p:blipFill>
        <p:spPr>
          <a:xfrm>
            <a:off x="2635740" y="1524000"/>
            <a:ext cx="1707660" cy="1828800"/>
          </a:xfrm>
          <a:prstGeom prst="ellipse">
            <a:avLst/>
          </a:prstGeom>
          <a:ln>
            <a:noFill/>
          </a:ln>
          <a:effectLst>
            <a:softEdge rad="112500"/>
          </a:effectLst>
        </p:spPr>
      </p:pic>
      <p:sp>
        <p:nvSpPr>
          <p:cNvPr id="30" name="TextBox 29"/>
          <p:cNvSpPr txBox="1"/>
          <p:nvPr/>
        </p:nvSpPr>
        <p:spPr>
          <a:xfrm>
            <a:off x="914400" y="344269"/>
            <a:ext cx="7086600" cy="646331"/>
          </a:xfrm>
          <a:prstGeom prst="rect">
            <a:avLst/>
          </a:prstGeom>
          <a:noFill/>
        </p:spPr>
        <p:txBody>
          <a:bodyPr wrap="square" rtlCol="0">
            <a:prstTxWarp prst="textPlain">
              <a:avLst/>
            </a:prstTxWarp>
            <a:spAutoFit/>
          </a:bodyPr>
          <a:lstStyle/>
          <a:p>
            <a:r>
              <a:rPr lang="bn-IN" sz="3600" dirty="0" smtClean="0">
                <a:ln>
                  <a:solidFill>
                    <a:srgbClr val="C00000"/>
                  </a:solidFill>
                </a:ln>
                <a:solidFill>
                  <a:srgbClr val="00B0F0"/>
                </a:solidFill>
                <a:effectLst>
                  <a:glow rad="101600">
                    <a:schemeClr val="accent5">
                      <a:satMod val="175000"/>
                      <a:alpha val="40000"/>
                    </a:schemeClr>
                  </a:glow>
                </a:effectLst>
                <a:latin typeface="SutonnyOMJ" pitchFamily="2" charset="0"/>
                <a:cs typeface="SutonnyOMJ" pitchFamily="2" charset="0"/>
              </a:rPr>
              <a:t>শস্য পর্যায় আলোচনার পূর্বে এটা জেনে রাখা ভালো </a:t>
            </a:r>
            <a:endParaRPr lang="en-US" sz="3600" dirty="0">
              <a:ln>
                <a:solidFill>
                  <a:srgbClr val="C00000"/>
                </a:solidFill>
              </a:ln>
              <a:solidFill>
                <a:srgbClr val="00B0F0"/>
              </a:solidFill>
              <a:effectLst>
                <a:glow rad="101600">
                  <a:schemeClr val="accent5">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unnamed (6).jpg"/>
          <p:cNvPicPr>
            <a:picLocks noChangeAspect="1"/>
          </p:cNvPicPr>
          <p:nvPr/>
        </p:nvPicPr>
        <p:blipFill>
          <a:blip r:embed="rId2"/>
          <a:stretch>
            <a:fillRect/>
          </a:stretch>
        </p:blipFill>
        <p:spPr>
          <a:xfrm>
            <a:off x="1066800" y="833438"/>
            <a:ext cx="6858000" cy="282416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609600" y="3723144"/>
            <a:ext cx="7848600" cy="2677656"/>
          </a:xfrm>
          <a:prstGeom prst="rect">
            <a:avLst/>
          </a:prstGeom>
          <a:noFill/>
        </p:spPr>
        <p:txBody>
          <a:bodyPr wrap="square" rtlCol="0">
            <a:prstTxWarp prst="textPlain">
              <a:avLst/>
            </a:prstTxWarp>
            <a:spAutoFit/>
          </a:bodyPr>
          <a:lstStyle/>
          <a:p>
            <a:r>
              <a:rPr lang="bn-IN" sz="2400" dirty="0" smtClean="0">
                <a:effectLst>
                  <a:glow rad="101600">
                    <a:schemeClr val="accent6">
                      <a:satMod val="175000"/>
                      <a:alpha val="40000"/>
                    </a:schemeClr>
                  </a:glow>
                </a:effectLst>
                <a:latin typeface="SutonnyOMJ" pitchFamily="2" charset="0"/>
                <a:cs typeface="SutonnyOMJ" pitchFamily="2" charset="0"/>
              </a:rPr>
              <a:t>মাটির উর্বরতা বজায় রেখে এক খণ্ড জমিতে শস্য ঋতুর বিভিন্ন সময় ভিন্ন ভিন্ন ফসল উৎপাদন করাকে শস্য পর্যায় বলে। শস্য পর্যায় প্রযুক্তি ব্যবহারের জন্য সমগ্র জমিকে তিন থেকে চার খণ্ডে ভাগ করতে হয়, শস্য পর্যায় ২-৪ বছর মেয়াদি পরিকল্পনা। ১ম বছর খণ্ডগুলোতে রবি, খরিপ-১, খরিপ-২ মৌসুম অনুযায়ী বিভিন্ন ফসল ফলানো হয়। ২য় বছরে ১ম খণ্ডের ফসল ২য় খণ্ডে, ২য় খণ্ডেরটি ৩য় খণ্ডে এভাবে আবর্তন করতে থাকে, প্রত্যেক ফসল যেন প্রতি খণ্ডে একবার করে </a:t>
            </a:r>
            <a:r>
              <a:rPr lang="bn-IN" sz="2400" dirty="0" smtClean="0">
                <a:effectLst>
                  <a:glow rad="101600">
                    <a:schemeClr val="accent6">
                      <a:satMod val="175000"/>
                      <a:alpha val="40000"/>
                    </a:schemeClr>
                  </a:glow>
                </a:effectLst>
                <a:latin typeface="SutonnyOMJ" pitchFamily="2" charset="0"/>
                <a:cs typeface="SutonnyOMJ" pitchFamily="2" charset="0"/>
              </a:rPr>
              <a:t>চাষ </a:t>
            </a:r>
            <a:r>
              <a:rPr lang="bn-IN" sz="2400" dirty="0" smtClean="0">
                <a:effectLst>
                  <a:glow rad="101600">
                    <a:schemeClr val="accent6">
                      <a:satMod val="175000"/>
                      <a:alpha val="40000"/>
                    </a:schemeClr>
                  </a:glow>
                </a:effectLst>
                <a:latin typeface="SutonnyOMJ" pitchFamily="2" charset="0"/>
                <a:cs typeface="SutonnyOMJ" pitchFamily="2" charset="0"/>
              </a:rPr>
              <a:t>হয় সে দিকে লক্ষ্য রাখতে হবে।</a:t>
            </a:r>
            <a:endParaRPr lang="en-US" sz="2400" dirty="0">
              <a:effectLst>
                <a:glow rad="101600">
                  <a:schemeClr val="accent6">
                    <a:satMod val="175000"/>
                    <a:alpha val="40000"/>
                  </a:schemeClr>
                </a:glow>
              </a:effectLst>
              <a:latin typeface="SutonnyOMJ" pitchFamily="2" charset="0"/>
              <a:cs typeface="SutonnyOMJ" pitchFamily="2" charset="0"/>
            </a:endParaRPr>
          </a:p>
        </p:txBody>
      </p:sp>
      <p:sp>
        <p:nvSpPr>
          <p:cNvPr id="11" name="TextBox 10"/>
          <p:cNvSpPr txBox="1"/>
          <p:nvPr/>
        </p:nvSpPr>
        <p:spPr>
          <a:xfrm>
            <a:off x="2667000" y="152400"/>
            <a:ext cx="3276600" cy="523220"/>
          </a:xfrm>
          <a:prstGeom prst="rect">
            <a:avLst/>
          </a:prstGeom>
          <a:noFill/>
        </p:spPr>
        <p:txBody>
          <a:bodyPr wrap="square" rtlCol="0">
            <a:prstTxWarp prst="textPlain">
              <a:avLst/>
            </a:prstTxWarp>
            <a:spAutoFit/>
          </a:bodyPr>
          <a:lstStyle/>
          <a:p>
            <a:r>
              <a:rPr lang="bn-IN" sz="2800" dirty="0" smtClean="0">
                <a:effectLst>
                  <a:glow rad="101600">
                    <a:schemeClr val="accent1">
                      <a:satMod val="175000"/>
                      <a:alpha val="40000"/>
                    </a:schemeClr>
                  </a:glow>
                </a:effectLst>
                <a:latin typeface="SutonnyOMJ" pitchFamily="2" charset="0"/>
                <a:cs typeface="SutonnyOMJ" pitchFamily="2" charset="0"/>
              </a:rPr>
              <a:t>শস্য পর্যায়ের প্রাথমিক ধারণা</a:t>
            </a:r>
            <a:endParaRPr lang="en-US" sz="2800" dirty="0">
              <a:effectLst>
                <a:glow rad="101600">
                  <a:schemeClr val="accent1">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429000" y="304800"/>
            <a:ext cx="2514600" cy="914400"/>
          </a:xfrm>
          <a:prstGeom prst="rect">
            <a:avLst/>
          </a:prstGeom>
          <a:noFill/>
        </p:spPr>
        <p:txBody>
          <a:bodyPr wrap="square" rtlCol="0">
            <a:prstTxWarp prst="textPlain">
              <a:avLst/>
            </a:prstTxWarp>
            <a:spAutoFit/>
          </a:bodyPr>
          <a:lstStyle/>
          <a:p>
            <a:r>
              <a:rPr lang="bn-IN" sz="4000" b="1" dirty="0" smtClean="0">
                <a:ln w="1905"/>
                <a:solidFill>
                  <a:srgbClr val="00B050"/>
                </a:solidFill>
                <a:effectLst>
                  <a:glow rad="101600">
                    <a:schemeClr val="accent5">
                      <a:satMod val="175000"/>
                      <a:alpha val="40000"/>
                    </a:schemeClr>
                  </a:glow>
                  <a:innerShdw blurRad="69850" dist="43180" dir="5400000">
                    <a:srgbClr val="000000">
                      <a:alpha val="65000"/>
                    </a:srgbClr>
                  </a:innerShdw>
                </a:effectLst>
                <a:latin typeface="SutonnyOMJ" pitchFamily="2" charset="0"/>
                <a:cs typeface="SutonnyOMJ" pitchFamily="2" charset="0"/>
              </a:rPr>
              <a:t>একক কাজ</a:t>
            </a:r>
            <a:endParaRPr lang="en-US" sz="4000" b="1" dirty="0">
              <a:ln w="1905"/>
              <a:solidFill>
                <a:srgbClr val="00B050"/>
              </a:solidFill>
              <a:effectLst>
                <a:glow rad="101600">
                  <a:schemeClr val="accent5">
                    <a:satMod val="175000"/>
                    <a:alpha val="40000"/>
                  </a:schemeClr>
                </a:glow>
                <a:innerShdw blurRad="69850" dist="43180" dir="5400000">
                  <a:srgbClr val="000000">
                    <a:alpha val="65000"/>
                  </a:srgbClr>
                </a:innerShdw>
              </a:effectLst>
              <a:latin typeface="SutonnyOMJ" pitchFamily="2" charset="0"/>
              <a:cs typeface="SutonnyOMJ" pitchFamily="2" charset="0"/>
            </a:endParaRPr>
          </a:p>
        </p:txBody>
      </p:sp>
      <p:sp>
        <p:nvSpPr>
          <p:cNvPr id="10" name="TextBox 9"/>
          <p:cNvSpPr txBox="1"/>
          <p:nvPr/>
        </p:nvSpPr>
        <p:spPr>
          <a:xfrm>
            <a:off x="1905000" y="5410200"/>
            <a:ext cx="5715000" cy="914400"/>
          </a:xfrm>
          <a:prstGeom prst="rect">
            <a:avLst/>
          </a:prstGeom>
          <a:noFill/>
        </p:spPr>
        <p:txBody>
          <a:bodyPr wrap="square" rtlCol="0">
            <a:prstTxWarp prst="textPlain">
              <a:avLst/>
            </a:prstTxWarp>
            <a:spAutoFit/>
          </a:bodyPr>
          <a:lstStyle/>
          <a:p>
            <a:r>
              <a:rPr lang="bn-IN" sz="4000" b="1" dirty="0" smtClean="0">
                <a:ln w="1905"/>
                <a:solidFill>
                  <a:srgbClr val="00B050"/>
                </a:solidFill>
                <a:effectLst>
                  <a:glow rad="101600">
                    <a:schemeClr val="accent5">
                      <a:satMod val="175000"/>
                      <a:alpha val="40000"/>
                    </a:schemeClr>
                  </a:glow>
                  <a:innerShdw blurRad="69850" dist="43180" dir="5400000">
                    <a:srgbClr val="000000">
                      <a:alpha val="65000"/>
                    </a:srgbClr>
                  </a:innerShdw>
                </a:effectLst>
                <a:latin typeface="SutonnyOMJ" pitchFamily="2" charset="0"/>
                <a:cs typeface="SutonnyOMJ" pitchFamily="2" charset="0"/>
              </a:rPr>
              <a:t>শস্য পর্যায় বলতে কি বুঝ?</a:t>
            </a:r>
            <a:endParaRPr lang="en-US" sz="4000" b="1" dirty="0">
              <a:ln w="1905"/>
              <a:solidFill>
                <a:srgbClr val="00B050"/>
              </a:solidFill>
              <a:effectLst>
                <a:glow rad="101600">
                  <a:schemeClr val="accent5">
                    <a:satMod val="175000"/>
                    <a:alpha val="40000"/>
                  </a:schemeClr>
                </a:glow>
                <a:innerShdw blurRad="69850" dist="43180" dir="5400000">
                  <a:srgbClr val="000000">
                    <a:alpha val="65000"/>
                  </a:srgbClr>
                </a:innerShdw>
              </a:effectLst>
              <a:latin typeface="SutonnyOMJ" pitchFamily="2" charset="0"/>
              <a:cs typeface="SutonnyOMJ" pitchFamily="2" charset="0"/>
            </a:endParaRPr>
          </a:p>
        </p:txBody>
      </p:sp>
      <p:pic>
        <p:nvPicPr>
          <p:cNvPr id="11" name="Picture 10" descr="ruposi.jpg"/>
          <p:cNvPicPr>
            <a:picLocks noChangeAspect="1"/>
          </p:cNvPicPr>
          <p:nvPr/>
        </p:nvPicPr>
        <p:blipFill>
          <a:blip r:embed="rId2"/>
          <a:stretch>
            <a:fillRect/>
          </a:stretch>
        </p:blipFill>
        <p:spPr>
          <a:xfrm>
            <a:off x="1905000" y="1629103"/>
            <a:ext cx="5600700" cy="3476297"/>
          </a:xfrm>
          <a:prstGeom prst="rect">
            <a:avLst/>
          </a:prstGeom>
          <a:ln w="38100" cap="sq">
            <a:solidFill>
              <a:srgbClr val="000000"/>
            </a:solidFill>
            <a:prstDash val="solid"/>
            <a:miter lim="800000"/>
          </a:ln>
          <a:effectLst>
            <a:glow rad="228600">
              <a:schemeClr val="accent1">
                <a:satMod val="175000"/>
                <a:alpha val="40000"/>
              </a:schemeClr>
            </a:glow>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676400" y="304800"/>
            <a:ext cx="5181600" cy="584775"/>
          </a:xfrm>
          <a:prstGeom prst="rect">
            <a:avLst/>
          </a:prstGeom>
          <a:noFill/>
        </p:spPr>
        <p:txBody>
          <a:bodyPr wrap="square" rtlCol="0">
            <a:spAutoFit/>
          </a:bodyPr>
          <a:lstStyle/>
          <a:p>
            <a:r>
              <a:rPr lang="bn-IN" sz="3200" dirty="0" smtClean="0">
                <a:ln>
                  <a:solidFill>
                    <a:schemeClr val="tx1"/>
                  </a:solidFill>
                </a:ln>
                <a:effectLst>
                  <a:glow rad="139700">
                    <a:schemeClr val="accent6">
                      <a:satMod val="175000"/>
                      <a:alpha val="40000"/>
                    </a:schemeClr>
                  </a:glow>
                </a:effectLst>
                <a:latin typeface="SutonnyOMJ" pitchFamily="2" charset="0"/>
                <a:cs typeface="SutonnyOMJ" pitchFamily="2" charset="0"/>
              </a:rPr>
              <a:t>শস্য পর্যায় অবলম্বনে গুরুত্বপূর্ণ কিছু বিষয়</a:t>
            </a:r>
            <a:endParaRPr lang="en-US" sz="3200" dirty="0">
              <a:ln>
                <a:solidFill>
                  <a:schemeClr val="tx1"/>
                </a:solidFill>
              </a:ln>
              <a:effectLst>
                <a:glow rad="139700">
                  <a:schemeClr val="accent6">
                    <a:satMod val="175000"/>
                    <a:alpha val="40000"/>
                  </a:schemeClr>
                </a:glow>
              </a:effectLst>
              <a:latin typeface="SutonnyOMJ" pitchFamily="2" charset="0"/>
              <a:cs typeface="SutonnyOMJ" pitchFamily="2" charset="0"/>
            </a:endParaRPr>
          </a:p>
        </p:txBody>
      </p:sp>
      <p:pic>
        <p:nvPicPr>
          <p:cNvPr id="10" name="Picture 9" descr="download (10).jpg"/>
          <p:cNvPicPr>
            <a:picLocks noChangeAspect="1"/>
          </p:cNvPicPr>
          <p:nvPr/>
        </p:nvPicPr>
        <p:blipFill>
          <a:blip r:embed="rId2"/>
          <a:srcRect r="28239" b="8982"/>
          <a:stretch>
            <a:fillRect/>
          </a:stretch>
        </p:blipFill>
        <p:spPr>
          <a:xfrm>
            <a:off x="304800" y="3581400"/>
            <a:ext cx="3057728" cy="2209800"/>
          </a:xfrm>
          <a:prstGeom prst="rect">
            <a:avLst/>
          </a:prstGeom>
          <a:scene3d>
            <a:camera prst="orthographicFront"/>
            <a:lightRig rig="threePt" dir="t"/>
          </a:scene3d>
          <a:sp3d>
            <a:bevelT prst="angle"/>
          </a:sp3d>
        </p:spPr>
      </p:pic>
      <p:pic>
        <p:nvPicPr>
          <p:cNvPr id="11" name="Picture 10" descr="FB_IMG_1561686334776.jpg"/>
          <p:cNvPicPr>
            <a:picLocks noChangeAspect="1"/>
          </p:cNvPicPr>
          <p:nvPr/>
        </p:nvPicPr>
        <p:blipFill>
          <a:blip r:embed="rId3"/>
          <a:stretch>
            <a:fillRect/>
          </a:stretch>
        </p:blipFill>
        <p:spPr>
          <a:xfrm>
            <a:off x="304801" y="914400"/>
            <a:ext cx="3132306" cy="2133600"/>
          </a:xfrm>
          <a:prstGeom prst="rect">
            <a:avLst/>
          </a:prstGeom>
          <a:scene3d>
            <a:camera prst="orthographicFront"/>
            <a:lightRig rig="threePt" dir="t"/>
          </a:scene3d>
          <a:sp3d>
            <a:bevelT prst="angle"/>
          </a:sp3d>
        </p:spPr>
      </p:pic>
      <p:pic>
        <p:nvPicPr>
          <p:cNvPr id="12" name="Picture 11" descr="images (12).jpg"/>
          <p:cNvPicPr>
            <a:picLocks noChangeAspect="1"/>
          </p:cNvPicPr>
          <p:nvPr/>
        </p:nvPicPr>
        <p:blipFill>
          <a:blip r:embed="rId4"/>
          <a:stretch>
            <a:fillRect/>
          </a:stretch>
        </p:blipFill>
        <p:spPr>
          <a:xfrm>
            <a:off x="3505200" y="914400"/>
            <a:ext cx="3356043" cy="2133600"/>
          </a:xfrm>
          <a:prstGeom prst="rect">
            <a:avLst/>
          </a:prstGeom>
          <a:scene3d>
            <a:camera prst="orthographicFront"/>
            <a:lightRig rig="threePt" dir="t"/>
          </a:scene3d>
          <a:sp3d>
            <a:bevelT prst="angle"/>
          </a:sp3d>
        </p:spPr>
      </p:pic>
      <p:pic>
        <p:nvPicPr>
          <p:cNvPr id="13" name="Picture 12" descr="download (11).jpg"/>
          <p:cNvPicPr>
            <a:picLocks noChangeAspect="1"/>
          </p:cNvPicPr>
          <p:nvPr/>
        </p:nvPicPr>
        <p:blipFill>
          <a:blip r:embed="rId5"/>
          <a:stretch>
            <a:fillRect/>
          </a:stretch>
        </p:blipFill>
        <p:spPr>
          <a:xfrm>
            <a:off x="3429000" y="3581400"/>
            <a:ext cx="3505200" cy="2209799"/>
          </a:xfrm>
          <a:prstGeom prst="rect">
            <a:avLst/>
          </a:prstGeom>
          <a:scene3d>
            <a:camera prst="orthographicFront"/>
            <a:lightRig rig="threePt" dir="t"/>
          </a:scene3d>
          <a:sp3d>
            <a:bevelT prst="angle"/>
          </a:sp3d>
        </p:spPr>
      </p:pic>
      <p:sp>
        <p:nvSpPr>
          <p:cNvPr id="14" name="TextBox 13"/>
          <p:cNvSpPr txBox="1"/>
          <p:nvPr/>
        </p:nvSpPr>
        <p:spPr>
          <a:xfrm>
            <a:off x="457200" y="3134382"/>
            <a:ext cx="2895600" cy="294618"/>
          </a:xfrm>
          <a:prstGeom prst="rect">
            <a:avLst/>
          </a:prstGeom>
          <a:noFill/>
        </p:spPr>
        <p:txBody>
          <a:bodyPr wrap="square" rtlCol="0">
            <a:prstTxWarp prst="textPlain">
              <a:avLst/>
            </a:prstTxWarp>
            <a:spAutoFit/>
          </a:bodyPr>
          <a:lstStyle/>
          <a:p>
            <a:r>
              <a:rPr lang="bn-IN" sz="2400" dirty="0" smtClean="0">
                <a:ln>
                  <a:solidFill>
                    <a:schemeClr val="tx1"/>
                  </a:solidFill>
                </a:ln>
                <a:latin typeface="SutonnyOMJ" pitchFamily="2" charset="0"/>
                <a:cs typeface="SutonnyOMJ" pitchFamily="2" charset="0"/>
              </a:rPr>
              <a:t>সবুজ সার হিসাবে ধৈঞ্চা চাষ</a:t>
            </a:r>
            <a:endParaRPr lang="en-US" sz="2400" dirty="0">
              <a:ln>
                <a:solidFill>
                  <a:schemeClr val="tx1"/>
                </a:solidFill>
              </a:ln>
              <a:latin typeface="SutonnyOMJ" pitchFamily="2" charset="0"/>
              <a:cs typeface="SutonnyOMJ" pitchFamily="2" charset="0"/>
            </a:endParaRPr>
          </a:p>
        </p:txBody>
      </p:sp>
      <p:sp>
        <p:nvSpPr>
          <p:cNvPr id="15" name="TextBox 14"/>
          <p:cNvSpPr txBox="1"/>
          <p:nvPr/>
        </p:nvSpPr>
        <p:spPr>
          <a:xfrm>
            <a:off x="3657600" y="3048000"/>
            <a:ext cx="3124200" cy="294618"/>
          </a:xfrm>
          <a:prstGeom prst="rect">
            <a:avLst/>
          </a:prstGeom>
          <a:noFill/>
        </p:spPr>
        <p:txBody>
          <a:bodyPr wrap="square" rtlCol="0">
            <a:prstTxWarp prst="textPlain">
              <a:avLst/>
            </a:prstTxWarp>
            <a:spAutoFit/>
          </a:bodyPr>
          <a:lstStyle/>
          <a:p>
            <a:r>
              <a:rPr lang="bn-IN" sz="2400" dirty="0" smtClean="0">
                <a:ln>
                  <a:solidFill>
                    <a:schemeClr val="tx1"/>
                  </a:solidFill>
                </a:ln>
                <a:latin typeface="SutonnyOMJ" pitchFamily="2" charset="0"/>
                <a:cs typeface="SutonnyOMJ" pitchFamily="2" charset="0"/>
              </a:rPr>
              <a:t>খাদ্য শস্য ও অর্থকরী ফসল চাষ</a:t>
            </a:r>
            <a:endParaRPr lang="en-US" sz="2400" dirty="0">
              <a:ln>
                <a:solidFill>
                  <a:schemeClr val="tx1"/>
                </a:solidFill>
              </a:ln>
              <a:latin typeface="SutonnyOMJ" pitchFamily="2" charset="0"/>
              <a:cs typeface="SutonnyOMJ" pitchFamily="2" charset="0"/>
            </a:endParaRPr>
          </a:p>
        </p:txBody>
      </p:sp>
      <p:sp>
        <p:nvSpPr>
          <p:cNvPr id="16" name="TextBox 15"/>
          <p:cNvSpPr txBox="1"/>
          <p:nvPr/>
        </p:nvSpPr>
        <p:spPr>
          <a:xfrm>
            <a:off x="914400" y="5877580"/>
            <a:ext cx="1981200" cy="218420"/>
          </a:xfrm>
          <a:prstGeom prst="rect">
            <a:avLst/>
          </a:prstGeom>
          <a:noFill/>
        </p:spPr>
        <p:txBody>
          <a:bodyPr wrap="square" rtlCol="0">
            <a:prstTxWarp prst="textPlain">
              <a:avLst/>
            </a:prstTxWarp>
            <a:spAutoFit/>
          </a:bodyPr>
          <a:lstStyle/>
          <a:p>
            <a:r>
              <a:rPr lang="bn-IN" sz="2800" dirty="0" smtClean="0">
                <a:ln>
                  <a:solidFill>
                    <a:schemeClr val="tx1"/>
                  </a:solidFill>
                </a:ln>
                <a:latin typeface="SutonnyOMJ" pitchFamily="2" charset="0"/>
                <a:cs typeface="SutonnyOMJ" pitchFamily="2" charset="0"/>
              </a:rPr>
              <a:t>ডাল ফসল চাষ</a:t>
            </a:r>
            <a:endParaRPr lang="en-US" sz="2800" dirty="0">
              <a:ln>
                <a:solidFill>
                  <a:schemeClr val="tx1"/>
                </a:solidFill>
              </a:ln>
              <a:latin typeface="SutonnyOMJ" pitchFamily="2" charset="0"/>
              <a:cs typeface="SutonnyOMJ" pitchFamily="2" charset="0"/>
            </a:endParaRPr>
          </a:p>
        </p:txBody>
      </p:sp>
      <p:sp>
        <p:nvSpPr>
          <p:cNvPr id="17" name="TextBox 16"/>
          <p:cNvSpPr txBox="1"/>
          <p:nvPr/>
        </p:nvSpPr>
        <p:spPr>
          <a:xfrm>
            <a:off x="4267200" y="5877580"/>
            <a:ext cx="1600200" cy="218420"/>
          </a:xfrm>
          <a:prstGeom prst="rect">
            <a:avLst/>
          </a:prstGeom>
          <a:noFill/>
        </p:spPr>
        <p:txBody>
          <a:bodyPr wrap="square" rtlCol="0">
            <a:prstTxWarp prst="textPlain">
              <a:avLst/>
            </a:prstTxWarp>
            <a:spAutoFit/>
          </a:bodyPr>
          <a:lstStyle/>
          <a:p>
            <a:r>
              <a:rPr lang="bn-IN" sz="2800" dirty="0" smtClean="0">
                <a:ln>
                  <a:solidFill>
                    <a:schemeClr val="tx1"/>
                  </a:solidFill>
                </a:ln>
                <a:latin typeface="SutonnyOMJ" pitchFamily="2" charset="0"/>
                <a:cs typeface="SutonnyOMJ" pitchFamily="2" charset="0"/>
              </a:rPr>
              <a:t>গোখাদ্য চাষ</a:t>
            </a:r>
            <a:endParaRPr lang="en-US" sz="2800" dirty="0">
              <a:ln>
                <a:solidFill>
                  <a:schemeClr val="tx1"/>
                </a:solidFill>
              </a:ln>
              <a:latin typeface="SutonnyOMJ" pitchFamily="2" charset="0"/>
              <a:cs typeface="SutonnyOMJ" pitchFamily="2" charset="0"/>
            </a:endParaRPr>
          </a:p>
        </p:txBody>
      </p:sp>
      <p:sp>
        <p:nvSpPr>
          <p:cNvPr id="18" name="TextBox 17"/>
          <p:cNvSpPr txBox="1"/>
          <p:nvPr/>
        </p:nvSpPr>
        <p:spPr>
          <a:xfrm>
            <a:off x="7086600" y="990600"/>
            <a:ext cx="1600200" cy="3970318"/>
          </a:xfrm>
          <a:prstGeom prst="rect">
            <a:avLst/>
          </a:prstGeom>
          <a:noFill/>
        </p:spPr>
        <p:txBody>
          <a:bodyPr wrap="square" rtlCol="0">
            <a:spAutoFit/>
          </a:bodyPr>
          <a:lstStyle/>
          <a:p>
            <a:pPr algn="just"/>
            <a:r>
              <a:rPr lang="bn-IN" sz="2800" dirty="0" smtClean="0">
                <a:effectLst>
                  <a:glow rad="139700">
                    <a:schemeClr val="accent1">
                      <a:satMod val="175000"/>
                      <a:alpha val="40000"/>
                    </a:schemeClr>
                  </a:glow>
                </a:effectLst>
                <a:latin typeface="SutonnyOMJ" pitchFamily="2" charset="0"/>
                <a:cs typeface="SutonnyOMJ" pitchFamily="2" charset="0"/>
              </a:rPr>
              <a:t>এছাড়া লক্ষ্য রাখতে হবে একই শিকড় বিশিষ্ট ফসল চাষ না করা,</a:t>
            </a:r>
          </a:p>
          <a:p>
            <a:pPr algn="just"/>
            <a:r>
              <a:rPr lang="bn-IN" sz="2800" dirty="0" smtClean="0">
                <a:effectLst>
                  <a:glow rad="139700">
                    <a:schemeClr val="accent1">
                      <a:satMod val="175000"/>
                      <a:alpha val="40000"/>
                    </a:schemeClr>
                  </a:glow>
                </a:effectLst>
                <a:latin typeface="SutonnyOMJ" pitchFamily="2" charset="0"/>
                <a:cs typeface="SutonnyOMJ" pitchFamily="2" charset="0"/>
              </a:rPr>
              <a:t>পর পর একই ফসল চাষ না করা ইত্যাদি।</a:t>
            </a:r>
            <a:endParaRPr lang="en-US" sz="2800" dirty="0">
              <a:effectLst>
                <a:glow rad="139700">
                  <a:schemeClr val="accent1">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sp>
          <p:nvSpPr>
            <p:cNvPr id="3" name="Rectangle 2"/>
            <p:cNvSpPr/>
            <p:nvPr/>
          </p:nvSpPr>
          <p:spPr>
            <a:xfrm>
              <a:off x="0" y="0"/>
              <a:ext cx="9144000" cy="6858000"/>
            </a:xfrm>
            <a:prstGeom prst="rect">
              <a:avLst/>
            </a:prstGeom>
            <a:noFill/>
            <a:ln w="104775">
              <a:solidFill>
                <a:srgbClr val="7030A0"/>
              </a:solidFill>
            </a:ln>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152400"/>
              <a:ext cx="8763000" cy="6553200"/>
            </a:xfrm>
            <a:prstGeom prst="roundRect">
              <a:avLst>
                <a:gd name="adj" fmla="val 3358"/>
              </a:avLst>
            </a:prstGeom>
            <a:noFill/>
            <a:ln w="88900">
              <a:solidFill>
                <a:schemeClr val="accent6"/>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rot="2180898">
              <a:off x="246963" y="1202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rot="7557351">
              <a:off x="8425388" y="8672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9102070">
              <a:off x="253389" y="6070103"/>
              <a:ext cx="369744" cy="673995"/>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704727">
              <a:off x="8409360" y="6049319"/>
              <a:ext cx="369744" cy="646898"/>
            </a:xfrm>
            <a:prstGeom prst="moon">
              <a:avLst>
                <a:gd name="adj" fmla="val 22365"/>
              </a:avLst>
            </a:prstGeom>
            <a:solidFill>
              <a:srgbClr val="FFFF00"/>
            </a:solidFill>
            <a:ln>
              <a:solidFill>
                <a:srgbClr val="FF00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Bagerhat-Floating-Bed-Photo-529082019-1909031048.jpg"/>
          <p:cNvPicPr>
            <a:picLocks noChangeAspect="1"/>
          </p:cNvPicPr>
          <p:nvPr/>
        </p:nvPicPr>
        <p:blipFill>
          <a:blip r:embed="rId2"/>
          <a:srcRect l="8000" t="13964" r="9000" b="4955"/>
          <a:stretch>
            <a:fillRect/>
          </a:stretch>
        </p:blipFill>
        <p:spPr>
          <a:xfrm>
            <a:off x="1447800" y="685801"/>
            <a:ext cx="5791200" cy="2743200"/>
          </a:xfrm>
          <a:prstGeom prst="rect">
            <a:avLst/>
          </a:prstGeom>
        </p:spPr>
      </p:pic>
      <p:sp>
        <p:nvSpPr>
          <p:cNvPr id="10" name="TextBox 9"/>
          <p:cNvSpPr txBox="1"/>
          <p:nvPr/>
        </p:nvSpPr>
        <p:spPr>
          <a:xfrm>
            <a:off x="2590800" y="152400"/>
            <a:ext cx="3352800" cy="584775"/>
          </a:xfrm>
          <a:prstGeom prst="rect">
            <a:avLst/>
          </a:prstGeom>
          <a:noFill/>
        </p:spPr>
        <p:txBody>
          <a:bodyPr wrap="square" rtlCol="0">
            <a:spAutoFit/>
          </a:bodyPr>
          <a:lstStyle/>
          <a:p>
            <a:r>
              <a:rPr lang="bn-IN" sz="3200" dirty="0" smtClean="0">
                <a:effectLst>
                  <a:glow rad="228600">
                    <a:schemeClr val="accent5">
                      <a:satMod val="175000"/>
                      <a:alpha val="40000"/>
                    </a:schemeClr>
                  </a:glow>
                </a:effectLst>
                <a:latin typeface="SutonnyOMJ" pitchFamily="2" charset="0"/>
                <a:cs typeface="SutonnyOMJ" pitchFamily="2" charset="0"/>
              </a:rPr>
              <a:t>শস্য পর্যায় প্রযুক্তির সুবিধা </a:t>
            </a:r>
            <a:endParaRPr lang="en-US" sz="3200" dirty="0">
              <a:effectLst>
                <a:glow rad="228600">
                  <a:schemeClr val="accent5">
                    <a:satMod val="175000"/>
                    <a:alpha val="40000"/>
                  </a:schemeClr>
                </a:glow>
              </a:effectLst>
              <a:latin typeface="SutonnyOMJ" pitchFamily="2" charset="0"/>
              <a:cs typeface="SutonnyOMJ" pitchFamily="2" charset="0"/>
            </a:endParaRPr>
          </a:p>
        </p:txBody>
      </p:sp>
      <p:sp>
        <p:nvSpPr>
          <p:cNvPr id="11" name="TextBox 10"/>
          <p:cNvSpPr txBox="1"/>
          <p:nvPr/>
        </p:nvSpPr>
        <p:spPr>
          <a:xfrm>
            <a:off x="2590800" y="3505200"/>
            <a:ext cx="4572000" cy="3108543"/>
          </a:xfrm>
          <a:prstGeom prst="rect">
            <a:avLst/>
          </a:prstGeom>
          <a:noFill/>
        </p:spPr>
        <p:txBody>
          <a:bodyPr wrap="square" rtlCol="0">
            <a:spAutoFit/>
          </a:bodyPr>
          <a:lstStyle/>
          <a:p>
            <a:pPr>
              <a:buFont typeface="Arial" pitchFamily="34" charset="0"/>
              <a:buChar char="•"/>
            </a:pPr>
            <a:r>
              <a:rPr lang="bn-I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1">
                      <a:satMod val="175000"/>
                      <a:alpha val="40000"/>
                    </a:schemeClr>
                  </a:glow>
                  <a:reflection blurRad="12700" stA="28000" endPos="45000" dist="1000" dir="5400000" sy="-100000" algn="bl" rotWithShape="0"/>
                </a:effectLst>
                <a:latin typeface="SutonnyOMJ" pitchFamily="2" charset="0"/>
                <a:cs typeface="SutonnyOMJ" pitchFamily="2" charset="0"/>
              </a:rPr>
              <a:t> মাটির উর্বরতা সংরক্ষিত হয়।</a:t>
            </a:r>
          </a:p>
          <a:p>
            <a:pPr>
              <a:buFont typeface="Arial" pitchFamily="34" charset="0"/>
              <a:buChar char="•"/>
            </a:pPr>
            <a:r>
              <a:rPr lang="bn-I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1">
                      <a:satMod val="175000"/>
                      <a:alpha val="40000"/>
                    </a:schemeClr>
                  </a:glow>
                  <a:reflection blurRad="12700" stA="28000" endPos="45000" dist="1000" dir="5400000" sy="-100000" algn="bl" rotWithShape="0"/>
                </a:effectLst>
                <a:latin typeface="SutonnyOMJ" pitchFamily="2" charset="0"/>
                <a:cs typeface="SutonnyOMJ" pitchFamily="2" charset="0"/>
              </a:rPr>
              <a:t> মাটির পুষ্টির সমতা বজায় থাকে।</a:t>
            </a:r>
          </a:p>
          <a:p>
            <a:pPr>
              <a:buFont typeface="Arial" pitchFamily="34" charset="0"/>
              <a:buChar char="•"/>
            </a:pPr>
            <a:r>
              <a:rPr lang="bn-I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1">
                      <a:satMod val="175000"/>
                      <a:alpha val="40000"/>
                    </a:schemeClr>
                  </a:glow>
                  <a:reflection blurRad="12700" stA="28000" endPos="45000" dist="1000" dir="5400000" sy="-100000" algn="bl" rotWithShape="0"/>
                </a:effectLst>
                <a:latin typeface="SutonnyOMJ" pitchFamily="2" charset="0"/>
                <a:cs typeface="SutonnyOMJ" pitchFamily="2" charset="0"/>
              </a:rPr>
              <a:t> আগাছার উপদ্রব কম হয়।</a:t>
            </a:r>
          </a:p>
          <a:p>
            <a:pPr>
              <a:buFont typeface="Arial" pitchFamily="34" charset="0"/>
              <a:buChar char="•"/>
            </a:pPr>
            <a:r>
              <a:rPr lang="bn-I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1">
                      <a:satMod val="175000"/>
                      <a:alpha val="40000"/>
                    </a:schemeClr>
                  </a:glow>
                  <a:reflection blurRad="12700" stA="28000" endPos="45000" dist="1000" dir="5400000" sy="-100000" algn="bl" rotWithShape="0"/>
                </a:effectLst>
                <a:latin typeface="SutonnyOMJ" pitchFamily="2" charset="0"/>
                <a:cs typeface="SutonnyOMJ" pitchFamily="2" charset="0"/>
              </a:rPr>
              <a:t> রোগ ও পোকার উপদ্রব কম হয়।</a:t>
            </a:r>
          </a:p>
          <a:p>
            <a:pPr>
              <a:buFont typeface="Arial" pitchFamily="34" charset="0"/>
              <a:buChar char="•"/>
            </a:pPr>
            <a:r>
              <a:rPr lang="bn-I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1">
                      <a:satMod val="175000"/>
                      <a:alpha val="40000"/>
                    </a:schemeClr>
                  </a:glow>
                  <a:reflection blurRad="12700" stA="28000" endPos="45000" dist="1000" dir="5400000" sy="-100000" algn="bl" rotWithShape="0"/>
                </a:effectLst>
                <a:latin typeface="SutonnyOMJ" pitchFamily="2" charset="0"/>
                <a:cs typeface="SutonnyOMJ" pitchFamily="2" charset="0"/>
              </a:rPr>
              <a:t> পানির অপচয় কম হয়।</a:t>
            </a:r>
          </a:p>
          <a:p>
            <a:pPr>
              <a:buFont typeface="Arial" pitchFamily="34" charset="0"/>
              <a:buChar char="•"/>
            </a:pPr>
            <a:r>
              <a:rPr lang="bn-I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1">
                      <a:satMod val="175000"/>
                      <a:alpha val="40000"/>
                    </a:schemeClr>
                  </a:glow>
                  <a:reflection blurRad="12700" stA="28000" endPos="45000" dist="1000" dir="5400000" sy="-100000" algn="bl" rotWithShape="0"/>
                </a:effectLst>
                <a:latin typeface="SutonnyOMJ" pitchFamily="2" charset="0"/>
                <a:cs typeface="SutonnyOMJ" pitchFamily="2" charset="0"/>
              </a:rPr>
              <a:t> ফসলের ফলন বাড়ে।</a:t>
            </a:r>
          </a:p>
          <a:p>
            <a:pPr>
              <a:buFont typeface="Arial" pitchFamily="34" charset="0"/>
              <a:buChar char="•"/>
            </a:pPr>
            <a:r>
              <a:rPr lang="bn-I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1">
                      <a:satMod val="175000"/>
                      <a:alpha val="40000"/>
                    </a:schemeClr>
                  </a:glow>
                  <a:reflection blurRad="12700" stA="28000" endPos="45000" dist="1000" dir="5400000" sy="-100000" algn="bl" rotWithShape="0"/>
                </a:effectLst>
                <a:latin typeface="SutonnyOMJ" pitchFamily="2" charset="0"/>
                <a:cs typeface="SutonnyOMJ" pitchFamily="2" charset="0"/>
              </a:rPr>
              <a:t> গবাদি পশুর খাবারের ব্যবস্থা হয়।</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1">
                    <a:satMod val="175000"/>
                    <a:alpha val="40000"/>
                  </a:schemeClr>
                </a:glow>
                <a:reflection blurRad="12700" stA="28000" endPos="45000" dist="1000" dir="5400000" sy="-100000" algn="bl" rotWithShape="0"/>
              </a:effectLst>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641</Words>
  <Application>Microsoft Office PowerPoint</Application>
  <PresentationFormat>On-screen Show (4:3)</PresentationFormat>
  <Paragraphs>139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Windows User</cp:lastModifiedBy>
  <cp:revision>68</cp:revision>
  <dcterms:created xsi:type="dcterms:W3CDTF">2006-08-16T00:00:00Z</dcterms:created>
  <dcterms:modified xsi:type="dcterms:W3CDTF">2021-02-10T02:04:41Z</dcterms:modified>
</cp:coreProperties>
</file>