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9" r:id="rId3"/>
    <p:sldId id="260" r:id="rId4"/>
    <p:sldId id="261" r:id="rId5"/>
    <p:sldId id="264"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26" autoAdjust="0"/>
  </p:normalViewPr>
  <p:slideViewPr>
    <p:cSldViewPr>
      <p:cViewPr varScale="1">
        <p:scale>
          <a:sx n="61" d="100"/>
          <a:sy n="61" d="100"/>
        </p:scale>
        <p:origin x="16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0F659-95FE-4587-8421-A06DF2DC956A}" type="datetimeFigureOut">
              <a:rPr lang="en-US" smtClean="0"/>
              <a:pPr/>
              <a:t>10/02/2021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C92CF8-837F-4DC6-8E5B-FE4A82C17702}" type="slidenum">
              <a:rPr lang="en-US" smtClean="0"/>
              <a:pPr/>
              <a:t>‹#›</a:t>
            </a:fld>
            <a:endParaRPr lang="en-US"/>
          </a:p>
        </p:txBody>
      </p:sp>
    </p:spTree>
    <p:extLst>
      <p:ext uri="{BB962C8B-B14F-4D97-AF65-F5344CB8AC3E}">
        <p14:creationId xmlns:p14="http://schemas.microsoft.com/office/powerpoint/2010/main" val="3005271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C92CF8-837F-4DC6-8E5B-FE4A82C17702}" type="slidenum">
              <a:rPr lang="en-US" smtClean="0"/>
              <a:pPr/>
              <a:t>1</a:t>
            </a:fld>
            <a:endParaRPr lang="en-US"/>
          </a:p>
        </p:txBody>
      </p:sp>
    </p:spTree>
    <p:extLst>
      <p:ext uri="{BB962C8B-B14F-4D97-AF65-F5344CB8AC3E}">
        <p14:creationId xmlns:p14="http://schemas.microsoft.com/office/powerpoint/2010/main" val="114705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70BC2-0D32-4C7E-8F0A-8C8738AB0CF8}" type="datetimeFigureOut">
              <a:rPr lang="en-US" smtClean="0"/>
              <a:pPr/>
              <a:t>10/02/2021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D5E7C-A81D-4DE0-87C2-0C5811A3DF5E}"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870BC2-0D32-4C7E-8F0A-8C8738AB0CF8}" type="datetimeFigureOut">
              <a:rPr lang="en-US" smtClean="0"/>
              <a:pPr/>
              <a:t>10/02/2021</a:t>
            </a:fld>
            <a:endParaRPr lang="en-US"/>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4C4D5E7C-A81D-4DE0-87C2-0C5811A3DF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Md.Soriful%20Islam\Documents\Bilal-i_Habe&#351;i_nin_Son_Ezan&#305;.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7086600" cy="954107"/>
          </a:xfrm>
          <a:prstGeom prst="rect">
            <a:avLst/>
          </a:prstGeom>
          <a:solidFill>
            <a:schemeClr val="accent1">
              <a:lumMod val="20000"/>
              <a:lumOff val="80000"/>
            </a:schemeClr>
          </a:solidFill>
          <a:ln>
            <a:noFill/>
          </a:ln>
        </p:spPr>
        <p:style>
          <a:lnRef idx="0">
            <a:schemeClr val="accent4"/>
          </a:lnRef>
          <a:fillRef idx="3">
            <a:schemeClr val="accent4"/>
          </a:fillRef>
          <a:effectRef idx="3">
            <a:schemeClr val="accent4"/>
          </a:effectRef>
          <a:fontRef idx="minor">
            <a:schemeClr val="lt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abic Transparent" pitchFamily="2" charset="-78"/>
              </a:rPr>
              <a:t>بسم الله الرحمن الرحيم</a:t>
            </a:r>
            <a:br>
              <a:rPr lang="ar-SA"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abic Transparent" pitchFamily="2" charset="-78"/>
              </a:rPr>
            </a:br>
            <a:r>
              <a:rPr lang="ar-SA"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abic Transparent" pitchFamily="2" charset="-78"/>
              </a:rPr>
              <a:t>السلام عليكم ورحمة الله وبركاته</a:t>
            </a: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abic Transparent" pitchFamily="2" charset="-78"/>
            </a:endParaRPr>
          </a:p>
        </p:txBody>
      </p:sp>
      <p:sp>
        <p:nvSpPr>
          <p:cNvPr id="3" name="Rectangle 2"/>
          <p:cNvSpPr/>
          <p:nvPr/>
        </p:nvSpPr>
        <p:spPr>
          <a:xfrm>
            <a:off x="0" y="2514600"/>
            <a:ext cx="7391400" cy="2308324"/>
          </a:xfrm>
          <a:prstGeom prst="rect">
            <a:avLst/>
          </a:prstGeom>
          <a:solidFill>
            <a:schemeClr val="accent4">
              <a:lumMod val="20000"/>
              <a:lumOff val="80000"/>
            </a:schemeClr>
          </a:solidFill>
          <a:ln>
            <a:noFill/>
          </a:ln>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US" sz="7200" b="1" dirty="0" err="1" smtClean="0">
                <a:ln w="17780" cmpd="sng">
                  <a:solidFill>
                    <a:srgbClr val="FFFFFF"/>
                  </a:solidFill>
                  <a:prstDash val="solid"/>
                  <a:miter lim="800000"/>
                </a:ln>
                <a:solidFill>
                  <a:srgbClr val="FF0000"/>
                </a:solidFill>
                <a:effectLst>
                  <a:outerShdw blurRad="50800" algn="tl" rotWithShape="0">
                    <a:srgbClr val="000000"/>
                  </a:outerShdw>
                </a:effectLst>
              </a:rPr>
              <a:t>আজকের</a:t>
            </a:r>
            <a:r>
              <a:rPr lang="en-US" sz="7200" b="1" dirty="0" smtClean="0">
                <a:ln w="17780" cmpd="sng">
                  <a:solidFill>
                    <a:srgbClr val="FFFFFF"/>
                  </a:solidFill>
                  <a:prstDash val="solid"/>
                  <a:miter lim="800000"/>
                </a:ln>
                <a:solidFill>
                  <a:srgbClr val="FF0000"/>
                </a:solidFill>
                <a:effectLst>
                  <a:outerShdw blurRad="50800" algn="tl" rotWithShape="0">
                    <a:srgbClr val="000000"/>
                  </a:outerShdw>
                </a:effectLst>
              </a:rPr>
              <a:t> </a:t>
            </a:r>
            <a:r>
              <a:rPr lang="en-US" sz="7200" b="1" dirty="0" err="1" smtClean="0">
                <a:ln w="17780" cmpd="sng">
                  <a:solidFill>
                    <a:srgbClr val="FFFFFF"/>
                  </a:solidFill>
                  <a:prstDash val="solid"/>
                  <a:miter lim="800000"/>
                </a:ln>
                <a:solidFill>
                  <a:srgbClr val="FF0000"/>
                </a:solidFill>
                <a:effectLst>
                  <a:outerShdw blurRad="50800" algn="tl" rotWithShape="0">
                    <a:srgbClr val="000000"/>
                  </a:outerShdw>
                </a:effectLst>
              </a:rPr>
              <a:t>ক্লাশে</a:t>
            </a:r>
            <a:r>
              <a:rPr lang="en-US" sz="7200" b="1" dirty="0" smtClean="0">
                <a:ln w="17780" cmpd="sng">
                  <a:solidFill>
                    <a:srgbClr val="FFFFFF"/>
                  </a:solidFill>
                  <a:prstDash val="solid"/>
                  <a:miter lim="800000"/>
                </a:ln>
                <a:solidFill>
                  <a:srgbClr val="FF0000"/>
                </a:solidFill>
                <a:effectLst>
                  <a:outerShdw blurRad="50800" algn="tl" rotWithShape="0">
                    <a:srgbClr val="000000"/>
                  </a:outerShdw>
                </a:effectLst>
              </a:rPr>
              <a:t> </a:t>
            </a:r>
            <a:r>
              <a:rPr lang="en-US" sz="7200" b="1" dirty="0" err="1" smtClean="0">
                <a:ln w="17780" cmpd="sng">
                  <a:solidFill>
                    <a:srgbClr val="FFFFFF"/>
                  </a:solidFill>
                  <a:prstDash val="solid"/>
                  <a:miter lim="800000"/>
                </a:ln>
                <a:solidFill>
                  <a:srgbClr val="FF0000"/>
                </a:solidFill>
                <a:effectLst>
                  <a:outerShdw blurRad="50800" algn="tl" rotWithShape="0">
                    <a:srgbClr val="000000"/>
                  </a:outerShdw>
                </a:effectLst>
              </a:rPr>
              <a:t>স্বাগতম</a:t>
            </a:r>
            <a:endParaRPr lang="en-US" sz="72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4"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5" name="TextBox 7"/>
          <p:cNvSpPr txBox="1"/>
          <p:nvPr/>
        </p:nvSpPr>
        <p:spPr>
          <a:xfrm>
            <a:off x="7315200" y="6488668"/>
            <a:ext cx="11430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a:t>
            </a:r>
            <a:r>
              <a:rPr lang="en-US" dirty="0" smtClean="0"/>
              <a:t>/০২/২০২১</a:t>
            </a:r>
            <a:endParaRPr lang="en-US" dirty="0"/>
          </a:p>
        </p:txBody>
      </p:sp>
      <p:sp>
        <p:nvSpPr>
          <p:cNvPr id="6" name="Slide Number Placeholder 4"/>
          <p:cNvSpPr>
            <a:spLocks noGrp="1"/>
          </p:cNvSpPr>
          <p:nvPr/>
        </p:nvSpPr>
        <p:spPr>
          <a:xfrm>
            <a:off x="8593262" y="6505575"/>
            <a:ext cx="51263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rgbClr val="002060"/>
                </a:solidFill>
              </a:rPr>
              <a:t>১</a:t>
            </a: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43800" cy="1219200"/>
          </a:xfrm>
          <a:ln>
            <a:noFill/>
          </a:ln>
        </p:spPr>
        <p:style>
          <a:lnRef idx="1">
            <a:schemeClr val="accent3"/>
          </a:lnRef>
          <a:fillRef idx="2">
            <a:schemeClr val="accent3"/>
          </a:fillRef>
          <a:effectRef idx="1">
            <a:schemeClr val="accent3"/>
          </a:effectRef>
          <a:fontRef idx="minor">
            <a:schemeClr val="dk1"/>
          </a:fontRef>
        </p:style>
        <p:txBody>
          <a:bodyPr>
            <a:normAutofit/>
          </a:bodyPr>
          <a:lstStyle/>
          <a:p>
            <a:pPr algn="ctr"/>
            <a:r>
              <a:rPr lang="bn-IN" sz="4400" dirty="0" smtClean="0">
                <a:solidFill>
                  <a:schemeClr val="accent5">
                    <a:lumMod val="75000"/>
                  </a:schemeClr>
                </a:solidFill>
              </a:rPr>
              <a:t>নাবী ও রাসুলের মদ্ধে পার্থক্য</a:t>
            </a:r>
            <a:endParaRPr lang="en-US" sz="4400" dirty="0">
              <a:solidFill>
                <a:schemeClr val="accent5">
                  <a:lumMod val="75000"/>
                </a:schemeClr>
              </a:solidFill>
            </a:endParaRPr>
          </a:p>
        </p:txBody>
      </p:sp>
      <p:sp>
        <p:nvSpPr>
          <p:cNvPr id="3" name="Content Placeholder 2"/>
          <p:cNvSpPr>
            <a:spLocks noGrp="1"/>
          </p:cNvSpPr>
          <p:nvPr>
            <p:ph idx="1"/>
          </p:nvPr>
        </p:nvSpPr>
        <p:spPr>
          <a:xfrm>
            <a:off x="0" y="1524000"/>
            <a:ext cx="7543800" cy="4648200"/>
          </a:xfrm>
          <a:ln>
            <a:noFill/>
          </a:ln>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bn-IN" sz="2400" dirty="0" smtClean="0">
                <a:solidFill>
                  <a:schemeClr val="accent4"/>
                </a:solidFill>
              </a:rPr>
              <a:t>১।নবি রসুলের পার্থক্য মূলতঃ দাওয়াতের ক্ষেত্রে। নবিগনের দাওয়াত ছিল সীমিত পরিসরে আর রসুলগনের দাওয়াত ছিল সার্বজনীন। </a:t>
            </a:r>
          </a:p>
          <a:p>
            <a:r>
              <a:rPr lang="bn-IN" sz="2400" dirty="0" smtClean="0">
                <a:solidFill>
                  <a:schemeClr val="accent4"/>
                </a:solidFill>
              </a:rPr>
              <a:t>২। রসুল বলা হয় আল্লাহর আইন কানুন, বিধি,বিধান সৃস্টির নিকট পৌচানোর জন্য আল্লাহ কর্তৃক প্রেরিত ব্যক্তিকে। আর নবি বলা হয়, আল্লাহর পক্ষ থেকে সত্য স্বপ্ন অথবা ফেরেস্তা প্রেরনের মাধ্যমে যার প্রতি বিশেষ ধরনের  ওহী নাযিল করা হয়েছে, এরুপ মননীত ব্যক্তিকে।</a:t>
            </a:r>
          </a:p>
          <a:p>
            <a:r>
              <a:rPr lang="bn-IN" sz="2400" dirty="0" smtClean="0">
                <a:solidFill>
                  <a:schemeClr val="accent4"/>
                </a:solidFill>
              </a:rPr>
              <a:t>৩। যে সব নবির নিকট কিতাব প্রেরন করা হয়েছে এবং যাদেরকে নতুন শরিয়াত দেওয়া হয়েছে তাদেরকে বলা হয় রসুল। আর যেসব নবির প্রতি কিতাব নাযিল হয়নি, পূর্ব্বতী রসুলগনের প্রচারিত শরিয়ত প্রচার করেছেন, তাদেরকে বলা হয় নবি।</a:t>
            </a:r>
          </a:p>
          <a:p>
            <a:r>
              <a:rPr lang="bn-IN" sz="2400" dirty="0" smtClean="0">
                <a:solidFill>
                  <a:schemeClr val="accent4"/>
                </a:solidFill>
              </a:rPr>
              <a:t>৪। প্রত্যেক রসুলই নবি কিন্ত প্রত্যেক নবিই রসুল নন।</a:t>
            </a:r>
          </a:p>
          <a:p>
            <a:endParaRPr lang="en-US" dirty="0">
              <a:solidFill>
                <a:schemeClr val="accent4"/>
              </a:solidFill>
            </a:endParaRPr>
          </a:p>
        </p:txBody>
      </p:sp>
      <p:sp>
        <p:nvSpPr>
          <p:cNvPr id="4"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5"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6" name="Slide Number Placeholder 4"/>
          <p:cNvSpPr>
            <a:spLocks noGrp="1"/>
          </p:cNvSpPr>
          <p:nvPr/>
        </p:nvSpPr>
        <p:spPr>
          <a:xfrm>
            <a:off x="8534400" y="6537960"/>
            <a:ext cx="571500" cy="32004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১০</a:t>
            </a:r>
            <a:endParaRPr lang="en-US" sz="3200" dirty="0">
              <a:solidFill>
                <a:srgbClr val="002060"/>
              </a:solidFill>
            </a:endParaRPr>
          </a:p>
        </p:txBody>
      </p:sp>
    </p:spTree>
  </p:cSld>
  <p:clrMapOvr>
    <a:masterClrMapping/>
  </p:clrMapOvr>
  <p:transition spd="slow">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86600" cy="1473200"/>
          </a:xfrm>
          <a:ln/>
        </p:spPr>
        <p:style>
          <a:lnRef idx="1">
            <a:schemeClr val="accent6"/>
          </a:lnRef>
          <a:fillRef idx="2">
            <a:schemeClr val="accent6"/>
          </a:fillRef>
          <a:effectRef idx="1">
            <a:schemeClr val="accent6"/>
          </a:effectRef>
          <a:fontRef idx="minor">
            <a:schemeClr val="dk1"/>
          </a:fontRef>
        </p:style>
        <p:txBody>
          <a:bodyPr>
            <a:normAutofit/>
          </a:bodyPr>
          <a:lstStyle/>
          <a:p>
            <a:pPr algn="ctr"/>
            <a:r>
              <a:rPr lang="bn-IN" sz="7200" dirty="0" smtClean="0">
                <a:solidFill>
                  <a:schemeClr val="tx1"/>
                </a:solidFill>
              </a:rPr>
              <a:t>একক কাজ</a:t>
            </a:r>
            <a:endParaRPr lang="en-US" sz="7200" dirty="0">
              <a:solidFill>
                <a:schemeClr val="tx1"/>
              </a:solidFill>
            </a:endParaRPr>
          </a:p>
        </p:txBody>
      </p:sp>
      <p:sp>
        <p:nvSpPr>
          <p:cNvPr id="3" name="Content Placeholder 2"/>
          <p:cNvSpPr>
            <a:spLocks noGrp="1"/>
          </p:cNvSpPr>
          <p:nvPr>
            <p:ph idx="1"/>
          </p:nvPr>
        </p:nvSpPr>
        <p:spPr>
          <a:xfrm>
            <a:off x="609600" y="3352800"/>
            <a:ext cx="6324600" cy="1676400"/>
          </a:xfrm>
          <a:ln>
            <a:noFill/>
          </a:ln>
        </p:spPr>
        <p:style>
          <a:lnRef idx="1">
            <a:schemeClr val="accent5"/>
          </a:lnRef>
          <a:fillRef idx="2">
            <a:schemeClr val="accent5"/>
          </a:fillRef>
          <a:effectRef idx="1">
            <a:schemeClr val="accent5"/>
          </a:effectRef>
          <a:fontRef idx="minor">
            <a:schemeClr val="dk1"/>
          </a:fontRef>
        </p:style>
        <p:txBody>
          <a:bodyPr>
            <a:normAutofit/>
          </a:bodyPr>
          <a:lstStyle/>
          <a:p>
            <a:r>
              <a:rPr lang="ar-SA" sz="6000" dirty="0" smtClean="0"/>
              <a:t>نبىٌ</a:t>
            </a:r>
            <a:r>
              <a:rPr lang="bn-IN" sz="6000" dirty="0" smtClean="0"/>
              <a:t> কাকে বলে?</a:t>
            </a:r>
            <a:endParaRPr lang="en-US" sz="6000" dirty="0"/>
          </a:p>
        </p:txBody>
      </p:sp>
      <p:sp>
        <p:nvSpPr>
          <p:cNvPr id="4" name="Down Arrow 3"/>
          <p:cNvSpPr/>
          <p:nvPr/>
        </p:nvSpPr>
        <p:spPr>
          <a:xfrm>
            <a:off x="3124200" y="1447800"/>
            <a:ext cx="762000" cy="1524000"/>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6"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7" name="Slide Number Placeholder 4"/>
          <p:cNvSpPr>
            <a:spLocks noGrp="1"/>
          </p:cNvSpPr>
          <p:nvPr/>
        </p:nvSpPr>
        <p:spPr>
          <a:xfrm>
            <a:off x="8534400" y="6537960"/>
            <a:ext cx="571500" cy="32004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১১</a:t>
            </a:r>
            <a:endParaRPr lang="en-US" sz="3200" dirty="0">
              <a:solidFill>
                <a:srgbClr val="002060"/>
              </a:solidFill>
            </a:endParaRPr>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86600" cy="914400"/>
          </a:xfrm>
          <a:ln>
            <a:noFill/>
          </a:ln>
        </p:spPr>
        <p:style>
          <a:lnRef idx="1">
            <a:schemeClr val="accent4"/>
          </a:lnRef>
          <a:fillRef idx="2">
            <a:schemeClr val="accent4"/>
          </a:fillRef>
          <a:effectRef idx="1">
            <a:schemeClr val="accent4"/>
          </a:effectRef>
          <a:fontRef idx="minor">
            <a:schemeClr val="dk1"/>
          </a:fontRef>
        </p:style>
        <p:txBody>
          <a:bodyPr/>
          <a:lstStyle/>
          <a:p>
            <a:pPr algn="ctr"/>
            <a:r>
              <a:rPr lang="bn-IN" dirty="0" smtClean="0"/>
              <a:t>এসো মিলিয়ে নিই</a:t>
            </a:r>
            <a:endParaRPr lang="en-US" dirty="0"/>
          </a:p>
        </p:txBody>
      </p:sp>
      <p:sp>
        <p:nvSpPr>
          <p:cNvPr id="4" name="Rounded Rectangle 3"/>
          <p:cNvSpPr/>
          <p:nvPr/>
        </p:nvSpPr>
        <p:spPr>
          <a:xfrm>
            <a:off x="152400" y="1219200"/>
            <a:ext cx="7086600" cy="5181600"/>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3200" dirty="0" smtClean="0">
                <a:solidFill>
                  <a:srgbClr val="C00000"/>
                </a:solidFill>
              </a:rPr>
              <a:t>نَبِيٌ</a:t>
            </a:r>
            <a:r>
              <a:rPr lang="en-US" sz="3200" dirty="0" smtClean="0">
                <a:solidFill>
                  <a:srgbClr val="C00000"/>
                </a:solidFill>
              </a:rPr>
              <a:t> </a:t>
            </a:r>
            <a:r>
              <a:rPr lang="en-US" sz="3200" dirty="0" err="1" smtClean="0">
                <a:solidFill>
                  <a:srgbClr val="C00000"/>
                </a:solidFill>
              </a:rPr>
              <a:t>শব্দের</a:t>
            </a:r>
            <a:r>
              <a:rPr lang="en-US" sz="3200" dirty="0" smtClean="0">
                <a:solidFill>
                  <a:srgbClr val="C00000"/>
                </a:solidFill>
              </a:rPr>
              <a:t> </a:t>
            </a:r>
            <a:r>
              <a:rPr lang="en-US" sz="3200" dirty="0" err="1" smtClean="0">
                <a:solidFill>
                  <a:srgbClr val="C00000"/>
                </a:solidFill>
              </a:rPr>
              <a:t>অথ</a:t>
            </a:r>
            <a:r>
              <a:rPr lang="en-US" sz="3200" dirty="0" smtClean="0">
                <a:solidFill>
                  <a:srgbClr val="C00000"/>
                </a:solidFill>
              </a:rPr>
              <a:t> </a:t>
            </a:r>
            <a:r>
              <a:rPr lang="en-US" sz="3200" dirty="0" err="1" smtClean="0">
                <a:solidFill>
                  <a:srgbClr val="C00000"/>
                </a:solidFill>
              </a:rPr>
              <a:t>সংবাদ</a:t>
            </a:r>
            <a:r>
              <a:rPr lang="en-US" sz="3200" dirty="0" smtClean="0">
                <a:solidFill>
                  <a:srgbClr val="C00000"/>
                </a:solidFill>
              </a:rPr>
              <a:t> </a:t>
            </a:r>
            <a:r>
              <a:rPr lang="en-US" sz="3200" dirty="0" err="1" smtClean="0">
                <a:solidFill>
                  <a:srgbClr val="C00000"/>
                </a:solidFill>
              </a:rPr>
              <a:t>দাতা</a:t>
            </a:r>
            <a:r>
              <a:rPr lang="en-US" sz="3200" dirty="0" smtClean="0">
                <a:solidFill>
                  <a:srgbClr val="C00000"/>
                </a:solidFill>
              </a:rPr>
              <a:t>। </a:t>
            </a:r>
            <a:r>
              <a:rPr lang="en-US" sz="3200" dirty="0" err="1" smtClean="0">
                <a:solidFill>
                  <a:srgbClr val="C00000"/>
                </a:solidFill>
              </a:rPr>
              <a:t>শব্দটি</a:t>
            </a:r>
            <a:r>
              <a:rPr lang="ar-SA" sz="3200" dirty="0" smtClean="0">
                <a:solidFill>
                  <a:srgbClr val="C00000"/>
                </a:solidFill>
              </a:rPr>
              <a:t> النبوة </a:t>
            </a:r>
            <a:r>
              <a:rPr lang="en-US" sz="3200" dirty="0" smtClean="0">
                <a:solidFill>
                  <a:srgbClr val="C00000"/>
                </a:solidFill>
              </a:rPr>
              <a:t> </a:t>
            </a:r>
            <a:r>
              <a:rPr lang="en-US" sz="3200" dirty="0" err="1" smtClean="0">
                <a:solidFill>
                  <a:srgbClr val="C00000"/>
                </a:solidFill>
              </a:rPr>
              <a:t>মসদার</a:t>
            </a:r>
            <a:r>
              <a:rPr lang="en-US" sz="3200" dirty="0" smtClean="0">
                <a:solidFill>
                  <a:srgbClr val="C00000"/>
                </a:solidFill>
              </a:rPr>
              <a:t> ও </a:t>
            </a:r>
            <a:r>
              <a:rPr lang="en-US" sz="3200" dirty="0" err="1" smtClean="0">
                <a:solidFill>
                  <a:srgbClr val="C00000"/>
                </a:solidFill>
              </a:rPr>
              <a:t>নাবা</a:t>
            </a:r>
            <a:r>
              <a:rPr lang="en-US" sz="3200" dirty="0" smtClean="0">
                <a:solidFill>
                  <a:srgbClr val="C00000"/>
                </a:solidFill>
              </a:rPr>
              <a:t> </a:t>
            </a:r>
            <a:r>
              <a:rPr lang="en-US" sz="3200" dirty="0" err="1" smtClean="0">
                <a:solidFill>
                  <a:srgbClr val="C00000"/>
                </a:solidFill>
              </a:rPr>
              <a:t>শব্দমূল</a:t>
            </a:r>
            <a:r>
              <a:rPr lang="en-US" sz="3200" dirty="0" smtClean="0">
                <a:solidFill>
                  <a:srgbClr val="C00000"/>
                </a:solidFill>
              </a:rPr>
              <a:t> </a:t>
            </a:r>
            <a:r>
              <a:rPr lang="en-US" sz="3200" dirty="0" err="1" smtClean="0">
                <a:solidFill>
                  <a:srgbClr val="C00000"/>
                </a:solidFill>
              </a:rPr>
              <a:t>থেকে</a:t>
            </a:r>
            <a:r>
              <a:rPr lang="en-US" sz="3200" dirty="0" smtClean="0">
                <a:solidFill>
                  <a:srgbClr val="C00000"/>
                </a:solidFill>
              </a:rPr>
              <a:t> </a:t>
            </a:r>
            <a:r>
              <a:rPr lang="en-US" sz="3200" dirty="0" err="1" smtClean="0">
                <a:solidFill>
                  <a:srgbClr val="C00000"/>
                </a:solidFill>
              </a:rPr>
              <a:t>উদ্ভুত</a:t>
            </a:r>
            <a:r>
              <a:rPr lang="en-US" sz="3200" dirty="0" smtClean="0">
                <a:solidFill>
                  <a:srgbClr val="C00000"/>
                </a:solidFill>
              </a:rPr>
              <a:t>। </a:t>
            </a:r>
            <a:r>
              <a:rPr lang="en-US" sz="3200" dirty="0" err="1" smtClean="0">
                <a:solidFill>
                  <a:srgbClr val="C00000"/>
                </a:solidFill>
              </a:rPr>
              <a:t>নাবা</a:t>
            </a:r>
            <a:r>
              <a:rPr lang="en-US" sz="3200" dirty="0" smtClean="0">
                <a:solidFill>
                  <a:srgbClr val="C00000"/>
                </a:solidFill>
              </a:rPr>
              <a:t> </a:t>
            </a:r>
            <a:r>
              <a:rPr lang="en-US" sz="3200" dirty="0" err="1" smtClean="0">
                <a:solidFill>
                  <a:srgbClr val="C00000"/>
                </a:solidFill>
              </a:rPr>
              <a:t>শব্দের</a:t>
            </a:r>
            <a:r>
              <a:rPr lang="bn-IN" sz="3200" dirty="0" smtClean="0">
                <a:solidFill>
                  <a:srgbClr val="C00000"/>
                </a:solidFill>
              </a:rPr>
              <a:t> অর্থ</a:t>
            </a:r>
            <a:r>
              <a:rPr lang="en-US" sz="3200" dirty="0" smtClean="0">
                <a:solidFill>
                  <a:srgbClr val="C00000"/>
                </a:solidFill>
              </a:rPr>
              <a:t> </a:t>
            </a:r>
            <a:r>
              <a:rPr lang="en-US" sz="3200" dirty="0" err="1" smtClean="0">
                <a:solidFill>
                  <a:srgbClr val="C00000"/>
                </a:solidFill>
              </a:rPr>
              <a:t>সংবাদ</a:t>
            </a:r>
            <a:r>
              <a:rPr lang="en-US" sz="3200" dirty="0" smtClean="0">
                <a:solidFill>
                  <a:srgbClr val="C00000"/>
                </a:solidFill>
              </a:rPr>
              <a:t>। </a:t>
            </a:r>
            <a:r>
              <a:rPr lang="en-US" sz="3200" dirty="0" err="1" smtClean="0">
                <a:solidFill>
                  <a:srgbClr val="C00000"/>
                </a:solidFill>
              </a:rPr>
              <a:t>কারো</a:t>
            </a:r>
            <a:r>
              <a:rPr lang="en-US" sz="3200" dirty="0" smtClean="0">
                <a:solidFill>
                  <a:srgbClr val="C00000"/>
                </a:solidFill>
              </a:rPr>
              <a:t> </a:t>
            </a:r>
            <a:r>
              <a:rPr lang="en-US" sz="3200" dirty="0" err="1" smtClean="0">
                <a:solidFill>
                  <a:srgbClr val="C00000"/>
                </a:solidFill>
              </a:rPr>
              <a:t>কারো</a:t>
            </a:r>
            <a:r>
              <a:rPr lang="en-US" sz="3200" dirty="0" smtClean="0">
                <a:solidFill>
                  <a:srgbClr val="C00000"/>
                </a:solidFill>
              </a:rPr>
              <a:t> </a:t>
            </a:r>
            <a:r>
              <a:rPr lang="en-US" sz="3200" dirty="0" err="1" smtClean="0">
                <a:solidFill>
                  <a:srgbClr val="C00000"/>
                </a:solidFill>
              </a:rPr>
              <a:t>মতে</a:t>
            </a:r>
            <a:r>
              <a:rPr lang="en-US" sz="3200" dirty="0" smtClean="0">
                <a:solidFill>
                  <a:srgbClr val="C00000"/>
                </a:solidFill>
              </a:rPr>
              <a:t> </a:t>
            </a:r>
            <a:r>
              <a:rPr lang="en-US" sz="3200" dirty="0" err="1" smtClean="0">
                <a:solidFill>
                  <a:srgbClr val="C00000"/>
                </a:solidFill>
              </a:rPr>
              <a:t>এর</a:t>
            </a:r>
            <a:r>
              <a:rPr lang="en-US" sz="3200" dirty="0" smtClean="0">
                <a:solidFill>
                  <a:srgbClr val="C00000"/>
                </a:solidFill>
              </a:rPr>
              <a:t> </a:t>
            </a:r>
            <a:r>
              <a:rPr lang="en-US" sz="3200" dirty="0" err="1" smtClean="0">
                <a:solidFill>
                  <a:srgbClr val="C00000"/>
                </a:solidFill>
              </a:rPr>
              <a:t>মুল</a:t>
            </a:r>
            <a:r>
              <a:rPr lang="en-US" sz="3200" dirty="0" smtClean="0">
                <a:solidFill>
                  <a:srgbClr val="C00000"/>
                </a:solidFill>
              </a:rPr>
              <a:t> </a:t>
            </a:r>
            <a:r>
              <a:rPr lang="en-US" sz="3200" dirty="0" err="1" smtClean="0">
                <a:solidFill>
                  <a:srgbClr val="C00000"/>
                </a:solidFill>
              </a:rPr>
              <a:t>হচ্ছে</a:t>
            </a:r>
            <a:r>
              <a:rPr lang="en-US" sz="3200" dirty="0" smtClean="0">
                <a:solidFill>
                  <a:srgbClr val="C00000"/>
                </a:solidFill>
              </a:rPr>
              <a:t> </a:t>
            </a:r>
            <a:r>
              <a:rPr lang="ar-SA" sz="3200" dirty="0" smtClean="0">
                <a:solidFill>
                  <a:srgbClr val="C00000"/>
                </a:solidFill>
              </a:rPr>
              <a:t>نبو  </a:t>
            </a:r>
            <a:r>
              <a:rPr lang="en-US" sz="3200" dirty="0" err="1" smtClean="0">
                <a:solidFill>
                  <a:srgbClr val="C00000"/>
                </a:solidFill>
              </a:rPr>
              <a:t>এর</a:t>
            </a:r>
            <a:r>
              <a:rPr lang="en-US" sz="3200" dirty="0" smtClean="0">
                <a:solidFill>
                  <a:srgbClr val="C00000"/>
                </a:solidFill>
              </a:rPr>
              <a:t> </a:t>
            </a:r>
            <a:r>
              <a:rPr lang="bn-IN" sz="3200" dirty="0" smtClean="0">
                <a:solidFill>
                  <a:srgbClr val="C00000"/>
                </a:solidFill>
              </a:rPr>
              <a:t>অর্থ</a:t>
            </a:r>
            <a:r>
              <a:rPr lang="en-US" sz="3200" dirty="0" smtClean="0">
                <a:solidFill>
                  <a:srgbClr val="C00000"/>
                </a:solidFill>
              </a:rPr>
              <a:t> </a:t>
            </a:r>
            <a:r>
              <a:rPr lang="en-US" sz="3200" dirty="0" err="1" smtClean="0">
                <a:solidFill>
                  <a:srgbClr val="C00000"/>
                </a:solidFill>
              </a:rPr>
              <a:t>হলো</a:t>
            </a:r>
            <a:r>
              <a:rPr lang="en-US" sz="3200" dirty="0" smtClean="0">
                <a:solidFill>
                  <a:srgbClr val="C00000"/>
                </a:solidFill>
              </a:rPr>
              <a:t>  </a:t>
            </a:r>
            <a:r>
              <a:rPr lang="en-US" sz="3200" dirty="0" err="1" smtClean="0">
                <a:solidFill>
                  <a:srgbClr val="C00000"/>
                </a:solidFill>
              </a:rPr>
              <a:t>উচ্চ</a:t>
            </a:r>
            <a:r>
              <a:rPr lang="en-US" sz="3200" dirty="0" smtClean="0">
                <a:solidFill>
                  <a:srgbClr val="C00000"/>
                </a:solidFill>
              </a:rPr>
              <a:t> ম</a:t>
            </a:r>
            <a:r>
              <a:rPr lang="bn-IN" sz="3200" dirty="0" smtClean="0">
                <a:solidFill>
                  <a:srgbClr val="C00000"/>
                </a:solidFill>
              </a:rPr>
              <a:t>র্যা</a:t>
            </a:r>
            <a:r>
              <a:rPr lang="en-US" sz="3200" dirty="0" err="1" smtClean="0">
                <a:solidFill>
                  <a:srgbClr val="C00000"/>
                </a:solidFill>
              </a:rPr>
              <a:t>দা</a:t>
            </a:r>
            <a:r>
              <a:rPr lang="en-US" sz="3200" dirty="0" smtClean="0">
                <a:solidFill>
                  <a:srgbClr val="C00000"/>
                </a:solidFill>
              </a:rPr>
              <a:t> ও </a:t>
            </a:r>
            <a:r>
              <a:rPr lang="en-US" sz="3200" dirty="0" err="1" smtClean="0">
                <a:solidFill>
                  <a:srgbClr val="C00000"/>
                </a:solidFill>
              </a:rPr>
              <a:t>উন্নত</a:t>
            </a:r>
            <a:r>
              <a:rPr lang="en-US" sz="3200" dirty="0" smtClean="0">
                <a:solidFill>
                  <a:srgbClr val="C00000"/>
                </a:solidFill>
              </a:rPr>
              <a:t> </a:t>
            </a:r>
            <a:r>
              <a:rPr lang="en-US" sz="3200" dirty="0" err="1" smtClean="0">
                <a:solidFill>
                  <a:srgbClr val="C00000"/>
                </a:solidFill>
              </a:rPr>
              <a:t>সম্মান</a:t>
            </a:r>
            <a:r>
              <a:rPr lang="en-US" sz="3200" dirty="0" smtClean="0">
                <a:solidFill>
                  <a:srgbClr val="C00000"/>
                </a:solidFill>
              </a:rPr>
              <a:t> </a:t>
            </a:r>
            <a:r>
              <a:rPr lang="en-US" sz="3200" dirty="0" err="1" smtClean="0">
                <a:solidFill>
                  <a:srgbClr val="C00000"/>
                </a:solidFill>
              </a:rPr>
              <a:t>সম্পন্ন</a:t>
            </a:r>
            <a:r>
              <a:rPr lang="en-US" sz="3200" dirty="0" smtClean="0">
                <a:solidFill>
                  <a:srgbClr val="C00000"/>
                </a:solidFill>
              </a:rPr>
              <a:t>।</a:t>
            </a:r>
          </a:p>
          <a:p>
            <a:pPr algn="ctr"/>
            <a:r>
              <a:rPr lang="en-US" sz="3200" dirty="0" err="1" smtClean="0">
                <a:solidFill>
                  <a:srgbClr val="C00000"/>
                </a:solidFill>
              </a:rPr>
              <a:t>শরিয়তের</a:t>
            </a:r>
            <a:r>
              <a:rPr lang="en-US" sz="3200" dirty="0" smtClean="0">
                <a:solidFill>
                  <a:srgbClr val="C00000"/>
                </a:solidFill>
              </a:rPr>
              <a:t> </a:t>
            </a:r>
            <a:r>
              <a:rPr lang="en-US" sz="3200" dirty="0" err="1" smtClean="0">
                <a:solidFill>
                  <a:srgbClr val="C00000"/>
                </a:solidFill>
              </a:rPr>
              <a:t>পরিভাষায়ঃ</a:t>
            </a:r>
            <a:r>
              <a:rPr lang="en-US" sz="3200" dirty="0" smtClean="0">
                <a:solidFill>
                  <a:srgbClr val="C00000"/>
                </a:solidFill>
              </a:rPr>
              <a:t> </a:t>
            </a:r>
            <a:r>
              <a:rPr lang="ar-SA" sz="3200" dirty="0" smtClean="0">
                <a:solidFill>
                  <a:srgbClr val="C00000"/>
                </a:solidFill>
              </a:rPr>
              <a:t>اَنَّبِيُّ هُوَ المَبْعوْثُ لِتَقْرِيْرِ شَرْعٍ مِنْ قَبْلِهِ</a:t>
            </a:r>
            <a:r>
              <a:rPr lang="en-US" sz="3200" dirty="0" smtClean="0">
                <a:solidFill>
                  <a:srgbClr val="C00000"/>
                </a:solidFill>
              </a:rPr>
              <a:t> </a:t>
            </a:r>
            <a:r>
              <a:rPr lang="en-US" sz="3200" dirty="0" err="1" smtClean="0">
                <a:solidFill>
                  <a:srgbClr val="C00000"/>
                </a:solidFill>
              </a:rPr>
              <a:t>নবি</a:t>
            </a:r>
            <a:r>
              <a:rPr lang="en-US" sz="3200" dirty="0" smtClean="0">
                <a:solidFill>
                  <a:srgbClr val="C00000"/>
                </a:solidFill>
              </a:rPr>
              <a:t> </a:t>
            </a:r>
            <a:r>
              <a:rPr lang="en-US" sz="3200" dirty="0" err="1" smtClean="0">
                <a:solidFill>
                  <a:srgbClr val="C00000"/>
                </a:solidFill>
              </a:rPr>
              <a:t>হলো</a:t>
            </a:r>
            <a:r>
              <a:rPr lang="en-US" sz="3200" dirty="0" smtClean="0">
                <a:solidFill>
                  <a:srgbClr val="C00000"/>
                </a:solidFill>
              </a:rPr>
              <a:t> </a:t>
            </a:r>
            <a:r>
              <a:rPr lang="en-US" sz="3200" dirty="0" err="1" smtClean="0">
                <a:solidFill>
                  <a:srgbClr val="C00000"/>
                </a:solidFill>
              </a:rPr>
              <a:t>প্রেরিত</a:t>
            </a:r>
            <a:r>
              <a:rPr lang="en-US" sz="3200" dirty="0" smtClean="0">
                <a:solidFill>
                  <a:srgbClr val="C00000"/>
                </a:solidFill>
              </a:rPr>
              <a:t> </a:t>
            </a:r>
            <a:r>
              <a:rPr lang="en-US" sz="3200" dirty="0" err="1" smtClean="0">
                <a:solidFill>
                  <a:srgbClr val="C00000"/>
                </a:solidFill>
              </a:rPr>
              <a:t>এমন</a:t>
            </a:r>
            <a:r>
              <a:rPr lang="en-US" sz="3200" dirty="0" smtClean="0">
                <a:solidFill>
                  <a:srgbClr val="C00000"/>
                </a:solidFill>
              </a:rPr>
              <a:t> </a:t>
            </a:r>
            <a:r>
              <a:rPr lang="en-US" sz="3200" dirty="0" err="1" smtClean="0">
                <a:solidFill>
                  <a:srgbClr val="C00000"/>
                </a:solidFill>
              </a:rPr>
              <a:t>বান্দা</a:t>
            </a:r>
            <a:r>
              <a:rPr lang="en-US" sz="3200" dirty="0" smtClean="0">
                <a:solidFill>
                  <a:srgbClr val="C00000"/>
                </a:solidFill>
              </a:rPr>
              <a:t> </a:t>
            </a:r>
            <a:r>
              <a:rPr lang="en-US" sz="3200" dirty="0" err="1" smtClean="0">
                <a:solidFill>
                  <a:srgbClr val="C00000"/>
                </a:solidFill>
              </a:rPr>
              <a:t>যাকে</a:t>
            </a:r>
            <a:r>
              <a:rPr lang="en-US" sz="3200" dirty="0" smtClean="0">
                <a:solidFill>
                  <a:srgbClr val="C00000"/>
                </a:solidFill>
              </a:rPr>
              <a:t> </a:t>
            </a:r>
            <a:r>
              <a:rPr lang="en-US" sz="3200" dirty="0" err="1" smtClean="0">
                <a:solidFill>
                  <a:srgbClr val="C00000"/>
                </a:solidFill>
              </a:rPr>
              <a:t>তার</a:t>
            </a:r>
            <a:r>
              <a:rPr lang="en-US" sz="3200" dirty="0" smtClean="0">
                <a:solidFill>
                  <a:srgbClr val="C00000"/>
                </a:solidFill>
              </a:rPr>
              <a:t> </a:t>
            </a:r>
            <a:r>
              <a:rPr lang="en-US" sz="3200" dirty="0" err="1" smtClean="0">
                <a:solidFill>
                  <a:srgbClr val="C00000"/>
                </a:solidFill>
              </a:rPr>
              <a:t>পূ</a:t>
            </a:r>
            <a:r>
              <a:rPr lang="bn-IN" sz="3200" dirty="0" smtClean="0">
                <a:solidFill>
                  <a:srgbClr val="C00000"/>
                </a:solidFill>
              </a:rPr>
              <a:t>র্বের</a:t>
            </a:r>
            <a:r>
              <a:rPr lang="en-US" sz="3200" dirty="0" smtClean="0">
                <a:solidFill>
                  <a:srgbClr val="C00000"/>
                </a:solidFill>
              </a:rPr>
              <a:t> </a:t>
            </a:r>
            <a:r>
              <a:rPr lang="en-US" sz="3200" dirty="0" err="1" smtClean="0">
                <a:solidFill>
                  <a:srgbClr val="C00000"/>
                </a:solidFill>
              </a:rPr>
              <a:t>শরিয়ত</a:t>
            </a:r>
            <a:r>
              <a:rPr lang="en-US" sz="3200" dirty="0" smtClean="0">
                <a:solidFill>
                  <a:srgbClr val="C00000"/>
                </a:solidFill>
              </a:rPr>
              <a:t> </a:t>
            </a:r>
            <a:r>
              <a:rPr lang="en-US" sz="3200" dirty="0" err="1" smtClean="0">
                <a:solidFill>
                  <a:srgbClr val="C00000"/>
                </a:solidFill>
              </a:rPr>
              <a:t>বাস্তবায়নের</a:t>
            </a:r>
            <a:r>
              <a:rPr lang="en-US" sz="3200" dirty="0" smtClean="0">
                <a:solidFill>
                  <a:srgbClr val="C00000"/>
                </a:solidFill>
              </a:rPr>
              <a:t> </a:t>
            </a:r>
            <a:r>
              <a:rPr lang="en-US" sz="3200" dirty="0" err="1" smtClean="0">
                <a:solidFill>
                  <a:srgbClr val="C00000"/>
                </a:solidFill>
              </a:rPr>
              <a:t>জন্য</a:t>
            </a:r>
            <a:r>
              <a:rPr lang="en-US" sz="3200" dirty="0" smtClean="0">
                <a:solidFill>
                  <a:srgbClr val="C00000"/>
                </a:solidFill>
              </a:rPr>
              <a:t> </a:t>
            </a:r>
            <a:r>
              <a:rPr lang="en-US" sz="3200" dirty="0" err="1" smtClean="0">
                <a:solidFill>
                  <a:srgbClr val="C00000"/>
                </a:solidFill>
              </a:rPr>
              <a:t>প্রেরণ</a:t>
            </a:r>
            <a:r>
              <a:rPr lang="en-US" sz="3200" dirty="0" smtClean="0">
                <a:solidFill>
                  <a:srgbClr val="C00000"/>
                </a:solidFill>
              </a:rPr>
              <a:t> </a:t>
            </a:r>
            <a:r>
              <a:rPr lang="en-US" sz="3200" dirty="0" err="1" smtClean="0">
                <a:solidFill>
                  <a:srgbClr val="C00000"/>
                </a:solidFill>
              </a:rPr>
              <a:t>করা</a:t>
            </a:r>
            <a:r>
              <a:rPr lang="en-US" sz="3200" dirty="0" smtClean="0">
                <a:solidFill>
                  <a:srgbClr val="C00000"/>
                </a:solidFill>
              </a:rPr>
              <a:t> </a:t>
            </a:r>
            <a:r>
              <a:rPr lang="en-US" sz="3200" dirty="0" err="1" smtClean="0">
                <a:solidFill>
                  <a:srgbClr val="C00000"/>
                </a:solidFill>
              </a:rPr>
              <a:t>হয়েছে</a:t>
            </a:r>
            <a:r>
              <a:rPr lang="en-US" sz="3200" dirty="0" smtClean="0">
                <a:solidFill>
                  <a:srgbClr val="C00000"/>
                </a:solidFill>
              </a:rPr>
              <a:t>।	   </a:t>
            </a:r>
            <a:endParaRPr lang="en-US" sz="3200" dirty="0">
              <a:solidFill>
                <a:srgbClr val="C00000"/>
              </a:solidFill>
            </a:endParaRPr>
          </a:p>
        </p:txBody>
      </p:sp>
      <p:sp>
        <p:nvSpPr>
          <p:cNvPr id="5"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6"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7" name="Slide Number Placeholder 4"/>
          <p:cNvSpPr>
            <a:spLocks noGrp="1"/>
          </p:cNvSpPr>
          <p:nvPr/>
        </p:nvSpPr>
        <p:spPr>
          <a:xfrm>
            <a:off x="8534400" y="6537960"/>
            <a:ext cx="571500" cy="32004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১২</a:t>
            </a:r>
            <a:endParaRPr lang="en-US" sz="3200" dirty="0">
              <a:solidFill>
                <a:srgbClr val="002060"/>
              </a:solidFill>
            </a:endParaRPr>
          </a:p>
        </p:txBody>
      </p:sp>
    </p:spTree>
  </p:cSld>
  <p:clrMapOvr>
    <a:masterClrMapping/>
  </p:clrMapOvr>
  <p:transition spd="slow">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edefined Process 1"/>
          <p:cNvSpPr/>
          <p:nvPr/>
        </p:nvSpPr>
        <p:spPr>
          <a:xfrm>
            <a:off x="15240" y="15240"/>
            <a:ext cx="7696200" cy="6461760"/>
          </a:xfrm>
          <a:prstGeom prst="flowChartPredefinedProcess">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4800" dirty="0" smtClean="0"/>
              <a:t>رَسُوْلٌ</a:t>
            </a:r>
            <a:r>
              <a:rPr lang="bn-IN" sz="4800" dirty="0" smtClean="0"/>
              <a:t> কাকে বলে? </a:t>
            </a:r>
            <a:endParaRPr lang="en-US" sz="4800" dirty="0"/>
          </a:p>
        </p:txBody>
      </p:sp>
      <p:sp>
        <p:nvSpPr>
          <p:cNvPr id="3"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4"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5" name="Slide Number Placeholder 4"/>
          <p:cNvSpPr>
            <a:spLocks noGrp="1"/>
          </p:cNvSpPr>
          <p:nvPr/>
        </p:nvSpPr>
        <p:spPr>
          <a:xfrm>
            <a:off x="8503920" y="6477000"/>
            <a:ext cx="601980" cy="38100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১৩</a:t>
            </a:r>
            <a:endParaRPr lang="en-US" sz="3200" dirty="0">
              <a:solidFill>
                <a:srgbClr val="002060"/>
              </a:solidFill>
            </a:endParaRPr>
          </a:p>
        </p:txBody>
      </p:sp>
    </p:spTree>
  </p:cSld>
  <p:clrMapOvr>
    <a:masterClrMapping/>
  </p:clrMapOvr>
  <p:transition spd="slow">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86600" cy="13208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bn-IN" sz="6000" dirty="0" smtClean="0"/>
              <a:t>এসো মিলিয়ে নিই</a:t>
            </a:r>
            <a:endParaRPr lang="en-US" sz="6000" dirty="0"/>
          </a:p>
        </p:txBody>
      </p:sp>
      <p:sp>
        <p:nvSpPr>
          <p:cNvPr id="3" name="Content Placeholder 2"/>
          <p:cNvSpPr>
            <a:spLocks noGrp="1"/>
          </p:cNvSpPr>
          <p:nvPr>
            <p:ph idx="1"/>
          </p:nvPr>
        </p:nvSpPr>
        <p:spPr>
          <a:xfrm>
            <a:off x="0" y="1295400"/>
            <a:ext cx="7086599" cy="5105400"/>
          </a:xfrm>
        </p:spPr>
        <p:style>
          <a:lnRef idx="2">
            <a:schemeClr val="accent1"/>
          </a:lnRef>
          <a:fillRef idx="1">
            <a:schemeClr val="lt1"/>
          </a:fillRef>
          <a:effectRef idx="0">
            <a:schemeClr val="accent1"/>
          </a:effectRef>
          <a:fontRef idx="minor">
            <a:schemeClr val="dk1"/>
          </a:fontRef>
        </p:style>
        <p:txBody>
          <a:bodyPr>
            <a:normAutofit/>
          </a:bodyPr>
          <a:lstStyle/>
          <a:p>
            <a:r>
              <a:rPr lang="ar-SA" sz="2800" dirty="0" smtClean="0">
                <a:solidFill>
                  <a:schemeClr val="accent4">
                    <a:lumMod val="75000"/>
                  </a:schemeClr>
                </a:solidFill>
              </a:rPr>
              <a:t>رَسُوْلٌ</a:t>
            </a:r>
            <a:r>
              <a:rPr lang="en-US" sz="2800" dirty="0" smtClean="0">
                <a:solidFill>
                  <a:schemeClr val="accent4">
                    <a:lumMod val="75000"/>
                  </a:schemeClr>
                </a:solidFill>
              </a:rPr>
              <a:t> </a:t>
            </a:r>
            <a:r>
              <a:rPr lang="bn-IN" sz="2800" dirty="0" smtClean="0">
                <a:solidFill>
                  <a:schemeClr val="accent4">
                    <a:lumMod val="75000"/>
                  </a:schemeClr>
                </a:solidFill>
              </a:rPr>
              <a:t>শব্দের অর্থ</a:t>
            </a:r>
            <a:r>
              <a:rPr lang="en-US" sz="2800" dirty="0" smtClean="0">
                <a:solidFill>
                  <a:schemeClr val="accent4">
                    <a:lumMod val="75000"/>
                  </a:schemeClr>
                </a:solidFill>
              </a:rPr>
              <a:t> </a:t>
            </a:r>
            <a:r>
              <a:rPr lang="en-US" sz="2800" dirty="0" err="1" smtClean="0">
                <a:solidFill>
                  <a:schemeClr val="accent4">
                    <a:lumMod val="75000"/>
                  </a:schemeClr>
                </a:solidFill>
              </a:rPr>
              <a:t>বা</a:t>
            </a:r>
            <a:r>
              <a:rPr lang="bn-IN" sz="2800" dirty="0" smtClean="0">
                <a:solidFill>
                  <a:schemeClr val="accent4">
                    <a:lumMod val="75000"/>
                  </a:schemeClr>
                </a:solidFill>
              </a:rPr>
              <a:t>র্তা</a:t>
            </a:r>
            <a:r>
              <a:rPr lang="en-US" sz="2800" dirty="0" err="1" smtClean="0">
                <a:solidFill>
                  <a:schemeClr val="accent4">
                    <a:lumMod val="75000"/>
                  </a:schemeClr>
                </a:solidFill>
              </a:rPr>
              <a:t>বাহক</a:t>
            </a:r>
            <a:r>
              <a:rPr lang="bn-IN" sz="2800" dirty="0" smtClean="0">
                <a:solidFill>
                  <a:schemeClr val="accent4">
                    <a:lumMod val="75000"/>
                  </a:schemeClr>
                </a:solidFill>
              </a:rPr>
              <a:t> </a:t>
            </a:r>
            <a:r>
              <a:rPr lang="en-US" sz="2800" dirty="0" err="1" smtClean="0">
                <a:solidFill>
                  <a:schemeClr val="accent4">
                    <a:lumMod val="75000"/>
                  </a:schemeClr>
                </a:solidFill>
              </a:rPr>
              <a:t>দুত</a:t>
            </a:r>
            <a:r>
              <a:rPr lang="bn-IN" sz="2800" dirty="0" smtClean="0">
                <a:solidFill>
                  <a:schemeClr val="accent4">
                    <a:lumMod val="75000"/>
                  </a:schemeClr>
                </a:solidFill>
              </a:rPr>
              <a:t>,</a:t>
            </a:r>
            <a:r>
              <a:rPr lang="en-US" sz="2800" dirty="0" smtClean="0">
                <a:solidFill>
                  <a:schemeClr val="accent4">
                    <a:lumMod val="75000"/>
                  </a:schemeClr>
                </a:solidFill>
              </a:rPr>
              <a:t> </a:t>
            </a:r>
            <a:r>
              <a:rPr lang="en-US" sz="2800" dirty="0" err="1" smtClean="0">
                <a:solidFill>
                  <a:schemeClr val="accent4">
                    <a:lumMod val="75000"/>
                  </a:schemeClr>
                </a:solidFill>
              </a:rPr>
              <a:t>বাণী</a:t>
            </a:r>
            <a:r>
              <a:rPr lang="en-US" sz="2800" dirty="0" smtClean="0">
                <a:solidFill>
                  <a:schemeClr val="accent4">
                    <a:lumMod val="75000"/>
                  </a:schemeClr>
                </a:solidFill>
              </a:rPr>
              <a:t> </a:t>
            </a:r>
            <a:r>
              <a:rPr lang="en-US" sz="2800" dirty="0" err="1" smtClean="0">
                <a:solidFill>
                  <a:schemeClr val="accent4">
                    <a:lumMod val="75000"/>
                  </a:schemeClr>
                </a:solidFill>
              </a:rPr>
              <a:t>বাহ</a:t>
            </a:r>
            <a:r>
              <a:rPr lang="bn-IN" sz="2800" dirty="0" smtClean="0">
                <a:solidFill>
                  <a:schemeClr val="accent4">
                    <a:lumMod val="75000"/>
                  </a:schemeClr>
                </a:solidFill>
              </a:rPr>
              <a:t>,</a:t>
            </a:r>
            <a:r>
              <a:rPr lang="en-US" sz="2800" dirty="0" smtClean="0">
                <a:solidFill>
                  <a:schemeClr val="accent4">
                    <a:lumMod val="75000"/>
                  </a:schemeClr>
                </a:solidFill>
              </a:rPr>
              <a:t> </a:t>
            </a:r>
            <a:r>
              <a:rPr lang="en-US" sz="2800" dirty="0" err="1" smtClean="0">
                <a:solidFill>
                  <a:schemeClr val="accent4">
                    <a:lumMod val="75000"/>
                  </a:schemeClr>
                </a:solidFill>
              </a:rPr>
              <a:t>ইত্যাদি</a:t>
            </a:r>
            <a:r>
              <a:rPr lang="en-US" sz="2800" dirty="0" smtClean="0">
                <a:solidFill>
                  <a:schemeClr val="accent4">
                    <a:lumMod val="75000"/>
                  </a:schemeClr>
                </a:solidFill>
              </a:rPr>
              <a:t>।</a:t>
            </a:r>
            <a:endParaRPr lang="bn-IN" sz="2800" dirty="0" smtClean="0">
              <a:solidFill>
                <a:schemeClr val="accent4">
                  <a:lumMod val="75000"/>
                </a:schemeClr>
              </a:solidFill>
            </a:endParaRPr>
          </a:p>
          <a:p>
            <a:r>
              <a:rPr lang="ar-SA" sz="2800" dirty="0" smtClean="0">
                <a:solidFill>
                  <a:schemeClr val="accent4">
                    <a:lumMod val="75000"/>
                  </a:schemeClr>
                </a:solidFill>
              </a:rPr>
              <a:t>اَلرِساَلةُ</a:t>
            </a:r>
            <a:r>
              <a:rPr lang="bn-IN" sz="2800" dirty="0" smtClean="0">
                <a:solidFill>
                  <a:schemeClr val="accent4">
                    <a:lumMod val="75000"/>
                  </a:schemeClr>
                </a:solidFill>
              </a:rPr>
              <a:t> মাসদার থেকে আগত। এর অর্থ হলো চিঠি পত্র, বার্তা,বা পুস্তক।</a:t>
            </a:r>
          </a:p>
          <a:p>
            <a:r>
              <a:rPr lang="bn-IN" sz="2800" dirty="0" smtClean="0">
                <a:solidFill>
                  <a:schemeClr val="accent4">
                    <a:lumMod val="75000"/>
                  </a:schemeClr>
                </a:solidFill>
              </a:rPr>
              <a:t>আর </a:t>
            </a:r>
            <a:r>
              <a:rPr lang="ar-SA" sz="2800" dirty="0" smtClean="0">
                <a:solidFill>
                  <a:schemeClr val="accent4">
                    <a:lumMod val="75000"/>
                  </a:schemeClr>
                </a:solidFill>
              </a:rPr>
              <a:t>رَسُلٌ</a:t>
            </a:r>
            <a:r>
              <a:rPr lang="bn-IN" sz="2800" dirty="0" smtClean="0">
                <a:solidFill>
                  <a:schemeClr val="accent4">
                    <a:lumMod val="75000"/>
                  </a:schemeClr>
                </a:solidFill>
              </a:rPr>
              <a:t> হলো এর বহুবচন। শরিয়তের পরিভাষায়- </a:t>
            </a:r>
          </a:p>
          <a:p>
            <a:r>
              <a:rPr lang="ar-SA" sz="2800" dirty="0" smtClean="0">
                <a:solidFill>
                  <a:schemeClr val="accent4">
                    <a:lumMod val="75000"/>
                  </a:schemeClr>
                </a:solidFill>
              </a:rPr>
              <a:t>الرسول من أوحيَ إليهِ بشرعٍ جديدٍ</a:t>
            </a:r>
            <a:r>
              <a:rPr lang="bn-IN" sz="2800" dirty="0" smtClean="0">
                <a:solidFill>
                  <a:schemeClr val="accent4">
                    <a:lumMod val="75000"/>
                  </a:schemeClr>
                </a:solidFill>
              </a:rPr>
              <a:t> যাকে নতুন শরিয়াত প্রদান করা হয়েছে, তাকে রাসুল বলে। </a:t>
            </a:r>
          </a:p>
          <a:p>
            <a:pPr algn="ctr"/>
            <a:endParaRPr lang="en-US" sz="2800" dirty="0" smtClean="0"/>
          </a:p>
          <a:p>
            <a:endParaRPr lang="en-US" sz="2800" dirty="0"/>
          </a:p>
        </p:txBody>
      </p:sp>
      <p:sp>
        <p:nvSpPr>
          <p:cNvPr id="4"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5"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6" name="Slide Number Placeholder 4"/>
          <p:cNvSpPr>
            <a:spLocks noGrp="1"/>
          </p:cNvSpPr>
          <p:nvPr/>
        </p:nvSpPr>
        <p:spPr>
          <a:xfrm>
            <a:off x="8503920" y="6477000"/>
            <a:ext cx="601980" cy="38100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১৪</a:t>
            </a:r>
            <a:endParaRPr lang="en-US" sz="3200" dirty="0">
              <a:solidFill>
                <a:srgbClr val="002060"/>
              </a:solidFill>
            </a:endParaRPr>
          </a:p>
        </p:txBody>
      </p:sp>
    </p:spTree>
  </p:cSld>
  <p:clrMapOvr>
    <a:masterClrMapping/>
  </p:clrMapOvr>
  <p:transition spd="slow">
    <p:wheel spokes="2"/>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86600" cy="1320800"/>
          </a:xfrm>
          <a:blipFill>
            <a:blip r:embed="rId2" cstate="print"/>
            <a:tile tx="0" ty="0" sx="100000" sy="100000" flip="none" algn="tl"/>
          </a:blipFill>
          <a:ln>
            <a:noFill/>
          </a:ln>
        </p:spPr>
        <p:txBody>
          <a:bodyPr>
            <a:normAutofit/>
          </a:bodyPr>
          <a:lstStyle/>
          <a:p>
            <a:pPr algn="ctr"/>
            <a:r>
              <a:rPr lang="bn-IN" sz="7200" dirty="0" smtClean="0">
                <a:solidFill>
                  <a:schemeClr val="accent1">
                    <a:lumMod val="20000"/>
                    <a:lumOff val="80000"/>
                  </a:schemeClr>
                </a:solidFill>
              </a:rPr>
              <a:t>দলীয় কাজ</a:t>
            </a:r>
            <a:endParaRPr lang="en-US" sz="7200" dirty="0">
              <a:solidFill>
                <a:schemeClr val="accent1">
                  <a:lumMod val="20000"/>
                  <a:lumOff val="80000"/>
                </a:schemeClr>
              </a:solidFill>
            </a:endParaRPr>
          </a:p>
        </p:txBody>
      </p:sp>
      <p:sp>
        <p:nvSpPr>
          <p:cNvPr id="3" name="Content Placeholder 2"/>
          <p:cNvSpPr>
            <a:spLocks noGrp="1"/>
          </p:cNvSpPr>
          <p:nvPr>
            <p:ph idx="1"/>
          </p:nvPr>
        </p:nvSpPr>
        <p:spPr>
          <a:xfrm>
            <a:off x="0" y="1295400"/>
            <a:ext cx="7086600" cy="5181600"/>
          </a:xfrm>
          <a:blipFill>
            <a:blip r:embed="rId3" cstate="print"/>
            <a:tile tx="0" ty="0" sx="100000" sy="100000" flip="none" algn="tl"/>
          </a:blipFill>
          <a:ln>
            <a:noFill/>
          </a:ln>
        </p:spPr>
        <p:txBody>
          <a:bodyPr>
            <a:normAutofit/>
          </a:bodyPr>
          <a:lstStyle/>
          <a:p>
            <a:r>
              <a:rPr lang="bn-IN" sz="4400" dirty="0" smtClean="0">
                <a:solidFill>
                  <a:srgbClr val="0070C0"/>
                </a:solidFill>
              </a:rPr>
              <a:t>প্রিয়নবী (সঃ) এর প্রতি মোহব্বত সৃষ্টির ৩ টি উপায় তোমার খাতায় লিখ।</a:t>
            </a:r>
            <a:endParaRPr lang="en-US" sz="4400" dirty="0">
              <a:solidFill>
                <a:srgbClr val="0070C0"/>
              </a:solidFill>
            </a:endParaRPr>
          </a:p>
        </p:txBody>
      </p:sp>
      <p:sp>
        <p:nvSpPr>
          <p:cNvPr id="4"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5"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6" name="Slide Number Placeholder 4"/>
          <p:cNvSpPr>
            <a:spLocks noGrp="1"/>
          </p:cNvSpPr>
          <p:nvPr/>
        </p:nvSpPr>
        <p:spPr>
          <a:xfrm>
            <a:off x="8503920" y="6477000"/>
            <a:ext cx="601980" cy="38100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১৫</a:t>
            </a:r>
            <a:endParaRPr lang="en-US" sz="3200" dirty="0">
              <a:solidFill>
                <a:srgbClr val="002060"/>
              </a:solidFill>
            </a:endParaRPr>
          </a:p>
        </p:txBody>
      </p:sp>
    </p:spTree>
  </p:cSld>
  <p:clrMapOvr>
    <a:masterClrMapping/>
  </p:clrMapOvr>
  <p:transition spd="slow">
    <p:comb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86600" cy="1397000"/>
          </a:xfrm>
          <a:ln>
            <a:noFill/>
          </a:ln>
        </p:spPr>
        <p:txBody>
          <a:bodyPr>
            <a:noAutofit/>
          </a:bodyPr>
          <a:lstStyle/>
          <a:p>
            <a:r>
              <a:rPr lang="bn-IN" sz="5400" dirty="0" smtClean="0">
                <a:solidFill>
                  <a:schemeClr val="tx2"/>
                </a:solidFill>
              </a:rPr>
              <a:t>দলীয় কাজের সমাধান</a:t>
            </a:r>
            <a:endParaRPr lang="en-US" sz="5400" dirty="0">
              <a:solidFill>
                <a:schemeClr val="tx2"/>
              </a:solidFill>
            </a:endParaRPr>
          </a:p>
        </p:txBody>
      </p:sp>
      <p:sp>
        <p:nvSpPr>
          <p:cNvPr id="3" name="Content Placeholder 2"/>
          <p:cNvSpPr>
            <a:spLocks noGrp="1"/>
          </p:cNvSpPr>
          <p:nvPr>
            <p:ph idx="1"/>
          </p:nvPr>
        </p:nvSpPr>
        <p:spPr>
          <a:xfrm>
            <a:off x="0" y="1828800"/>
            <a:ext cx="7467600" cy="4572000"/>
          </a:xfrm>
          <a:solidFill>
            <a:schemeClr val="accent1">
              <a:lumMod val="60000"/>
              <a:lumOff val="40000"/>
            </a:schemeClr>
          </a:solidFill>
          <a:ln>
            <a:noFill/>
          </a:ln>
        </p:spPr>
        <p:txBody>
          <a:bodyPr>
            <a:normAutofit/>
          </a:bodyPr>
          <a:lstStyle/>
          <a:p>
            <a:r>
              <a:rPr lang="bn-IN" sz="2800" dirty="0" smtClean="0">
                <a:solidFill>
                  <a:srgbClr val="0070C0"/>
                </a:solidFill>
              </a:rPr>
              <a:t>১। বেশি বেশি দরুদ ও সালাম পাঠ করা।</a:t>
            </a:r>
          </a:p>
          <a:p>
            <a:r>
              <a:rPr lang="bn-IN" sz="2800" dirty="0" smtClean="0">
                <a:solidFill>
                  <a:srgbClr val="0070C0"/>
                </a:solidFill>
              </a:rPr>
              <a:t>২।প্রতি পদক্ষেপে তার সুন্নত অনুসরণ করা।</a:t>
            </a:r>
          </a:p>
          <a:p>
            <a:r>
              <a:rPr lang="bn-IN" sz="2800" dirty="0" smtClean="0">
                <a:solidFill>
                  <a:srgbClr val="0070C0"/>
                </a:solidFill>
              </a:rPr>
              <a:t>৩। প্রিয়নবী (সঃ) এর রওযা যিয়ারত করা।</a:t>
            </a:r>
            <a:endParaRPr lang="en-US" sz="2800" dirty="0">
              <a:solidFill>
                <a:srgbClr val="0070C0"/>
              </a:solidFill>
            </a:endParaRPr>
          </a:p>
        </p:txBody>
      </p:sp>
      <p:sp>
        <p:nvSpPr>
          <p:cNvPr id="4"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5"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6" name="Slide Number Placeholder 4"/>
          <p:cNvSpPr>
            <a:spLocks noGrp="1"/>
          </p:cNvSpPr>
          <p:nvPr/>
        </p:nvSpPr>
        <p:spPr>
          <a:xfrm>
            <a:off x="8503920" y="6477000"/>
            <a:ext cx="601980" cy="38100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১৬</a:t>
            </a:r>
            <a:endParaRPr lang="en-US" sz="3200" dirty="0">
              <a:solidFill>
                <a:srgbClr val="002060"/>
              </a:solidFill>
            </a:endParaRPr>
          </a:p>
        </p:txBody>
      </p:sp>
    </p:spTree>
  </p:cSld>
  <p:clrMapOvr>
    <a:masterClrMapping/>
  </p:clrMapOvr>
  <p:transition spd="slow">
    <p:plu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10400" cy="1320800"/>
          </a:xfrm>
          <a:solidFill>
            <a:schemeClr val="tx2">
              <a:lumMod val="60000"/>
              <a:lumOff val="40000"/>
            </a:schemeClr>
          </a:solidFill>
          <a:ln>
            <a:noFill/>
          </a:ln>
        </p:spPr>
        <p:txBody>
          <a:bodyPr>
            <a:normAutofit/>
          </a:bodyPr>
          <a:lstStyle/>
          <a:p>
            <a:pPr algn="ctr"/>
            <a:r>
              <a:rPr lang="bn-IN" sz="6000" dirty="0" smtClean="0"/>
              <a:t>মুল্যয়ন</a:t>
            </a:r>
            <a:endParaRPr lang="en-US" sz="6000" dirty="0"/>
          </a:p>
        </p:txBody>
      </p:sp>
      <p:sp>
        <p:nvSpPr>
          <p:cNvPr id="3" name="Content Placeholder 2"/>
          <p:cNvSpPr>
            <a:spLocks noGrp="1"/>
          </p:cNvSpPr>
          <p:nvPr>
            <p:ph idx="1"/>
          </p:nvPr>
        </p:nvSpPr>
        <p:spPr>
          <a:xfrm>
            <a:off x="0" y="1295400"/>
            <a:ext cx="7010400" cy="5181600"/>
          </a:xfrm>
          <a:blipFill>
            <a:blip r:embed="rId2" cstate="print"/>
            <a:tile tx="0" ty="0" sx="100000" sy="100000" flip="none" algn="tl"/>
          </a:blipFill>
          <a:ln>
            <a:noFill/>
          </a:ln>
        </p:spPr>
        <p:txBody>
          <a:bodyPr>
            <a:normAutofit/>
          </a:bodyPr>
          <a:lstStyle/>
          <a:p>
            <a:r>
              <a:rPr lang="bn-IN" sz="5400" b="1" dirty="0" smtClean="0">
                <a:ln w="1905"/>
                <a:solidFill>
                  <a:schemeClr val="accent2">
                    <a:lumMod val="60000"/>
                    <a:lumOff val="40000"/>
                  </a:schemeClr>
                </a:solidFill>
                <a:effectLst>
                  <a:innerShdw blurRad="69850" dist="43180" dir="5400000">
                    <a:srgbClr val="000000">
                      <a:alpha val="65000"/>
                    </a:srgbClr>
                  </a:innerShdw>
                </a:effectLst>
              </a:rPr>
              <a:t>  </a:t>
            </a:r>
            <a:r>
              <a:rPr lang="ar-SA" sz="5400" b="1" dirty="0" smtClean="0">
                <a:ln w="1905"/>
                <a:solidFill>
                  <a:schemeClr val="accent2">
                    <a:lumMod val="60000"/>
                    <a:lumOff val="40000"/>
                  </a:schemeClr>
                </a:solidFill>
                <a:effectLst>
                  <a:innerShdw blurRad="69850" dist="43180" dir="5400000">
                    <a:srgbClr val="000000">
                      <a:alpha val="65000"/>
                    </a:srgbClr>
                  </a:innerShdw>
                </a:effectLst>
              </a:rPr>
              <a:t>نَبِيٌ</a:t>
            </a:r>
            <a:r>
              <a:rPr lang="bn-IN" sz="5400" b="1" dirty="0" smtClean="0">
                <a:ln w="1905"/>
                <a:solidFill>
                  <a:schemeClr val="accent2">
                    <a:lumMod val="60000"/>
                    <a:lumOff val="40000"/>
                  </a:schemeClr>
                </a:solidFill>
                <a:effectLst>
                  <a:innerShdw blurRad="69850" dist="43180" dir="5400000">
                    <a:srgbClr val="000000">
                      <a:alpha val="65000"/>
                    </a:srgbClr>
                  </a:innerShdw>
                </a:effectLst>
              </a:rPr>
              <a:t>  কাকে বলে?</a:t>
            </a:r>
          </a:p>
          <a:p>
            <a:r>
              <a:rPr lang="ar-SA"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رَسُوْلٌ</a:t>
            </a:r>
            <a:r>
              <a:rPr lang="bn-IN"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কাকে বলে?</a:t>
            </a:r>
            <a:endPar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bn-IN" sz="5400" b="1" dirty="0" smtClean="0">
              <a:ln w="1905"/>
              <a:solidFill>
                <a:schemeClr val="accent2">
                  <a:lumMod val="60000"/>
                  <a:lumOff val="40000"/>
                </a:schemeClr>
              </a:solidFill>
              <a:effectLst>
                <a:innerShdw blurRad="69850" dist="43180" dir="5400000">
                  <a:srgbClr val="000000">
                    <a:alpha val="65000"/>
                  </a:srgbClr>
                </a:innerShdw>
              </a:effectLst>
            </a:endParaRPr>
          </a:p>
          <a:p>
            <a:endParaRPr lang="en-US" b="1" dirty="0" smtClean="0">
              <a:ln w="1905"/>
              <a:solidFill>
                <a:schemeClr val="accent2">
                  <a:lumMod val="60000"/>
                  <a:lumOff val="40000"/>
                </a:schemeClr>
              </a:solidFill>
              <a:effectLst>
                <a:innerShdw blurRad="69850" dist="43180" dir="5400000">
                  <a:srgbClr val="000000">
                    <a:alpha val="65000"/>
                  </a:srgbClr>
                </a:innerShdw>
              </a:effectLst>
            </a:endParaRPr>
          </a:p>
          <a:p>
            <a:endParaRPr lang="en-US" dirty="0"/>
          </a:p>
        </p:txBody>
      </p:sp>
      <p:sp>
        <p:nvSpPr>
          <p:cNvPr id="5"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6"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7" name="Slide Number Placeholder 4"/>
          <p:cNvSpPr>
            <a:spLocks noGrp="1"/>
          </p:cNvSpPr>
          <p:nvPr/>
        </p:nvSpPr>
        <p:spPr>
          <a:xfrm>
            <a:off x="8503920" y="6477000"/>
            <a:ext cx="601980" cy="38100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১৭</a:t>
            </a:r>
            <a:endParaRPr lang="en-US" sz="3200" dirty="0">
              <a:solidFill>
                <a:srgbClr val="002060"/>
              </a:solidFill>
            </a:endParaRPr>
          </a:p>
        </p:txBody>
      </p:sp>
    </p:spTree>
  </p:cSld>
  <p:clrMapOvr>
    <a:masterClrMapping/>
  </p:clrMapOvr>
  <p:transition spd="slow">
    <p:circl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320800"/>
          </a:xfrm>
          <a:blipFill>
            <a:blip r:embed="rId2" cstate="print"/>
            <a:tile tx="0" ty="0" sx="100000" sy="100000" flip="none" algn="tl"/>
          </a:blipFill>
          <a:ln>
            <a:noFill/>
          </a:ln>
        </p:spPr>
        <p:txBody>
          <a:bodyPr>
            <a:normAutofit/>
          </a:bodyPr>
          <a:lstStyle/>
          <a:p>
            <a:pPr algn="ctr"/>
            <a:r>
              <a:rPr lang="bn-IN" sz="7200" dirty="0" smtClean="0"/>
              <a:t>বাড়ীর কাজ</a:t>
            </a:r>
            <a:endParaRPr lang="en-US" sz="7200" dirty="0"/>
          </a:p>
        </p:txBody>
      </p:sp>
      <p:sp>
        <p:nvSpPr>
          <p:cNvPr id="3" name="Content Placeholder 2"/>
          <p:cNvSpPr>
            <a:spLocks noGrp="1"/>
          </p:cNvSpPr>
          <p:nvPr>
            <p:ph idx="1"/>
          </p:nvPr>
        </p:nvSpPr>
        <p:spPr>
          <a:xfrm>
            <a:off x="0" y="1295400"/>
            <a:ext cx="7315200" cy="5029200"/>
          </a:xfrm>
          <a:blipFill>
            <a:blip r:embed="rId3" cstate="print"/>
            <a:tile tx="0" ty="0" sx="100000" sy="100000" flip="none" algn="tl"/>
          </a:blipFill>
          <a:ln>
            <a:noFill/>
          </a:ln>
        </p:spPr>
        <p:txBody>
          <a:bodyPr>
            <a:normAutofit/>
          </a:bodyPr>
          <a:lstStyle/>
          <a:p>
            <a:pPr>
              <a:buNone/>
            </a:pPr>
            <a:r>
              <a:rPr lang="bn-IN" sz="4400" dirty="0" smtClean="0"/>
              <a:t>রসুল (সঃ) এর আগমনের উদ্দেশ্য কি ছিল,</a:t>
            </a:r>
          </a:p>
          <a:p>
            <a:pPr>
              <a:buNone/>
            </a:pPr>
            <a:r>
              <a:rPr lang="bn-IN" sz="4400" dirty="0" smtClean="0"/>
              <a:t>সে বিষয়ে  ৫ লাইন তোমার খাতায় লিখে আনবে।</a:t>
            </a:r>
            <a:endParaRPr lang="en-US" sz="4400" dirty="0"/>
          </a:p>
        </p:txBody>
      </p:sp>
      <p:sp>
        <p:nvSpPr>
          <p:cNvPr id="4"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5"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6" name="Slide Number Placeholder 4"/>
          <p:cNvSpPr>
            <a:spLocks noGrp="1"/>
          </p:cNvSpPr>
          <p:nvPr/>
        </p:nvSpPr>
        <p:spPr>
          <a:xfrm>
            <a:off x="8503920" y="6477000"/>
            <a:ext cx="601980" cy="38100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১৮</a:t>
            </a:r>
            <a:endParaRPr lang="en-US" sz="3200" dirty="0">
              <a:solidFill>
                <a:srgbClr val="002060"/>
              </a:solidFill>
            </a:endParaRPr>
          </a:p>
        </p:txBody>
      </p:sp>
    </p:spTree>
  </p:cSld>
  <p:clrMapOvr>
    <a:masterClrMapping/>
  </p:clrMapOvr>
  <p:transition spd="slow">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39000" cy="1320800"/>
          </a:xfrm>
          <a:blipFill>
            <a:blip r:embed="rId2" cstate="print"/>
            <a:tile tx="0" ty="0" sx="100000" sy="100000" flip="none" algn="tl"/>
          </a:blipFill>
          <a:ln>
            <a:noFill/>
          </a:ln>
        </p:spPr>
        <p:txBody>
          <a:bodyPr>
            <a:normAutofit/>
          </a:bodyPr>
          <a:lstStyle/>
          <a:p>
            <a:pPr algn="ctr"/>
            <a:r>
              <a:rPr lang="bn-IN" sz="8000" dirty="0" smtClean="0">
                <a:solidFill>
                  <a:srgbClr val="00B0F0"/>
                </a:solidFill>
              </a:rPr>
              <a:t>ধন্যবাদ</a:t>
            </a:r>
            <a:endParaRPr lang="en-US" sz="8000" dirty="0">
              <a:solidFill>
                <a:srgbClr val="00B0F0"/>
              </a:solidFill>
            </a:endParaRPr>
          </a:p>
        </p:txBody>
      </p:sp>
      <p:pic>
        <p:nvPicPr>
          <p:cNvPr id="4" name="Content Placeholder 3" descr="tenor.gif"/>
          <p:cNvPicPr>
            <a:picLocks noGrp="1" noChangeAspect="1"/>
          </p:cNvPicPr>
          <p:nvPr>
            <p:ph idx="1"/>
          </p:nvPr>
        </p:nvPicPr>
        <p:blipFill>
          <a:blip r:embed="rId3" cstate="print"/>
          <a:stretch>
            <a:fillRect/>
          </a:stretch>
        </p:blipFill>
        <p:spPr>
          <a:xfrm>
            <a:off x="0" y="1295400"/>
            <a:ext cx="7239000" cy="5105400"/>
          </a:xfrm>
          <a:ln>
            <a:noFill/>
          </a:ln>
        </p:spPr>
      </p:pic>
      <p:sp>
        <p:nvSpPr>
          <p:cNvPr id="5"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6"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7" name="Slide Number Placeholder 4"/>
          <p:cNvSpPr>
            <a:spLocks noGrp="1"/>
          </p:cNvSpPr>
          <p:nvPr/>
        </p:nvSpPr>
        <p:spPr>
          <a:xfrm>
            <a:off x="8503920" y="6477000"/>
            <a:ext cx="601980" cy="381000"/>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solidFill>
                  <a:srgbClr val="002060"/>
                </a:solidFill>
              </a:rPr>
              <a:t>১৯</a:t>
            </a:r>
            <a:endParaRPr lang="en-US" sz="3200" dirty="0">
              <a:solidFill>
                <a:srgbClr val="002060"/>
              </a:solidFill>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7010400" cy="1200329"/>
          </a:xfrm>
          <a:prstGeom prst="rect">
            <a:avLst/>
          </a:prstGeom>
          <a:solidFill>
            <a:schemeClr val="accent2">
              <a:lumMod val="20000"/>
              <a:lumOff val="80000"/>
            </a:schemeClr>
          </a:solidFill>
          <a:ln>
            <a:noFill/>
          </a:ln>
        </p:spPr>
        <p:style>
          <a:lnRef idx="1">
            <a:schemeClr val="accent4"/>
          </a:lnRef>
          <a:fillRef idx="3">
            <a:schemeClr val="accent4"/>
          </a:fillRef>
          <a:effectRef idx="2">
            <a:schemeClr val="accent4"/>
          </a:effectRef>
          <a:fontRef idx="minor">
            <a:schemeClr val="lt1"/>
          </a:fontRef>
        </p:style>
        <p:txBody>
          <a:bodyPr wrap="square">
            <a:spAutoFit/>
          </a:bodyPr>
          <a:lstStyle/>
          <a:p>
            <a:pPr algn="ctr"/>
            <a:r>
              <a:rPr lang="en-US" sz="7200" dirty="0" err="1" smtClean="0">
                <a:solidFill>
                  <a:schemeClr val="accent4">
                    <a:lumMod val="75000"/>
                  </a:schemeClr>
                </a:solidFill>
              </a:rPr>
              <a:t>শিক্ষক</a:t>
            </a:r>
            <a:r>
              <a:rPr lang="en-US" sz="7200" dirty="0" smtClean="0">
                <a:solidFill>
                  <a:schemeClr val="accent4">
                    <a:lumMod val="75000"/>
                  </a:schemeClr>
                </a:solidFill>
              </a:rPr>
              <a:t> </a:t>
            </a:r>
            <a:r>
              <a:rPr lang="en-US" sz="7200" dirty="0" err="1" smtClean="0">
                <a:solidFill>
                  <a:schemeClr val="accent4">
                    <a:lumMod val="75000"/>
                  </a:schemeClr>
                </a:solidFill>
              </a:rPr>
              <a:t>পরিচিতি</a:t>
            </a:r>
            <a:endParaRPr lang="en-US" sz="4800" dirty="0">
              <a:solidFill>
                <a:schemeClr val="accent4">
                  <a:lumMod val="75000"/>
                </a:schemeClr>
              </a:solidFill>
            </a:endParaRPr>
          </a:p>
        </p:txBody>
      </p:sp>
      <p:sp>
        <p:nvSpPr>
          <p:cNvPr id="7" name="Text Box 3"/>
          <p:cNvSpPr txBox="1">
            <a:spLocks noChangeArrowheads="1"/>
          </p:cNvSpPr>
          <p:nvPr/>
        </p:nvSpPr>
        <p:spPr bwMode="auto">
          <a:xfrm>
            <a:off x="38100" y="1295400"/>
            <a:ext cx="6096000" cy="4648200"/>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en-US" sz="5400" dirty="0">
                <a:solidFill>
                  <a:srgbClr val="7030A0"/>
                </a:solidFill>
                <a:cs typeface="Arabic Transparent" panose="020B0604020202020204" pitchFamily="34" charset="0"/>
              </a:rPr>
              <a:t>جميْلَةُ النسَاء </a:t>
            </a:r>
          </a:p>
          <a:p>
            <a:pPr eaLnBrk="1" hangingPunct="1"/>
            <a:r>
              <a:rPr lang="ar-SA" altLang="en-US" sz="5400" dirty="0">
                <a:solidFill>
                  <a:srgbClr val="002060"/>
                </a:solidFill>
                <a:cs typeface="Arabic Transparent" panose="020B0604020202020204" pitchFamily="34" charset="0"/>
              </a:rPr>
              <a:t> مساعد المعلم</a:t>
            </a:r>
            <a:endParaRPr lang="en-US" altLang="en-US" sz="5400" dirty="0">
              <a:solidFill>
                <a:srgbClr val="FF0000"/>
              </a:solidFill>
              <a:cs typeface="Arabic Transparent" panose="020B0604020202020204" pitchFamily="34" charset="0"/>
            </a:endParaRPr>
          </a:p>
          <a:p>
            <a:pPr eaLnBrk="1" hangingPunct="1"/>
            <a:r>
              <a:rPr lang="ar-SA" altLang="en-US" sz="4000" dirty="0">
                <a:cs typeface="Arabic Transparent" panose="020B0604020202020204" pitchFamily="34" charset="0"/>
              </a:rPr>
              <a:t>صرركوتي الوحديا دي-موكي</a:t>
            </a:r>
          </a:p>
          <a:p>
            <a:pPr eaLnBrk="1" hangingPunct="1"/>
            <a:r>
              <a:rPr lang="ar-SA" altLang="en-US" sz="4000" dirty="0">
                <a:cs typeface="Arabic Transparent" panose="020B0604020202020204" pitchFamily="34" charset="0"/>
              </a:rPr>
              <a:t>داخل مدرس. سندرغنز. غيبندا.</a:t>
            </a:r>
          </a:p>
          <a:p>
            <a:pPr eaLnBrk="1" hangingPunct="1"/>
            <a:r>
              <a:rPr lang="en-US" altLang="en-US" sz="5400" dirty="0">
                <a:cs typeface="Arabic Transparent" panose="020B0604020202020204" pitchFamily="34" charset="0"/>
              </a:rPr>
              <a:t>০১৭৩৭৯৬২২৮১</a:t>
            </a:r>
            <a:r>
              <a:rPr lang="en-US" altLang="en-US" sz="4400" dirty="0">
                <a:cs typeface="Arabic Transparent" panose="020B0604020202020204" pitchFamily="34" charset="0"/>
              </a:rPr>
              <a:t>         </a:t>
            </a:r>
          </a:p>
          <a:p>
            <a:pPr eaLnBrk="1" hangingPunct="1"/>
            <a:r>
              <a:rPr lang="en-US" altLang="en-US" sz="3600" dirty="0">
                <a:cs typeface="Arabic Transparent" panose="020B0604020202020204" pitchFamily="34" charset="0"/>
              </a:rPr>
              <a:t>nasrindakua@gmail.com</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600200"/>
            <a:ext cx="2660251" cy="2743199"/>
          </a:xfrm>
          <a:prstGeom prst="rect">
            <a:avLst/>
          </a:prstGeom>
        </p:spPr>
      </p:pic>
      <p:sp>
        <p:nvSpPr>
          <p:cNvPr id="9" name="Rectangle 8"/>
          <p:cNvSpPr/>
          <p:nvPr/>
        </p:nvSpPr>
        <p:spPr>
          <a:xfrm>
            <a:off x="6553200" y="4419600"/>
            <a:ext cx="2133600" cy="584775"/>
          </a:xfrm>
          <a:prstGeom prst="rect">
            <a:avLst/>
          </a:prstGeom>
        </p:spPr>
        <p:txBody>
          <a:bodyPr wrap="square">
            <a:spAutoFit/>
          </a:bodyPr>
          <a:lstStyle/>
          <a:p>
            <a:r>
              <a:rPr lang="ar-SA" altLang="en-US" sz="3200" dirty="0">
                <a:solidFill>
                  <a:srgbClr val="7030A0"/>
                </a:solidFill>
                <a:cs typeface="Arabic Transparent" panose="020B0604020202020204" pitchFamily="34" charset="0"/>
              </a:rPr>
              <a:t>جميْلَةُ النسَاء </a:t>
            </a:r>
          </a:p>
        </p:txBody>
      </p:sp>
      <p:sp>
        <p:nvSpPr>
          <p:cNvPr id="10"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11"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12" name="Slide Number Placeholder 4"/>
          <p:cNvSpPr>
            <a:spLocks noGrp="1"/>
          </p:cNvSpPr>
          <p:nvPr/>
        </p:nvSpPr>
        <p:spPr>
          <a:xfrm>
            <a:off x="8593262" y="6505575"/>
            <a:ext cx="51263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rgbClr val="002060"/>
                </a:solidFill>
              </a:rPr>
              <a:t>২</a:t>
            </a: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7010400" cy="830997"/>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US" sz="4800" dirty="0" err="1" smtClean="0">
                <a:solidFill>
                  <a:schemeClr val="accent6">
                    <a:lumMod val="75000"/>
                  </a:schemeClr>
                </a:solidFill>
              </a:rPr>
              <a:t>পাঠ</a:t>
            </a:r>
            <a:r>
              <a:rPr lang="en-US" sz="4800" dirty="0" smtClean="0">
                <a:solidFill>
                  <a:schemeClr val="accent6">
                    <a:lumMod val="75000"/>
                  </a:schemeClr>
                </a:solidFill>
              </a:rPr>
              <a:t> </a:t>
            </a:r>
            <a:r>
              <a:rPr lang="en-US" sz="4800" dirty="0" err="1" smtClean="0">
                <a:solidFill>
                  <a:schemeClr val="accent6">
                    <a:lumMod val="75000"/>
                  </a:schemeClr>
                </a:solidFill>
              </a:rPr>
              <a:t>পরিচিতি</a:t>
            </a:r>
            <a:endParaRPr lang="en-US" sz="4800" dirty="0">
              <a:solidFill>
                <a:schemeClr val="accent6">
                  <a:lumMod val="75000"/>
                </a:schemeClr>
              </a:solidFill>
            </a:endParaRPr>
          </a:p>
        </p:txBody>
      </p:sp>
      <p:sp>
        <p:nvSpPr>
          <p:cNvPr id="5" name="Content Placeholder 4"/>
          <p:cNvSpPr>
            <a:spLocks noGrp="1"/>
          </p:cNvSpPr>
          <p:nvPr>
            <p:ph idx="1"/>
          </p:nvPr>
        </p:nvSpPr>
        <p:spPr>
          <a:xfrm>
            <a:off x="152400" y="1295400"/>
            <a:ext cx="4078357" cy="39292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3600" dirty="0" err="1" smtClean="0">
                <a:solidFill>
                  <a:schemeClr val="accent5">
                    <a:lumMod val="75000"/>
                  </a:schemeClr>
                </a:solidFill>
              </a:rPr>
              <a:t>শ্রেণীঃ</a:t>
            </a:r>
            <a:r>
              <a:rPr lang="en-US" sz="3600" dirty="0" smtClean="0">
                <a:solidFill>
                  <a:schemeClr val="accent5">
                    <a:lumMod val="75000"/>
                  </a:schemeClr>
                </a:solidFill>
              </a:rPr>
              <a:t> ৮ম</a:t>
            </a:r>
          </a:p>
          <a:p>
            <a:r>
              <a:rPr lang="en-US" sz="3600" dirty="0" smtClean="0">
                <a:solidFill>
                  <a:schemeClr val="accent5">
                    <a:lumMod val="75000"/>
                  </a:schemeClr>
                </a:solidFill>
              </a:rPr>
              <a:t>৪থ </a:t>
            </a:r>
            <a:r>
              <a:rPr lang="en-US" sz="3600" dirty="0" err="1" smtClean="0">
                <a:solidFill>
                  <a:schemeClr val="accent5">
                    <a:lumMod val="75000"/>
                  </a:schemeClr>
                </a:solidFill>
              </a:rPr>
              <a:t>অধ্যয়</a:t>
            </a:r>
            <a:endParaRPr lang="en-US" sz="3600" dirty="0" smtClean="0">
              <a:solidFill>
                <a:schemeClr val="accent5">
                  <a:lumMod val="75000"/>
                </a:schemeClr>
              </a:solidFill>
            </a:endParaRPr>
          </a:p>
          <a:p>
            <a:r>
              <a:rPr lang="en-US" sz="3600" dirty="0" smtClean="0">
                <a:solidFill>
                  <a:schemeClr val="accent5">
                    <a:lumMod val="75000"/>
                  </a:schemeClr>
                </a:solidFill>
              </a:rPr>
              <a:t>১ম </a:t>
            </a:r>
            <a:r>
              <a:rPr lang="en-US" sz="3600" dirty="0" err="1" smtClean="0">
                <a:solidFill>
                  <a:schemeClr val="accent5">
                    <a:lumMod val="75000"/>
                  </a:schemeClr>
                </a:solidFill>
              </a:rPr>
              <a:t>পাঠ</a:t>
            </a:r>
            <a:endParaRPr lang="en-US" sz="3600" dirty="0" smtClean="0">
              <a:solidFill>
                <a:schemeClr val="accent5">
                  <a:lumMod val="75000"/>
                </a:schemeClr>
              </a:solidFill>
            </a:endParaRPr>
          </a:p>
          <a:p>
            <a:r>
              <a:rPr lang="en-US" sz="3600" dirty="0" err="1" smtClean="0">
                <a:solidFill>
                  <a:schemeClr val="accent5">
                    <a:lumMod val="75000"/>
                  </a:schemeClr>
                </a:solidFill>
              </a:rPr>
              <a:t>বিষয়ঃ</a:t>
            </a:r>
            <a:r>
              <a:rPr lang="en-US" sz="3600" dirty="0" smtClean="0">
                <a:solidFill>
                  <a:schemeClr val="accent5">
                    <a:lumMod val="75000"/>
                  </a:schemeClr>
                </a:solidFill>
              </a:rPr>
              <a:t> </a:t>
            </a:r>
            <a:r>
              <a:rPr lang="en-US" sz="3600" dirty="0" err="1" smtClean="0">
                <a:solidFill>
                  <a:schemeClr val="accent5">
                    <a:lumMod val="75000"/>
                  </a:schemeClr>
                </a:solidFill>
              </a:rPr>
              <a:t>আল্</a:t>
            </a:r>
            <a:r>
              <a:rPr lang="en-US" sz="3600" dirty="0" smtClean="0">
                <a:solidFill>
                  <a:schemeClr val="accent5">
                    <a:lumMod val="75000"/>
                  </a:schemeClr>
                </a:solidFill>
              </a:rPr>
              <a:t> </a:t>
            </a:r>
            <a:r>
              <a:rPr lang="en-US" sz="3600" dirty="0" err="1" smtClean="0">
                <a:solidFill>
                  <a:schemeClr val="accent5">
                    <a:lumMod val="75000"/>
                  </a:schemeClr>
                </a:solidFill>
              </a:rPr>
              <a:t>আকায়েদ</a:t>
            </a:r>
            <a:r>
              <a:rPr lang="en-US" sz="3600" dirty="0" smtClean="0">
                <a:solidFill>
                  <a:schemeClr val="accent5">
                    <a:lumMod val="75000"/>
                  </a:schemeClr>
                </a:solidFill>
              </a:rPr>
              <a:t> </a:t>
            </a:r>
            <a:r>
              <a:rPr lang="en-US" sz="3600" dirty="0" err="1" smtClean="0">
                <a:solidFill>
                  <a:schemeClr val="accent5">
                    <a:lumMod val="75000"/>
                  </a:schemeClr>
                </a:solidFill>
              </a:rPr>
              <a:t>ওয়াল</a:t>
            </a:r>
            <a:r>
              <a:rPr lang="en-US" sz="3600" dirty="0" smtClean="0">
                <a:solidFill>
                  <a:schemeClr val="accent5">
                    <a:lumMod val="75000"/>
                  </a:schemeClr>
                </a:solidFill>
              </a:rPr>
              <a:t> </a:t>
            </a:r>
            <a:r>
              <a:rPr lang="en-US" sz="3600" dirty="0" err="1" smtClean="0">
                <a:solidFill>
                  <a:schemeClr val="accent5">
                    <a:lumMod val="75000"/>
                  </a:schemeClr>
                </a:solidFill>
              </a:rPr>
              <a:t>ফিকহ্</a:t>
            </a:r>
            <a:endParaRPr lang="en-US" sz="3600" dirty="0" smtClean="0">
              <a:solidFill>
                <a:schemeClr val="accent5">
                  <a:lumMod val="75000"/>
                </a:schemeClr>
              </a:solidFill>
            </a:endParaRPr>
          </a:p>
          <a:p>
            <a:endParaRPr lang="en-US" sz="3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1295400"/>
            <a:ext cx="3183349" cy="4241170"/>
          </a:xfrm>
          <a:prstGeom prst="rect">
            <a:avLst/>
          </a:prstGeom>
        </p:spPr>
      </p:pic>
      <p:sp>
        <p:nvSpPr>
          <p:cNvPr id="6"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7"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9" name="Slide Number Placeholder 4"/>
          <p:cNvSpPr>
            <a:spLocks noGrp="1"/>
          </p:cNvSpPr>
          <p:nvPr/>
        </p:nvSpPr>
        <p:spPr>
          <a:xfrm>
            <a:off x="8593262" y="6505575"/>
            <a:ext cx="51263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rgbClr val="002060"/>
                </a:solidFill>
              </a:rPr>
              <a:t>৩</a:t>
            </a:r>
            <a:endParaRPr lang="en-US" sz="3200" dirty="0">
              <a:solidFill>
                <a:srgbClr val="002060"/>
              </a:solidFill>
            </a:endParaRPr>
          </a:p>
        </p:txBody>
      </p:sp>
    </p:spTree>
  </p:cSld>
  <p:clrMapOvr>
    <a:masterClrMapping/>
  </p:clrMapOvr>
  <p:transition spd="slow">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10400" cy="1320800"/>
          </a:xfrm>
          <a:ln>
            <a:no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sz="3200" dirty="0" err="1" smtClean="0">
                <a:solidFill>
                  <a:schemeClr val="accent5"/>
                </a:solidFill>
              </a:rPr>
              <a:t>এসো</a:t>
            </a:r>
            <a:r>
              <a:rPr lang="en-US" sz="3200" dirty="0" smtClean="0">
                <a:solidFill>
                  <a:schemeClr val="accent5"/>
                </a:solidFill>
              </a:rPr>
              <a:t> </a:t>
            </a:r>
            <a:r>
              <a:rPr lang="en-US" sz="3200" dirty="0" err="1" smtClean="0">
                <a:solidFill>
                  <a:schemeClr val="accent5"/>
                </a:solidFill>
              </a:rPr>
              <a:t>আমরা</a:t>
            </a:r>
            <a:r>
              <a:rPr lang="en-US" sz="3200" dirty="0" smtClean="0">
                <a:solidFill>
                  <a:schemeClr val="accent5"/>
                </a:solidFill>
              </a:rPr>
              <a:t> </a:t>
            </a:r>
            <a:r>
              <a:rPr lang="en-US" sz="3200" dirty="0" err="1" smtClean="0">
                <a:solidFill>
                  <a:schemeClr val="accent5"/>
                </a:solidFill>
              </a:rPr>
              <a:t>নিম্নের</a:t>
            </a:r>
            <a:r>
              <a:rPr lang="en-US" sz="3200" dirty="0" smtClean="0">
                <a:solidFill>
                  <a:schemeClr val="accent5"/>
                </a:solidFill>
              </a:rPr>
              <a:t> </a:t>
            </a:r>
            <a:r>
              <a:rPr lang="en-US" sz="3200" dirty="0" err="1" smtClean="0">
                <a:solidFill>
                  <a:schemeClr val="accent5"/>
                </a:solidFill>
              </a:rPr>
              <a:t>আয়াতটি</a:t>
            </a:r>
            <a:r>
              <a:rPr lang="en-US" sz="3200" dirty="0" smtClean="0">
                <a:solidFill>
                  <a:schemeClr val="accent5"/>
                </a:solidFill>
              </a:rPr>
              <a:t> </a:t>
            </a:r>
            <a:r>
              <a:rPr lang="en-US" sz="3200" dirty="0" err="1" smtClean="0">
                <a:solidFill>
                  <a:schemeClr val="accent5"/>
                </a:solidFill>
              </a:rPr>
              <a:t>অনুবাদ</a:t>
            </a:r>
            <a:r>
              <a:rPr lang="en-US" sz="3200" dirty="0" smtClean="0">
                <a:solidFill>
                  <a:schemeClr val="accent5"/>
                </a:solidFill>
              </a:rPr>
              <a:t> </a:t>
            </a:r>
            <a:r>
              <a:rPr lang="en-US" sz="3200" dirty="0" err="1" smtClean="0">
                <a:solidFill>
                  <a:schemeClr val="accent5"/>
                </a:solidFill>
              </a:rPr>
              <a:t>সহ</a:t>
            </a:r>
            <a:r>
              <a:rPr lang="en-US" sz="3200" dirty="0" smtClean="0">
                <a:solidFill>
                  <a:schemeClr val="accent5"/>
                </a:solidFill>
              </a:rPr>
              <a:t> </a:t>
            </a:r>
            <a:r>
              <a:rPr lang="en-US" sz="3200" dirty="0" err="1" smtClean="0">
                <a:solidFill>
                  <a:schemeClr val="accent5"/>
                </a:solidFill>
              </a:rPr>
              <a:t>পাঠ</a:t>
            </a:r>
            <a:r>
              <a:rPr lang="en-US" sz="3200" dirty="0" smtClean="0">
                <a:solidFill>
                  <a:schemeClr val="accent5"/>
                </a:solidFill>
              </a:rPr>
              <a:t> </a:t>
            </a:r>
            <a:r>
              <a:rPr lang="en-US" sz="3200" dirty="0" err="1" smtClean="0">
                <a:solidFill>
                  <a:schemeClr val="accent5"/>
                </a:solidFill>
              </a:rPr>
              <a:t>করি</a:t>
            </a:r>
            <a:r>
              <a:rPr lang="en-US" sz="3200" dirty="0" smtClean="0">
                <a:solidFill>
                  <a:schemeClr val="accent5"/>
                </a:solidFill>
              </a:rPr>
              <a:t>।</a:t>
            </a:r>
            <a:endParaRPr lang="en-US" sz="3200" dirty="0">
              <a:solidFill>
                <a:schemeClr val="accent5"/>
              </a:solidFill>
            </a:endParaRPr>
          </a:p>
        </p:txBody>
      </p:sp>
      <p:sp>
        <p:nvSpPr>
          <p:cNvPr id="3" name="Content Placeholder 2"/>
          <p:cNvSpPr>
            <a:spLocks noGrp="1"/>
          </p:cNvSpPr>
          <p:nvPr>
            <p:ph idx="1"/>
          </p:nvPr>
        </p:nvSpPr>
        <p:spPr>
          <a:xfrm>
            <a:off x="0" y="1371600"/>
            <a:ext cx="7391400" cy="5105400"/>
          </a:xfrm>
          <a:ln/>
        </p:spPr>
        <p:style>
          <a:lnRef idx="2">
            <a:schemeClr val="accent2"/>
          </a:lnRef>
          <a:fillRef idx="1">
            <a:schemeClr val="lt1"/>
          </a:fillRef>
          <a:effectRef idx="0">
            <a:schemeClr val="accent2"/>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ar-SA" sz="3200" b="1" spc="50" dirty="0" smtClean="0">
                <a:ln w="11430"/>
                <a:solidFill>
                  <a:srgbClr val="FF0000"/>
                </a:solidFill>
                <a:effectLst>
                  <a:outerShdw blurRad="76200" dist="50800" dir="5400000" algn="tl" rotWithShape="0">
                    <a:srgbClr val="000000">
                      <a:alpha val="65000"/>
                    </a:srgbClr>
                  </a:outerShdw>
                </a:effectLst>
                <a:cs typeface="Arabic Transparent" pitchFamily="2" charset="-78"/>
              </a:rPr>
              <a:t>كَانَ االنّاسُ اُمَّةً وَاحِدَةً فَبَعَثَ اللهُ النَّبِيِيْنَ مُبَشِّرِيّنَ وَ مُنْذِرِيْنَ وَ اَنْزَلَ مَعَهُمْ الكِتَبَ بِلْحَقِّ لِيَحْكُمَ بَيْنَ اَلنّاسِ فِيّماَ اخْتَلَفُوْا.</a:t>
            </a:r>
            <a:endParaRPr lang="en-US" sz="3200" b="1" spc="50" dirty="0">
              <a:ln w="11430"/>
              <a:solidFill>
                <a:srgbClr val="FF0000"/>
              </a:solidFill>
              <a:effectLst>
                <a:outerShdw blurRad="76200" dist="50800" dir="5400000" algn="tl" rotWithShape="0">
                  <a:srgbClr val="000000">
                    <a:alpha val="65000"/>
                  </a:srgbClr>
                </a:outerShdw>
              </a:effectLst>
              <a:cs typeface="Arabic Transparent" pitchFamily="2" charset="-78"/>
            </a:endParaRPr>
          </a:p>
        </p:txBody>
      </p:sp>
      <p:sp>
        <p:nvSpPr>
          <p:cNvPr id="4" name="Rounded Rectangle 3"/>
          <p:cNvSpPr/>
          <p:nvPr/>
        </p:nvSpPr>
        <p:spPr>
          <a:xfrm>
            <a:off x="381000" y="3429000"/>
            <a:ext cx="6781800" cy="29718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err="1" smtClean="0">
                <a:ln w="1905"/>
                <a:solidFill>
                  <a:schemeClr val="accent6">
                    <a:lumMod val="50000"/>
                  </a:schemeClr>
                </a:solidFill>
                <a:effectLst>
                  <a:innerShdw blurRad="69850" dist="43180" dir="5400000">
                    <a:srgbClr val="000000">
                      <a:alpha val="65000"/>
                    </a:srgbClr>
                  </a:innerShdw>
                </a:effectLst>
              </a:rPr>
              <a:t>অনুবাদঃ</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মানুষ</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এক</a:t>
            </a:r>
            <a:r>
              <a:rPr lang="en-US" sz="2400" b="1" dirty="0" smtClean="0">
                <a:ln w="1905"/>
                <a:solidFill>
                  <a:schemeClr val="accent6">
                    <a:lumMod val="50000"/>
                  </a:schemeClr>
                </a:solidFill>
                <a:effectLst>
                  <a:innerShdw blurRad="69850" dist="43180" dir="5400000">
                    <a:srgbClr val="000000">
                      <a:alpha val="65000"/>
                    </a:srgbClr>
                  </a:innerShdw>
                </a:effectLst>
              </a:rPr>
              <a:t> ও </a:t>
            </a:r>
            <a:r>
              <a:rPr lang="en-US" sz="2400" b="1" dirty="0" err="1" smtClean="0">
                <a:ln w="1905"/>
                <a:solidFill>
                  <a:schemeClr val="accent6">
                    <a:lumMod val="50000"/>
                  </a:schemeClr>
                </a:solidFill>
                <a:effectLst>
                  <a:innerShdw blurRad="69850" dist="43180" dir="5400000">
                    <a:srgbClr val="000000">
                      <a:alpha val="65000"/>
                    </a:srgbClr>
                  </a:innerShdw>
                </a:effectLst>
              </a:rPr>
              <a:t>অভিন্ন</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দীনের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অনুসারী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ছিল</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এর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পর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আল্লহ</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নবীগনকে</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পাঠাতে</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শুরু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করেন</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তারা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সুসংবাদদাতা</a:t>
            </a:r>
            <a:r>
              <a:rPr lang="en-US" sz="2400" b="1" dirty="0" smtClean="0">
                <a:ln w="1905"/>
                <a:solidFill>
                  <a:schemeClr val="accent6">
                    <a:lumMod val="50000"/>
                  </a:schemeClr>
                </a:solidFill>
                <a:effectLst>
                  <a:innerShdw blurRad="69850" dist="43180" dir="5400000">
                    <a:srgbClr val="000000">
                      <a:alpha val="65000"/>
                    </a:srgbClr>
                  </a:innerShdw>
                </a:effectLst>
              </a:rPr>
              <a:t> ও </a:t>
            </a:r>
            <a:r>
              <a:rPr lang="en-US" sz="2400" b="1" dirty="0" err="1" smtClean="0">
                <a:ln w="1905"/>
                <a:solidFill>
                  <a:schemeClr val="accent6">
                    <a:lumMod val="50000"/>
                  </a:schemeClr>
                </a:solidFill>
                <a:effectLst>
                  <a:innerShdw blurRad="69850" dist="43180" dir="5400000">
                    <a:srgbClr val="000000">
                      <a:alpha val="65000"/>
                    </a:srgbClr>
                  </a:innerShdw>
                </a:effectLst>
              </a:rPr>
              <a:t>ভয়</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প্র</a:t>
            </a:r>
            <a:r>
              <a:rPr lang="bn-IN" sz="2400" b="1" dirty="0" smtClean="0">
                <a:ln w="1905"/>
                <a:solidFill>
                  <a:schemeClr val="accent6">
                    <a:lumMod val="50000"/>
                  </a:schemeClr>
                </a:solidFill>
                <a:effectLst>
                  <a:innerShdw blurRad="69850" dist="43180" dir="5400000">
                    <a:srgbClr val="000000">
                      <a:alpha val="65000"/>
                    </a:srgbClr>
                  </a:innerShdw>
                </a:effectLst>
              </a:rPr>
              <a:t>দর্শন</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কারী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ছিল</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এবং</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তাদের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সঙ্গে</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পরম</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সত্যতা</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সহকারে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কিতাব</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নাযিল</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করেন</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যেন</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সত্য</a:t>
            </a:r>
            <a:r>
              <a:rPr lang="en-US" sz="2400" b="1" dirty="0" smtClean="0">
                <a:ln w="1905"/>
                <a:solidFill>
                  <a:schemeClr val="accent6">
                    <a:lumMod val="50000"/>
                  </a:schemeClr>
                </a:solidFill>
                <a:effectLst>
                  <a:innerShdw blurRad="69850" dist="43180" dir="5400000">
                    <a:srgbClr val="000000">
                      <a:alpha val="65000"/>
                    </a:srgbClr>
                  </a:innerShdw>
                </a:effectLst>
              </a:rPr>
              <a:t> স</a:t>
            </a:r>
            <a:r>
              <a:rPr lang="bn-IN" sz="2400" b="1" dirty="0" smtClean="0">
                <a:ln w="1905"/>
                <a:solidFill>
                  <a:schemeClr val="accent6">
                    <a:lumMod val="50000"/>
                  </a:schemeClr>
                </a:solidFill>
                <a:effectLst>
                  <a:innerShdw blurRad="69850" dist="43180" dir="5400000">
                    <a:srgbClr val="000000">
                      <a:alpha val="65000"/>
                    </a:srgbClr>
                  </a:innerShdw>
                </a:effectLst>
              </a:rPr>
              <a:t>ম্পর্কে</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লোকদের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মধ্যে</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সৃষ্ট</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মত</a:t>
            </a:r>
            <a:r>
              <a:rPr lang="bn-IN" sz="2400" b="1" dirty="0" smtClean="0">
                <a:ln w="1905"/>
                <a:solidFill>
                  <a:schemeClr val="accent6">
                    <a:lumMod val="50000"/>
                  </a:schemeClr>
                </a:solidFill>
                <a:effectLst>
                  <a:innerShdw blurRad="69850" dist="43180" dir="5400000">
                    <a:srgbClr val="000000">
                      <a:alpha val="65000"/>
                    </a:srgbClr>
                  </a:innerShdw>
                </a:effectLst>
              </a:rPr>
              <a:t>পার্থের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ব্যাপারে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চুড়ান্ত</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ফয়সালা</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দিতে</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পারে</a:t>
            </a:r>
            <a:r>
              <a:rPr lang="en-US" sz="2400" b="1" dirty="0" smtClean="0">
                <a:ln w="1905"/>
                <a:solidFill>
                  <a:schemeClr val="accent6">
                    <a:lumMod val="50000"/>
                  </a:schemeClr>
                </a:solidFill>
                <a:effectLst>
                  <a:innerShdw blurRad="69850" dist="43180" dir="5400000">
                    <a:srgbClr val="000000">
                      <a:alpha val="65000"/>
                    </a:srgbClr>
                  </a:innerShdw>
                </a:effectLst>
              </a:rPr>
              <a:t>।   </a:t>
            </a:r>
            <a:r>
              <a:rPr lang="en-US" sz="2400" b="1" dirty="0" err="1" smtClean="0">
                <a:ln w="1905"/>
                <a:solidFill>
                  <a:schemeClr val="accent6">
                    <a:lumMod val="50000"/>
                  </a:schemeClr>
                </a:solidFill>
                <a:effectLst>
                  <a:innerShdw blurRad="69850" dist="43180" dir="5400000">
                    <a:srgbClr val="000000">
                      <a:alpha val="65000"/>
                    </a:srgbClr>
                  </a:innerShdw>
                </a:effectLst>
              </a:rPr>
              <a:t>সুরা</a:t>
            </a:r>
            <a:r>
              <a:rPr lang="en-US" sz="2400" b="1" dirty="0" smtClean="0">
                <a:ln w="1905"/>
                <a:solidFill>
                  <a:schemeClr val="accent6">
                    <a:lumMod val="50000"/>
                  </a:schemeClr>
                </a:solidFill>
                <a:effectLst>
                  <a:innerShdw blurRad="69850" dist="43180" dir="5400000">
                    <a:srgbClr val="000000">
                      <a:alpha val="65000"/>
                    </a:srgbClr>
                  </a:innerShdw>
                </a:effectLst>
              </a:rPr>
              <a:t> বাকারাঃ২১৩</a:t>
            </a:r>
            <a:endParaRPr lang="en-US" sz="2400" b="1" dirty="0">
              <a:ln w="1905"/>
              <a:solidFill>
                <a:schemeClr val="accent6">
                  <a:lumMod val="50000"/>
                </a:schemeClr>
              </a:solidFill>
              <a:effectLst>
                <a:innerShdw blurRad="69850" dist="43180" dir="5400000">
                  <a:srgbClr val="000000">
                    <a:alpha val="65000"/>
                  </a:srgbClr>
                </a:innerShdw>
              </a:effectLst>
            </a:endParaRPr>
          </a:p>
        </p:txBody>
      </p:sp>
      <p:sp>
        <p:nvSpPr>
          <p:cNvPr id="5"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6"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7" name="Slide Number Placeholder 4"/>
          <p:cNvSpPr>
            <a:spLocks noGrp="1"/>
          </p:cNvSpPr>
          <p:nvPr/>
        </p:nvSpPr>
        <p:spPr>
          <a:xfrm>
            <a:off x="8593262" y="6505575"/>
            <a:ext cx="51263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rgbClr val="002060"/>
                </a:solidFill>
              </a:rPr>
              <a:t>৪</a:t>
            </a:r>
          </a:p>
        </p:txBody>
      </p:sp>
    </p:spTree>
  </p:cSld>
  <p:clrMapOvr>
    <a:masterClrMapping/>
  </p:clrMapOvr>
  <p:transition spd="slow">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10400" cy="1320800"/>
          </a:xfrm>
        </p:spPr>
        <p:txBody>
          <a:bodyPr>
            <a:normAutofit/>
          </a:bodyPr>
          <a:lstStyle/>
          <a:p>
            <a:pPr algn="ctr"/>
            <a:r>
              <a:rPr lang="en-US" sz="4800" dirty="0" err="1" smtClean="0">
                <a:solidFill>
                  <a:schemeClr val="accent4"/>
                </a:solidFill>
              </a:rPr>
              <a:t>আমরা</a:t>
            </a:r>
            <a:r>
              <a:rPr lang="en-US" sz="4800" dirty="0" smtClean="0">
                <a:solidFill>
                  <a:schemeClr val="accent4"/>
                </a:solidFill>
              </a:rPr>
              <a:t> </a:t>
            </a:r>
            <a:r>
              <a:rPr lang="en-US" sz="4800" dirty="0" err="1" smtClean="0">
                <a:solidFill>
                  <a:schemeClr val="accent4"/>
                </a:solidFill>
              </a:rPr>
              <a:t>একটি</a:t>
            </a:r>
            <a:r>
              <a:rPr lang="en-US" sz="4800" dirty="0" smtClean="0">
                <a:solidFill>
                  <a:schemeClr val="accent4"/>
                </a:solidFill>
              </a:rPr>
              <a:t> </a:t>
            </a:r>
            <a:r>
              <a:rPr lang="en-US" sz="4800" dirty="0" err="1" smtClean="0">
                <a:solidFill>
                  <a:schemeClr val="accent4"/>
                </a:solidFill>
              </a:rPr>
              <a:t>ভিডিও</a:t>
            </a:r>
            <a:r>
              <a:rPr lang="en-US" sz="4800" dirty="0" smtClean="0">
                <a:solidFill>
                  <a:schemeClr val="accent4"/>
                </a:solidFill>
              </a:rPr>
              <a:t> </a:t>
            </a:r>
            <a:r>
              <a:rPr lang="en-US" sz="4800" dirty="0" err="1" smtClean="0">
                <a:solidFill>
                  <a:schemeClr val="accent4"/>
                </a:solidFill>
              </a:rPr>
              <a:t>দেখি</a:t>
            </a:r>
            <a:endParaRPr lang="en-US" sz="4800" dirty="0">
              <a:solidFill>
                <a:schemeClr val="accent4"/>
              </a:solidFill>
            </a:endParaRPr>
          </a:p>
        </p:txBody>
      </p:sp>
      <p:pic>
        <p:nvPicPr>
          <p:cNvPr id="4" name="Bilal-i_Habeşi_nin_Son_Ezanı.mp4">
            <a:hlinkClick r:id="" action="ppaction://media"/>
          </p:cNvPr>
          <p:cNvPicPr>
            <a:picLocks noGrp="1" noRot="1" noChangeAspect="1"/>
          </p:cNvPicPr>
          <p:nvPr>
            <p:ph idx="1"/>
            <a:videoFile r:link="rId1"/>
          </p:nvPr>
        </p:nvPicPr>
        <p:blipFill>
          <a:blip r:embed="rId3" cstate="print"/>
          <a:stretch>
            <a:fillRect/>
          </a:stretch>
        </p:blipFill>
        <p:spPr>
          <a:xfrm>
            <a:off x="457200" y="1295400"/>
            <a:ext cx="6629400" cy="4724400"/>
          </a:xfrm>
          <a:prstGeom prst="rect">
            <a:avLst/>
          </a:prstGeom>
        </p:spPr>
      </p:pic>
      <p:sp>
        <p:nvSpPr>
          <p:cNvPr id="5"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6"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7" name="Slide Number Placeholder 4"/>
          <p:cNvSpPr>
            <a:spLocks noGrp="1"/>
          </p:cNvSpPr>
          <p:nvPr/>
        </p:nvSpPr>
        <p:spPr>
          <a:xfrm>
            <a:off x="8593262" y="6505575"/>
            <a:ext cx="51263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rgbClr val="002060"/>
                </a:solidFill>
              </a:rPr>
              <a:t>৫</a:t>
            </a:r>
            <a:endParaRPr lang="en-US" sz="3200" dirty="0">
              <a:solidFill>
                <a:srgbClr val="002060"/>
              </a:solidFill>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numSld="999">
                <p:cTn id="7" fill="hold" display="0">
                  <p:stCondLst>
                    <p:cond delay="indefinite"/>
                  </p:stCondLst>
                  <p:endCondLst>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পাঠ</a:t>
            </a:r>
            <a:r>
              <a:rPr 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8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শিরনাম</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81000" y="3200400"/>
            <a:ext cx="6447501" cy="27432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7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নাবী</a:t>
            </a: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ও </a:t>
            </a:r>
            <a:r>
              <a:rPr lang="en-US" sz="7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রাসুল</a:t>
            </a:r>
            <a:endParaRPr lang="en-US" sz="7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Down Arrow 3"/>
          <p:cNvSpPr/>
          <p:nvPr/>
        </p:nvSpPr>
        <p:spPr>
          <a:xfrm>
            <a:off x="3124200" y="1905000"/>
            <a:ext cx="838200" cy="1066800"/>
          </a:xfrm>
          <a:prstGeom prst="down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6"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7" name="Slide Number Placeholder 4"/>
          <p:cNvSpPr>
            <a:spLocks noGrp="1"/>
          </p:cNvSpPr>
          <p:nvPr/>
        </p:nvSpPr>
        <p:spPr>
          <a:xfrm>
            <a:off x="8593262" y="6505575"/>
            <a:ext cx="51263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rgbClr val="002060"/>
                </a:solidFill>
              </a:rPr>
              <a:t>৬</a:t>
            </a:r>
          </a:p>
        </p:txBody>
      </p:sp>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শিখন</a:t>
            </a:r>
            <a:r>
              <a:rPr lang="en-US" sz="8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8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ফল</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p:txBody>
          <a:bodyPr>
            <a:normAutofit/>
          </a:bodyPr>
          <a:lstStyle/>
          <a:p>
            <a:pPr marL="342900" lvl="2" indent="-342900"/>
            <a:r>
              <a:rPr lang="en-US" sz="39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এই</a:t>
            </a:r>
            <a:r>
              <a:rPr lang="en-US" sz="39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39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পাঠ</a:t>
            </a:r>
            <a:r>
              <a:rPr lang="en-US" sz="39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39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শেষে</a:t>
            </a:r>
            <a:r>
              <a:rPr lang="en-US" sz="39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39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শি</a:t>
            </a:r>
            <a:r>
              <a:rPr lang="bn-IN" sz="39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ক্ষার্খীরা</a:t>
            </a:r>
            <a:r>
              <a:rPr lang="en-US" sz="39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p>
          <a:p>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নাবী</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শব্দের</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bn-IN"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অর্থ</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কি</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তা</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বলতে</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পারবে</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রাসুল</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শ</a:t>
            </a:r>
            <a:r>
              <a:rPr lang="bn-IN"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ব্দের</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অ</a:t>
            </a:r>
            <a:r>
              <a:rPr lang="bn-IN"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র্থ</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বলতে</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পারবে</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নবী</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ও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রাসুলের</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মধ্যে</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পা</a:t>
            </a:r>
            <a:r>
              <a:rPr lang="bn-IN"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র্থ</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ক্য</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কি</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তা</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জানতে</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পারবে</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5"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6" name="Slide Number Placeholder 4"/>
          <p:cNvSpPr>
            <a:spLocks noGrp="1"/>
          </p:cNvSpPr>
          <p:nvPr/>
        </p:nvSpPr>
        <p:spPr>
          <a:xfrm>
            <a:off x="8593262" y="6505575"/>
            <a:ext cx="51263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rgbClr val="002060"/>
                </a:solidFill>
              </a:rPr>
              <a:t>৭</a:t>
            </a:r>
          </a:p>
        </p:txBody>
      </p:sp>
    </p:spTree>
  </p:cSld>
  <p:clrMapOvr>
    <a:masterClrMapping/>
  </p:clrMapOvr>
  <p:transition spd="slow">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05000" y="0"/>
            <a:ext cx="3200400"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sz="6000" b="1" dirty="0" smtClean="0">
                <a:ln w="1905"/>
                <a:solidFill>
                  <a:schemeClr val="accent2">
                    <a:lumMod val="60000"/>
                    <a:lumOff val="40000"/>
                  </a:schemeClr>
                </a:solidFill>
                <a:effectLst>
                  <a:innerShdw blurRad="69850" dist="43180" dir="5400000">
                    <a:srgbClr val="000000">
                      <a:alpha val="65000"/>
                    </a:srgbClr>
                  </a:innerShdw>
                </a:effectLst>
              </a:rPr>
              <a:t>نَبِيٌ</a:t>
            </a:r>
            <a:endParaRPr lang="en-US" sz="6000" b="1" dirty="0">
              <a:ln w="1905"/>
              <a:solidFill>
                <a:schemeClr val="accent2">
                  <a:lumMod val="60000"/>
                  <a:lumOff val="40000"/>
                </a:schemeClr>
              </a:solidFill>
              <a:effectLst>
                <a:innerShdw blurRad="69850" dist="43180" dir="5400000">
                  <a:srgbClr val="000000">
                    <a:alpha val="65000"/>
                  </a:srgbClr>
                </a:innerShdw>
              </a:effectLst>
            </a:endParaRPr>
          </a:p>
        </p:txBody>
      </p:sp>
      <p:sp>
        <p:nvSpPr>
          <p:cNvPr id="3" name="Rounded Rectangle 2"/>
          <p:cNvSpPr/>
          <p:nvPr/>
        </p:nvSpPr>
        <p:spPr>
          <a:xfrm>
            <a:off x="228600" y="1447800"/>
            <a:ext cx="7848600" cy="4953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3200" dirty="0" smtClean="0"/>
              <a:t>نَبِيٌ</a:t>
            </a:r>
            <a:r>
              <a:rPr lang="en-US" sz="3200" dirty="0" smtClean="0"/>
              <a:t> </a:t>
            </a:r>
            <a:r>
              <a:rPr lang="en-US" sz="3200" dirty="0" err="1" smtClean="0"/>
              <a:t>শব্দের</a:t>
            </a:r>
            <a:r>
              <a:rPr lang="en-US" sz="3200" dirty="0" smtClean="0"/>
              <a:t> </a:t>
            </a:r>
            <a:r>
              <a:rPr lang="en-US" sz="3200" dirty="0" err="1" smtClean="0"/>
              <a:t>অথ</a:t>
            </a:r>
            <a:r>
              <a:rPr lang="en-US" sz="3200" dirty="0" smtClean="0"/>
              <a:t> </a:t>
            </a:r>
            <a:r>
              <a:rPr lang="en-US" sz="3200" dirty="0" err="1" smtClean="0"/>
              <a:t>সংবাদ</a:t>
            </a:r>
            <a:r>
              <a:rPr lang="en-US" sz="3200" dirty="0" smtClean="0"/>
              <a:t> </a:t>
            </a:r>
            <a:r>
              <a:rPr lang="en-US" sz="3200" dirty="0" err="1" smtClean="0"/>
              <a:t>দাতা</a:t>
            </a:r>
            <a:r>
              <a:rPr lang="en-US" sz="3200" dirty="0" smtClean="0"/>
              <a:t>। </a:t>
            </a:r>
            <a:r>
              <a:rPr lang="en-US" sz="3200" dirty="0" err="1" smtClean="0"/>
              <a:t>শব্দটি</a:t>
            </a:r>
            <a:r>
              <a:rPr lang="ar-SA" sz="3200" dirty="0" smtClean="0"/>
              <a:t> النبوة </a:t>
            </a:r>
            <a:r>
              <a:rPr lang="en-US" sz="3200" dirty="0" smtClean="0"/>
              <a:t> </a:t>
            </a:r>
            <a:r>
              <a:rPr lang="en-US" sz="3200" dirty="0" err="1" smtClean="0"/>
              <a:t>মসদার</a:t>
            </a:r>
            <a:r>
              <a:rPr lang="en-US" sz="3200" dirty="0" smtClean="0"/>
              <a:t> ও </a:t>
            </a:r>
            <a:r>
              <a:rPr lang="en-US" sz="3200" dirty="0" err="1" smtClean="0"/>
              <a:t>নাবা</a:t>
            </a:r>
            <a:r>
              <a:rPr lang="en-US" sz="3200" dirty="0" smtClean="0"/>
              <a:t> </a:t>
            </a:r>
            <a:r>
              <a:rPr lang="en-US" sz="3200" dirty="0" err="1" smtClean="0"/>
              <a:t>শব্দমূল</a:t>
            </a:r>
            <a:r>
              <a:rPr lang="en-US" sz="3200" dirty="0" smtClean="0"/>
              <a:t> </a:t>
            </a:r>
            <a:r>
              <a:rPr lang="en-US" sz="3200" dirty="0" err="1" smtClean="0"/>
              <a:t>থেকে</a:t>
            </a:r>
            <a:r>
              <a:rPr lang="en-US" sz="3200" dirty="0" smtClean="0"/>
              <a:t> </a:t>
            </a:r>
            <a:r>
              <a:rPr lang="en-US" sz="3200" dirty="0" err="1" smtClean="0"/>
              <a:t>উদ্ভুত</a:t>
            </a:r>
            <a:r>
              <a:rPr lang="en-US" sz="3200" dirty="0" smtClean="0"/>
              <a:t>। </a:t>
            </a:r>
            <a:r>
              <a:rPr lang="en-US" sz="3200" dirty="0" err="1" smtClean="0"/>
              <a:t>নাবা</a:t>
            </a:r>
            <a:r>
              <a:rPr lang="en-US" sz="3200" dirty="0" smtClean="0"/>
              <a:t> </a:t>
            </a:r>
            <a:r>
              <a:rPr lang="en-US" sz="3200" dirty="0" err="1" smtClean="0"/>
              <a:t>শব্দের</a:t>
            </a:r>
            <a:r>
              <a:rPr lang="bn-IN" sz="3200" dirty="0" smtClean="0"/>
              <a:t> অর্থ</a:t>
            </a:r>
            <a:r>
              <a:rPr lang="en-US" sz="3200" dirty="0" smtClean="0"/>
              <a:t> </a:t>
            </a:r>
            <a:r>
              <a:rPr lang="en-US" sz="3200" dirty="0" err="1" smtClean="0"/>
              <a:t>সংবাদ</a:t>
            </a:r>
            <a:r>
              <a:rPr lang="en-US" sz="3200" dirty="0" smtClean="0"/>
              <a:t>। </a:t>
            </a:r>
            <a:r>
              <a:rPr lang="en-US" sz="3200" dirty="0" err="1" smtClean="0"/>
              <a:t>কারো</a:t>
            </a:r>
            <a:r>
              <a:rPr lang="en-US" sz="3200" dirty="0" smtClean="0"/>
              <a:t> </a:t>
            </a:r>
            <a:r>
              <a:rPr lang="en-US" sz="3200" dirty="0" err="1" smtClean="0"/>
              <a:t>কারো</a:t>
            </a:r>
            <a:r>
              <a:rPr lang="en-US" sz="3200" dirty="0" smtClean="0"/>
              <a:t> </a:t>
            </a:r>
            <a:r>
              <a:rPr lang="en-US" sz="3200" dirty="0" err="1" smtClean="0"/>
              <a:t>মতে</a:t>
            </a:r>
            <a:r>
              <a:rPr lang="en-US" sz="3200" dirty="0" smtClean="0"/>
              <a:t> </a:t>
            </a:r>
            <a:r>
              <a:rPr lang="en-US" sz="3200" dirty="0" err="1" smtClean="0"/>
              <a:t>এর</a:t>
            </a:r>
            <a:r>
              <a:rPr lang="en-US" sz="3200" dirty="0" smtClean="0"/>
              <a:t> </a:t>
            </a:r>
            <a:r>
              <a:rPr lang="en-US" sz="3200" dirty="0" err="1" smtClean="0"/>
              <a:t>মুল</a:t>
            </a:r>
            <a:r>
              <a:rPr lang="en-US" sz="3200" dirty="0" smtClean="0"/>
              <a:t> </a:t>
            </a:r>
            <a:r>
              <a:rPr lang="en-US" sz="3200" dirty="0" err="1" smtClean="0"/>
              <a:t>হচ্ছে</a:t>
            </a:r>
            <a:r>
              <a:rPr lang="en-US" sz="3200" dirty="0" smtClean="0"/>
              <a:t> </a:t>
            </a:r>
            <a:r>
              <a:rPr lang="ar-SA" sz="3200" dirty="0" smtClean="0"/>
              <a:t>نبو  </a:t>
            </a:r>
            <a:r>
              <a:rPr lang="en-US" sz="3200" dirty="0" err="1" smtClean="0"/>
              <a:t>এর</a:t>
            </a:r>
            <a:r>
              <a:rPr lang="en-US" sz="3200" dirty="0" smtClean="0"/>
              <a:t> </a:t>
            </a:r>
            <a:r>
              <a:rPr lang="bn-IN" sz="3200" dirty="0" smtClean="0"/>
              <a:t>অর্থ</a:t>
            </a:r>
            <a:r>
              <a:rPr lang="en-US" sz="3200" dirty="0" smtClean="0"/>
              <a:t> </a:t>
            </a:r>
            <a:r>
              <a:rPr lang="en-US" sz="3200" dirty="0" err="1" smtClean="0"/>
              <a:t>হলো</a:t>
            </a:r>
            <a:r>
              <a:rPr lang="en-US" sz="3200" dirty="0" smtClean="0"/>
              <a:t>  </a:t>
            </a:r>
            <a:r>
              <a:rPr lang="en-US" sz="3200" dirty="0" err="1" smtClean="0"/>
              <a:t>উচ্চ</a:t>
            </a:r>
            <a:r>
              <a:rPr lang="en-US" sz="3200" dirty="0" smtClean="0"/>
              <a:t> ম</a:t>
            </a:r>
            <a:r>
              <a:rPr lang="bn-IN" sz="3200" dirty="0" smtClean="0"/>
              <a:t>র্যা</a:t>
            </a:r>
            <a:r>
              <a:rPr lang="en-US" sz="3200" dirty="0" err="1" smtClean="0"/>
              <a:t>দা</a:t>
            </a:r>
            <a:r>
              <a:rPr lang="en-US" sz="3200" dirty="0" smtClean="0"/>
              <a:t> ও </a:t>
            </a:r>
            <a:r>
              <a:rPr lang="en-US" sz="3200" dirty="0" err="1" smtClean="0"/>
              <a:t>উন্নত</a:t>
            </a:r>
            <a:r>
              <a:rPr lang="en-US" sz="3200" dirty="0" smtClean="0"/>
              <a:t> </a:t>
            </a:r>
            <a:r>
              <a:rPr lang="en-US" sz="3200" dirty="0" err="1" smtClean="0"/>
              <a:t>সম্মান</a:t>
            </a:r>
            <a:r>
              <a:rPr lang="en-US" sz="3200" dirty="0" smtClean="0"/>
              <a:t> </a:t>
            </a:r>
            <a:r>
              <a:rPr lang="en-US" sz="3200" dirty="0" err="1" smtClean="0"/>
              <a:t>সম্পন্ন</a:t>
            </a:r>
            <a:r>
              <a:rPr lang="en-US" sz="3200" dirty="0" smtClean="0"/>
              <a:t>।</a:t>
            </a:r>
          </a:p>
          <a:p>
            <a:pPr algn="ctr"/>
            <a:r>
              <a:rPr lang="en-US" sz="3200" dirty="0" err="1" smtClean="0"/>
              <a:t>শরিয়তের</a:t>
            </a:r>
            <a:r>
              <a:rPr lang="en-US" sz="3200" dirty="0" smtClean="0"/>
              <a:t> </a:t>
            </a:r>
            <a:r>
              <a:rPr lang="en-US" sz="3200" dirty="0" err="1" smtClean="0"/>
              <a:t>পরিভাষায়ঃ</a:t>
            </a:r>
            <a:r>
              <a:rPr lang="en-US" sz="3200" dirty="0" smtClean="0"/>
              <a:t> </a:t>
            </a:r>
            <a:r>
              <a:rPr lang="ar-SA" sz="3200" dirty="0" smtClean="0"/>
              <a:t>اَنَّبِيُّ هُوَ المَبْعوْثُ لِتَقْرِيْرِ شَرْعٍ مِنْ قَبْلِهِ</a:t>
            </a:r>
            <a:r>
              <a:rPr lang="en-US" sz="3200" dirty="0" smtClean="0"/>
              <a:t> </a:t>
            </a:r>
            <a:r>
              <a:rPr lang="en-US" sz="3200" dirty="0" err="1" smtClean="0"/>
              <a:t>নবি</a:t>
            </a:r>
            <a:r>
              <a:rPr lang="en-US" sz="3200" dirty="0" smtClean="0"/>
              <a:t> </a:t>
            </a:r>
            <a:r>
              <a:rPr lang="en-US" sz="3200" dirty="0" err="1" smtClean="0"/>
              <a:t>হলো</a:t>
            </a:r>
            <a:r>
              <a:rPr lang="en-US" sz="3200" dirty="0" smtClean="0"/>
              <a:t> </a:t>
            </a:r>
            <a:r>
              <a:rPr lang="en-US" sz="3200" dirty="0" err="1" smtClean="0"/>
              <a:t>প্রেরিত</a:t>
            </a:r>
            <a:r>
              <a:rPr lang="en-US" sz="3200" dirty="0" smtClean="0"/>
              <a:t> </a:t>
            </a:r>
            <a:r>
              <a:rPr lang="en-US" sz="3200" dirty="0" err="1" smtClean="0"/>
              <a:t>এমন</a:t>
            </a:r>
            <a:r>
              <a:rPr lang="en-US" sz="3200" dirty="0" smtClean="0"/>
              <a:t> </a:t>
            </a:r>
            <a:r>
              <a:rPr lang="en-US" sz="3200" dirty="0" err="1" smtClean="0"/>
              <a:t>বান্দা</a:t>
            </a:r>
            <a:r>
              <a:rPr lang="en-US" sz="3200" dirty="0" smtClean="0"/>
              <a:t> </a:t>
            </a:r>
            <a:r>
              <a:rPr lang="en-US" sz="3200" dirty="0" err="1" smtClean="0"/>
              <a:t>যাকে</a:t>
            </a:r>
            <a:r>
              <a:rPr lang="en-US" sz="3200" dirty="0" smtClean="0"/>
              <a:t> </a:t>
            </a:r>
            <a:r>
              <a:rPr lang="en-US" sz="3200" dirty="0" err="1" smtClean="0"/>
              <a:t>তার</a:t>
            </a:r>
            <a:r>
              <a:rPr lang="en-US" sz="3200" dirty="0" smtClean="0"/>
              <a:t> </a:t>
            </a:r>
            <a:r>
              <a:rPr lang="en-US" sz="3200" dirty="0" err="1" smtClean="0"/>
              <a:t>পূ</a:t>
            </a:r>
            <a:r>
              <a:rPr lang="bn-IN" sz="3200" dirty="0" smtClean="0"/>
              <a:t>র্বের</a:t>
            </a:r>
            <a:r>
              <a:rPr lang="en-US" sz="3200" dirty="0" smtClean="0"/>
              <a:t> </a:t>
            </a:r>
            <a:r>
              <a:rPr lang="en-US" sz="3200" dirty="0" err="1" smtClean="0"/>
              <a:t>শরিয়ত</a:t>
            </a:r>
            <a:r>
              <a:rPr lang="en-US" sz="3200" dirty="0" smtClean="0"/>
              <a:t> </a:t>
            </a:r>
            <a:r>
              <a:rPr lang="en-US" sz="3200" dirty="0" err="1" smtClean="0"/>
              <a:t>বাস্তবায়নের</a:t>
            </a:r>
            <a:r>
              <a:rPr lang="en-US" sz="3200" dirty="0" smtClean="0"/>
              <a:t> </a:t>
            </a:r>
            <a:r>
              <a:rPr lang="en-US" sz="3200" dirty="0" err="1" smtClean="0"/>
              <a:t>জন্য</a:t>
            </a:r>
            <a:r>
              <a:rPr lang="en-US" sz="3200" dirty="0" smtClean="0"/>
              <a:t> </a:t>
            </a:r>
            <a:r>
              <a:rPr lang="en-US" sz="3200" dirty="0" err="1" smtClean="0"/>
              <a:t>প্রেরণ</a:t>
            </a:r>
            <a:r>
              <a:rPr lang="en-US" sz="3200" dirty="0" smtClean="0"/>
              <a:t> </a:t>
            </a:r>
            <a:r>
              <a:rPr lang="en-US" sz="3200" dirty="0" err="1" smtClean="0"/>
              <a:t>করা</a:t>
            </a:r>
            <a:r>
              <a:rPr lang="en-US" sz="3200" dirty="0" smtClean="0"/>
              <a:t> </a:t>
            </a:r>
            <a:r>
              <a:rPr lang="en-US" sz="3200" dirty="0" err="1" smtClean="0"/>
              <a:t>হয়েছে</a:t>
            </a:r>
            <a:r>
              <a:rPr lang="en-US" sz="3200" dirty="0" smtClean="0"/>
              <a:t>।	   </a:t>
            </a:r>
            <a:endParaRPr lang="en-US" sz="3200" dirty="0"/>
          </a:p>
        </p:txBody>
      </p:sp>
      <p:sp>
        <p:nvSpPr>
          <p:cNvPr id="4"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5"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6" name="Slide Number Placeholder 4"/>
          <p:cNvSpPr>
            <a:spLocks noGrp="1"/>
          </p:cNvSpPr>
          <p:nvPr/>
        </p:nvSpPr>
        <p:spPr>
          <a:xfrm>
            <a:off x="8593262" y="6505575"/>
            <a:ext cx="51263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rgbClr val="002060"/>
                </a:solidFill>
              </a:rPr>
              <a:t>৮</a:t>
            </a:r>
            <a:endParaRPr lang="en-US" sz="3200" dirty="0">
              <a:solidFill>
                <a:srgbClr val="002060"/>
              </a:solidFill>
            </a:endParaRPr>
          </a:p>
        </p:txBody>
      </p:sp>
    </p:spTree>
  </p:cSld>
  <p:clrMapOvr>
    <a:masterClrMapping/>
  </p:clrMapOvr>
  <p:transition spd="slow">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133600" y="0"/>
            <a:ext cx="2819400" cy="1600200"/>
          </a:xfrm>
          <a:prstGeom prst="ellips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5400" dirty="0" smtClean="0"/>
              <a:t>رَسُوْلٌ</a:t>
            </a:r>
            <a:endParaRPr lang="en-US" sz="5400" dirty="0"/>
          </a:p>
        </p:txBody>
      </p:sp>
      <p:sp>
        <p:nvSpPr>
          <p:cNvPr id="3" name="Rounded Rectangle 2"/>
          <p:cNvSpPr/>
          <p:nvPr/>
        </p:nvSpPr>
        <p:spPr>
          <a:xfrm>
            <a:off x="0" y="1981200"/>
            <a:ext cx="7924800" cy="403860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r>
              <a:rPr lang="ar-SA" sz="2800" dirty="0" smtClean="0">
                <a:solidFill>
                  <a:schemeClr val="accent4">
                    <a:lumMod val="75000"/>
                  </a:schemeClr>
                </a:solidFill>
              </a:rPr>
              <a:t>رَسُوْلٌ</a:t>
            </a:r>
            <a:r>
              <a:rPr lang="en-US" sz="2800" dirty="0" smtClean="0">
                <a:solidFill>
                  <a:schemeClr val="accent4">
                    <a:lumMod val="75000"/>
                  </a:schemeClr>
                </a:solidFill>
              </a:rPr>
              <a:t> </a:t>
            </a:r>
            <a:r>
              <a:rPr lang="bn-IN" sz="2800" dirty="0" smtClean="0">
                <a:solidFill>
                  <a:schemeClr val="accent4">
                    <a:lumMod val="75000"/>
                  </a:schemeClr>
                </a:solidFill>
              </a:rPr>
              <a:t>শব্দের অর্থ</a:t>
            </a:r>
            <a:r>
              <a:rPr lang="en-US" sz="2800" dirty="0" smtClean="0">
                <a:solidFill>
                  <a:schemeClr val="accent4">
                    <a:lumMod val="75000"/>
                  </a:schemeClr>
                </a:solidFill>
              </a:rPr>
              <a:t> </a:t>
            </a:r>
            <a:r>
              <a:rPr lang="en-US" sz="2800" dirty="0" err="1" smtClean="0">
                <a:solidFill>
                  <a:schemeClr val="accent4">
                    <a:lumMod val="75000"/>
                  </a:schemeClr>
                </a:solidFill>
              </a:rPr>
              <a:t>বা</a:t>
            </a:r>
            <a:r>
              <a:rPr lang="bn-IN" sz="2800" dirty="0" smtClean="0">
                <a:solidFill>
                  <a:schemeClr val="accent4">
                    <a:lumMod val="75000"/>
                  </a:schemeClr>
                </a:solidFill>
              </a:rPr>
              <a:t>র্তা</a:t>
            </a:r>
            <a:r>
              <a:rPr lang="en-US" sz="2800" dirty="0" err="1" smtClean="0">
                <a:solidFill>
                  <a:schemeClr val="accent4">
                    <a:lumMod val="75000"/>
                  </a:schemeClr>
                </a:solidFill>
              </a:rPr>
              <a:t>বাহক</a:t>
            </a:r>
            <a:r>
              <a:rPr lang="bn-IN" sz="2800" dirty="0" smtClean="0">
                <a:solidFill>
                  <a:schemeClr val="accent4">
                    <a:lumMod val="75000"/>
                  </a:schemeClr>
                </a:solidFill>
              </a:rPr>
              <a:t> </a:t>
            </a:r>
            <a:r>
              <a:rPr lang="en-US" sz="2800" dirty="0" err="1" smtClean="0">
                <a:solidFill>
                  <a:schemeClr val="accent4">
                    <a:lumMod val="75000"/>
                  </a:schemeClr>
                </a:solidFill>
              </a:rPr>
              <a:t>দুত</a:t>
            </a:r>
            <a:r>
              <a:rPr lang="bn-IN" sz="2800" dirty="0" smtClean="0">
                <a:solidFill>
                  <a:schemeClr val="accent4">
                    <a:lumMod val="75000"/>
                  </a:schemeClr>
                </a:solidFill>
              </a:rPr>
              <a:t>,</a:t>
            </a:r>
            <a:r>
              <a:rPr lang="en-US" sz="2800" dirty="0" smtClean="0">
                <a:solidFill>
                  <a:schemeClr val="accent4">
                    <a:lumMod val="75000"/>
                  </a:schemeClr>
                </a:solidFill>
              </a:rPr>
              <a:t> </a:t>
            </a:r>
            <a:r>
              <a:rPr lang="en-US" sz="2800" dirty="0" err="1" smtClean="0">
                <a:solidFill>
                  <a:schemeClr val="accent4">
                    <a:lumMod val="75000"/>
                  </a:schemeClr>
                </a:solidFill>
              </a:rPr>
              <a:t>বাণী</a:t>
            </a:r>
            <a:r>
              <a:rPr lang="en-US" sz="2800" dirty="0" smtClean="0">
                <a:solidFill>
                  <a:schemeClr val="accent4">
                    <a:lumMod val="75000"/>
                  </a:schemeClr>
                </a:solidFill>
              </a:rPr>
              <a:t> </a:t>
            </a:r>
            <a:r>
              <a:rPr lang="en-US" sz="2800" dirty="0" err="1" smtClean="0">
                <a:solidFill>
                  <a:schemeClr val="accent4">
                    <a:lumMod val="75000"/>
                  </a:schemeClr>
                </a:solidFill>
              </a:rPr>
              <a:t>বাহ</a:t>
            </a:r>
            <a:r>
              <a:rPr lang="bn-IN" sz="2800" dirty="0" smtClean="0">
                <a:solidFill>
                  <a:schemeClr val="accent4">
                    <a:lumMod val="75000"/>
                  </a:schemeClr>
                </a:solidFill>
              </a:rPr>
              <a:t>,</a:t>
            </a:r>
            <a:r>
              <a:rPr lang="en-US" sz="2800" dirty="0" smtClean="0">
                <a:solidFill>
                  <a:schemeClr val="accent4">
                    <a:lumMod val="75000"/>
                  </a:schemeClr>
                </a:solidFill>
              </a:rPr>
              <a:t> </a:t>
            </a:r>
            <a:r>
              <a:rPr lang="en-US" sz="2800" dirty="0" err="1" smtClean="0">
                <a:solidFill>
                  <a:schemeClr val="accent4">
                    <a:lumMod val="75000"/>
                  </a:schemeClr>
                </a:solidFill>
              </a:rPr>
              <a:t>ইত্যাদি</a:t>
            </a:r>
            <a:r>
              <a:rPr lang="en-US" sz="2800" dirty="0" smtClean="0">
                <a:solidFill>
                  <a:schemeClr val="accent4">
                    <a:lumMod val="75000"/>
                  </a:schemeClr>
                </a:solidFill>
              </a:rPr>
              <a:t>।</a:t>
            </a:r>
            <a:endParaRPr lang="bn-IN" sz="2800" dirty="0" smtClean="0">
              <a:solidFill>
                <a:schemeClr val="accent4">
                  <a:lumMod val="75000"/>
                </a:schemeClr>
              </a:solidFill>
            </a:endParaRPr>
          </a:p>
          <a:p>
            <a:r>
              <a:rPr lang="ar-SA" sz="2800" dirty="0" smtClean="0">
                <a:solidFill>
                  <a:schemeClr val="accent4">
                    <a:lumMod val="75000"/>
                  </a:schemeClr>
                </a:solidFill>
              </a:rPr>
              <a:t>اَلرِساَلةُ</a:t>
            </a:r>
            <a:r>
              <a:rPr lang="bn-IN" sz="2800" dirty="0" smtClean="0">
                <a:solidFill>
                  <a:schemeClr val="accent4">
                    <a:lumMod val="75000"/>
                  </a:schemeClr>
                </a:solidFill>
              </a:rPr>
              <a:t> মাসদার থেকে আগত। এর অর্থ হলো চিঠি পত্র, বার্তা,বা পুস্তক।</a:t>
            </a:r>
          </a:p>
          <a:p>
            <a:r>
              <a:rPr lang="bn-IN" sz="2800" dirty="0" smtClean="0">
                <a:solidFill>
                  <a:schemeClr val="accent4">
                    <a:lumMod val="75000"/>
                  </a:schemeClr>
                </a:solidFill>
              </a:rPr>
              <a:t>আর </a:t>
            </a:r>
            <a:r>
              <a:rPr lang="ar-SA" sz="2800" dirty="0" smtClean="0">
                <a:solidFill>
                  <a:schemeClr val="accent4">
                    <a:lumMod val="75000"/>
                  </a:schemeClr>
                </a:solidFill>
              </a:rPr>
              <a:t>رَسُلٌ</a:t>
            </a:r>
            <a:r>
              <a:rPr lang="bn-IN" sz="2800" dirty="0" smtClean="0">
                <a:solidFill>
                  <a:schemeClr val="accent4">
                    <a:lumMod val="75000"/>
                  </a:schemeClr>
                </a:solidFill>
              </a:rPr>
              <a:t> হলো এর বহুবচন। শরিয়তের পরিভাষায়- </a:t>
            </a:r>
          </a:p>
          <a:p>
            <a:r>
              <a:rPr lang="ar-SA" sz="2800" dirty="0" smtClean="0">
                <a:solidFill>
                  <a:schemeClr val="accent4">
                    <a:lumMod val="75000"/>
                  </a:schemeClr>
                </a:solidFill>
              </a:rPr>
              <a:t>الرسول من أوحيَ إليهِ بشرعٍ جديدٍ</a:t>
            </a:r>
            <a:r>
              <a:rPr lang="bn-IN" sz="2800" dirty="0" smtClean="0">
                <a:solidFill>
                  <a:schemeClr val="accent4">
                    <a:lumMod val="75000"/>
                  </a:schemeClr>
                </a:solidFill>
              </a:rPr>
              <a:t> যাকে নতুন শরিয়াত প্রদান করা হয়েছে, তাকে রাসুল বলে। </a:t>
            </a:r>
          </a:p>
          <a:p>
            <a:pPr algn="ctr"/>
            <a:endParaRPr lang="en-US" dirty="0" smtClean="0"/>
          </a:p>
        </p:txBody>
      </p:sp>
      <p:sp>
        <p:nvSpPr>
          <p:cNvPr id="4" name="TextBox 6"/>
          <p:cNvSpPr txBox="1"/>
          <p:nvPr/>
        </p:nvSpPr>
        <p:spPr>
          <a:xfrm>
            <a:off x="-76200" y="6488668"/>
            <a:ext cx="75438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t>জামিলাতুন</a:t>
            </a:r>
            <a:r>
              <a:rPr lang="en-US" dirty="0"/>
              <a:t> </a:t>
            </a:r>
            <a:r>
              <a:rPr lang="en-US" dirty="0" err="1" smtClean="0"/>
              <a:t>নেছা</a:t>
            </a:r>
            <a:r>
              <a:rPr lang="en-US" dirty="0" smtClean="0"/>
              <a:t> , </a:t>
            </a:r>
            <a:r>
              <a:rPr lang="en-US" dirty="0" err="1" smtClean="0"/>
              <a:t>সহকারী</a:t>
            </a:r>
            <a:r>
              <a:rPr lang="en-US" dirty="0" smtClean="0"/>
              <a:t> </a:t>
            </a:r>
            <a:r>
              <a:rPr lang="en-US" dirty="0" err="1" smtClean="0"/>
              <a:t>মৌলভী</a:t>
            </a:r>
            <a:r>
              <a:rPr lang="en-US" dirty="0" smtClean="0"/>
              <a:t>, </a:t>
            </a:r>
            <a:r>
              <a:rPr lang="en-US" dirty="0" err="1" smtClean="0"/>
              <a:t>ছড়ারকুটি</a:t>
            </a:r>
            <a:r>
              <a:rPr lang="en-US" dirty="0" smtClean="0"/>
              <a:t> </a:t>
            </a:r>
            <a:r>
              <a:rPr lang="en-US" dirty="0" err="1" smtClean="0"/>
              <a:t>আল</a:t>
            </a:r>
            <a:r>
              <a:rPr lang="en-US" dirty="0" smtClean="0"/>
              <a:t> </a:t>
            </a:r>
            <a:r>
              <a:rPr lang="en-US" dirty="0" err="1" smtClean="0"/>
              <a:t>ওয়াহেদীয়া</a:t>
            </a:r>
            <a:r>
              <a:rPr lang="en-US" dirty="0"/>
              <a:t> </a:t>
            </a:r>
            <a:r>
              <a:rPr lang="en-US" dirty="0" smtClean="0"/>
              <a:t>‍</a:t>
            </a:r>
            <a:r>
              <a:rPr lang="en-US" dirty="0" err="1" smtClean="0"/>
              <a:t>দ্বি-মুখী</a:t>
            </a:r>
            <a:r>
              <a:rPr lang="en-US" dirty="0" smtClean="0"/>
              <a:t> </a:t>
            </a:r>
            <a:r>
              <a:rPr lang="en-US" dirty="0" err="1" smtClean="0"/>
              <a:t>দাখিল</a:t>
            </a:r>
            <a:r>
              <a:rPr lang="en-US" dirty="0" smtClean="0"/>
              <a:t> </a:t>
            </a:r>
            <a:r>
              <a:rPr lang="en-US" dirty="0" err="1" smtClean="0"/>
              <a:t>মাদ্রাসা</a:t>
            </a:r>
            <a:r>
              <a:rPr lang="en-US" dirty="0"/>
              <a:t>,</a:t>
            </a:r>
            <a:r>
              <a:rPr lang="en-US" dirty="0" smtClean="0"/>
              <a:t> </a:t>
            </a:r>
            <a:r>
              <a:rPr lang="en-US" dirty="0" err="1" smtClean="0"/>
              <a:t>সুন্দরগঞ্জ</a:t>
            </a:r>
            <a:r>
              <a:rPr lang="en-US" dirty="0" smtClean="0"/>
              <a:t>, </a:t>
            </a:r>
            <a:r>
              <a:rPr lang="en-US" dirty="0" err="1" smtClean="0"/>
              <a:t>গাইবান্ধা</a:t>
            </a:r>
            <a:r>
              <a:rPr lang="en-US" dirty="0" smtClean="0"/>
              <a:t>।</a:t>
            </a:r>
            <a:endParaRPr lang="en-US" dirty="0"/>
          </a:p>
        </p:txBody>
      </p:sp>
      <p:sp>
        <p:nvSpPr>
          <p:cNvPr id="5" name="TextBox 7"/>
          <p:cNvSpPr txBox="1"/>
          <p:nvPr/>
        </p:nvSpPr>
        <p:spPr>
          <a:xfrm>
            <a:off x="7315200" y="6488668"/>
            <a:ext cx="1295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১০/০২/২০২১</a:t>
            </a:r>
            <a:endParaRPr lang="en-US" dirty="0"/>
          </a:p>
        </p:txBody>
      </p:sp>
      <p:sp>
        <p:nvSpPr>
          <p:cNvPr id="6" name="Slide Number Placeholder 4"/>
          <p:cNvSpPr>
            <a:spLocks noGrp="1"/>
          </p:cNvSpPr>
          <p:nvPr/>
        </p:nvSpPr>
        <p:spPr>
          <a:xfrm>
            <a:off x="8593262" y="6505575"/>
            <a:ext cx="512638" cy="365125"/>
          </a:xfrm>
          <a:prstGeom prst="rect">
            <a:avLst/>
          </a:prstGeom>
        </p:spPr>
        <p:txBody>
          <a:bodyPr vert="horz" lIns="91440" tIns="45720" rIns="91440" bIns="45720" rtlCol="0" anchor="ctr"/>
          <a:lstStyle>
            <a:defPPr>
              <a:defRPr lang="en-US"/>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rgbClr val="002060"/>
                </a:solidFill>
              </a:rPr>
              <a:t>৯</a:t>
            </a:r>
          </a:p>
        </p:txBody>
      </p:sp>
    </p:spTree>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TF00001240</Template>
  <TotalTime>670</TotalTime>
  <Words>984</Words>
  <Application>Microsoft Office PowerPoint</Application>
  <PresentationFormat>On-screen Show (4:3)</PresentationFormat>
  <Paragraphs>122</Paragraphs>
  <Slides>19</Slides>
  <Notes>1</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Arabic Transparent</vt:lpstr>
      <vt:lpstr>Arial</vt:lpstr>
      <vt:lpstr>Calibri</vt:lpstr>
      <vt:lpstr>Tahoma</vt:lpstr>
      <vt:lpstr>Trebuchet MS</vt:lpstr>
      <vt:lpstr>Vrinda</vt:lpstr>
      <vt:lpstr>Wingdings 3</vt:lpstr>
      <vt:lpstr>Facet</vt:lpstr>
      <vt:lpstr>PowerPoint Presentation</vt:lpstr>
      <vt:lpstr>শিক্ষক পরিচিতি</vt:lpstr>
      <vt:lpstr>পাঠ পরিচিতি</vt:lpstr>
      <vt:lpstr>এসো আমরা নিম্নের আয়াতটি অনুবাদ সহ পাঠ করি।</vt:lpstr>
      <vt:lpstr>আমরা একটি ভিডিও দেখি</vt:lpstr>
      <vt:lpstr>পাঠ শিরনাম </vt:lpstr>
      <vt:lpstr>শিখন ফল </vt:lpstr>
      <vt:lpstr>PowerPoint Presentation</vt:lpstr>
      <vt:lpstr>PowerPoint Presentation</vt:lpstr>
      <vt:lpstr>নাবী ও রাসুলের মদ্ধে পার্থক্য</vt:lpstr>
      <vt:lpstr>একক কাজ</vt:lpstr>
      <vt:lpstr>এসো মিলিয়ে নিই</vt:lpstr>
      <vt:lpstr>PowerPoint Presentation</vt:lpstr>
      <vt:lpstr>এসো মিলিয়ে নিই</vt:lpstr>
      <vt:lpstr>দলীয় কাজ</vt:lpstr>
      <vt:lpstr>দলীয় কাজের সমাধান</vt:lpstr>
      <vt:lpstr>মুল্যয়ন</vt:lpstr>
      <vt:lpstr>বাড়ীর কাজ</vt:lpstr>
      <vt:lpstr>ধন্যবাদ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Md.Soriful Islam</dc:creator>
  <cp:lastModifiedBy>NAZRUL</cp:lastModifiedBy>
  <cp:revision>116</cp:revision>
  <dcterms:created xsi:type="dcterms:W3CDTF">2018-09-29T15:57:06Z</dcterms:created>
  <dcterms:modified xsi:type="dcterms:W3CDTF">2021-02-10T17:34:55Z</dcterms:modified>
</cp:coreProperties>
</file>