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31" r:id="rId2"/>
    <p:sldId id="424" r:id="rId3"/>
    <p:sldId id="365" r:id="rId4"/>
    <p:sldId id="332" r:id="rId5"/>
    <p:sldId id="378" r:id="rId6"/>
    <p:sldId id="429" r:id="rId7"/>
    <p:sldId id="403" r:id="rId8"/>
    <p:sldId id="436" r:id="rId9"/>
    <p:sldId id="430" r:id="rId10"/>
    <p:sldId id="375" r:id="rId11"/>
    <p:sldId id="386" r:id="rId12"/>
    <p:sldId id="439" r:id="rId13"/>
    <p:sldId id="440" r:id="rId14"/>
    <p:sldId id="405" r:id="rId15"/>
    <p:sldId id="406" r:id="rId16"/>
    <p:sldId id="425" r:id="rId17"/>
    <p:sldId id="423" r:id="rId18"/>
    <p:sldId id="432" r:id="rId19"/>
    <p:sldId id="444" r:id="rId20"/>
    <p:sldId id="428" r:id="rId21"/>
    <p:sldId id="433" r:id="rId22"/>
    <p:sldId id="422" r:id="rId23"/>
    <p:sldId id="443" r:id="rId24"/>
    <p:sldId id="411" r:id="rId25"/>
    <p:sldId id="441" r:id="rId26"/>
    <p:sldId id="418" r:id="rId27"/>
    <p:sldId id="413" r:id="rId28"/>
    <p:sldId id="446" r:id="rId29"/>
    <p:sldId id="417" r:id="rId30"/>
    <p:sldId id="442" r:id="rId31"/>
    <p:sldId id="388" r:id="rId32"/>
    <p:sldId id="308" r:id="rId33"/>
    <p:sldId id="445" r:id="rId34"/>
    <p:sldId id="389" r:id="rId35"/>
    <p:sldId id="427" r:id="rId36"/>
    <p:sldId id="419" r:id="rId37"/>
    <p:sldId id="438" r:id="rId38"/>
    <p:sldId id="434" r:id="rId39"/>
    <p:sldId id="437" r:id="rId40"/>
    <p:sldId id="435" r:id="rId41"/>
    <p:sldId id="328" r:id="rId42"/>
    <p:sldId id="326" r:id="rId43"/>
  </p:sldIdLst>
  <p:sldSz cx="12161838" cy="6858000"/>
  <p:notesSz cx="6858000" cy="9144000"/>
  <p:defaultTextStyle>
    <a:defPPr>
      <a:defRPr lang="en-US"/>
    </a:defPPr>
    <a:lvl1pPr marL="0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66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32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985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6647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3309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9971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663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329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0C3"/>
    <a:srgbClr val="DB3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6441" autoAdjust="0"/>
  </p:normalViewPr>
  <p:slideViewPr>
    <p:cSldViewPr>
      <p:cViewPr varScale="1">
        <p:scale>
          <a:sx n="49" d="100"/>
          <a:sy n="49" d="100"/>
        </p:scale>
        <p:origin x="72" y="61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B52C9-F503-4DC9-B44B-7B8E4E22884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9E64E-8023-4630-B7E1-A3C106FB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9E64E-8023-4630-B7E1-A3C106FB8C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9E64E-8023-4630-B7E1-A3C106FB8C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8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8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406900"/>
            <a:ext cx="10337562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2906715"/>
            <a:ext cx="10337562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6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33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6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3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9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6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3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4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4"/>
            <a:ext cx="5373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4"/>
            <a:ext cx="5375702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2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1"/>
            <a:ext cx="6798806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6"/>
            <a:ext cx="7297103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96662" indent="0">
              <a:buNone/>
              <a:defRPr sz="3000"/>
            </a:lvl2pPr>
            <a:lvl3pPr marL="993324" indent="0">
              <a:buNone/>
              <a:defRPr sz="2600"/>
            </a:lvl3pPr>
            <a:lvl4pPr marL="1489985" indent="0">
              <a:buNone/>
              <a:defRPr sz="2200"/>
            </a:lvl4pPr>
            <a:lvl5pPr marL="1986647" indent="0">
              <a:buNone/>
              <a:defRPr sz="2200"/>
            </a:lvl5pPr>
            <a:lvl6pPr marL="2483309" indent="0">
              <a:buNone/>
              <a:defRPr sz="2200"/>
            </a:lvl6pPr>
            <a:lvl7pPr marL="2979971" indent="0">
              <a:buNone/>
              <a:defRPr sz="2200"/>
            </a:lvl7pPr>
            <a:lvl8pPr marL="3476632" indent="0">
              <a:buNone/>
              <a:defRPr sz="2200"/>
            </a:lvl8pPr>
            <a:lvl9pPr marL="3973294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40"/>
            <a:ext cx="7297103" cy="804862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 vert="horz" lIns="99332" tIns="49667" rIns="99332" bIns="496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5" cy="4525963"/>
          </a:xfrm>
          <a:prstGeom prst="rect">
            <a:avLst/>
          </a:prstGeom>
        </p:spPr>
        <p:txBody>
          <a:bodyPr vert="horz" lIns="99332" tIns="49667" rIns="99332" bIns="496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9B8D-C1AA-41CE-AF80-AB3A5893AEAA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0"/>
            <a:ext cx="3851249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332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496" indent="-372496" algn="l" defTabSz="9933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075" indent="-310413" algn="l" defTabSz="9933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654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316" indent="-248331" algn="l" defTabSz="9933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978" indent="-248331" algn="l" defTabSz="9933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640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301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4963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625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66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32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985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647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309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9971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663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29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m.wikipedia.org/wiki/%E0%A6%AE%E0%A7%81%E0%A6%B0%E0%A7%8D%E0%A6%B6%E0%A6%BF%E0%A6%A6%E0%A6%BE%E0%A6%AC%E0%A6%BE%E0%A6%A6_%E0%A6%9C%E0%A7%87%E0%A6%B2%E0%A6%B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পলাশীর যুদ্ধ | 99232 | কালের কণ্ঠ | kalerkant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9" y="228600"/>
            <a:ext cx="6019800" cy="6400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17" y="257782"/>
            <a:ext cx="6338212" cy="6371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oDBFB4LGX90/XFUDnmJZbhI/AAAAAAAAAP4/VE_uNbht9nkLXpcWlNSTLDsNkd_cWxaPwCLcBGAs/s320/deoy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119" y="0"/>
            <a:ext cx="10515600" cy="632460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18919" y="304800"/>
            <a:ext cx="29546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/>
          </a:p>
          <a:p>
            <a:pPr algn="just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519" y="457200"/>
            <a:ext cx="4267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2719" y="1524000"/>
            <a:ext cx="8839200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সিরাজের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বিরুদ্ধে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ষড়যন্ত্রঃ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কোম্পানী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অবাধ্যতাঃ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অমান্যঃ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শওকত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জঙ্গকে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সাহায্যঃ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অপব্যবহারঃ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ভঙ্গঃ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কৃষ্ণদাসকে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দানঃ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457200"/>
            <a:ext cx="11277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1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457200"/>
            <a:ext cx="10210800" cy="58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7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ard 2"/>
          <p:cNvSpPr/>
          <p:nvPr/>
        </p:nvSpPr>
        <p:spPr>
          <a:xfrm>
            <a:off x="365919" y="228600"/>
            <a:ext cx="11414919" cy="6324600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১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বিরুদ্ধে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ষড়যন্ত্রঃ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আরোহণকে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কন্যা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সহজে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মেনে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বুনতে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ইন্ধন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যোগান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দেওয়ান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রাজবল্লভ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কৌশলে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প্রাসাদে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নজরবন্দি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বিরুদ্ধে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পারিবারিক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ব্যর্থ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প্রাসাদ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নতুনভাবে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ইস্ট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ইন্ডিয়া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কোম্পানীর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অবাধ্যতাঃ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আরোহনের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প্রচলিত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উপঢৌকন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সৌজন্য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সাক্ষা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করেনি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অবাধ্যতাই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৩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অমান্যঃ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অনুমতি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পেলেও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অনুমতি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পায়নি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রাজত্বকালে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কোলকাতায়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চন্দনগরে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বন্ধ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করলেও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518319" y="413266"/>
            <a:ext cx="10896600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৪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.ইংরেজ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শওকত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জঙ্গকে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খালা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পূর্ণিয়ার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শওকত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জঙ্গ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বিদ্রোহ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ঘোষণা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সমর্থন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.বাণিজ্যিক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সুবিধা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অপব্যবহারঃ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শুল্ক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ফাঁকি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ব্যক্তিগত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দস্তক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ব্যবহার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এদেশীয়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ব্যবসায়ীরা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অত্যন্ত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ক্ষতিগ্রস্থ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মেনে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চলার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নির্দেশ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.সন্ধির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ভঙ্গঃ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সিরাজউদৌলার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যাবতীয়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ভঙ্গ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ইংরাজরা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জনসাধারণের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অত্যাচার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৭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.ইংরেজ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কৃষ্ণদাসকে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দানঃ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পক্ষ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অবলম্বনকারী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রাজাবল্লভের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ধনদৌলতসহ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কোলকাতায়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পালিয়ে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সরাসরি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ফিরিয়ে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দেওয়ার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দূত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গভর্নর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দূতকে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অপমান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পলাশীর যুদ্ধ: বাংলা যেভাবে পরাধীন হল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719" y="0"/>
            <a:ext cx="9982200" cy="6578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5611" y="2819400"/>
            <a:ext cx="613850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যুদ্ধের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8191" y="838200"/>
            <a:ext cx="5673348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1432719" y="914400"/>
            <a:ext cx="9144000" cy="4953000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পটভূমি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দু:সাহসে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অতিষ্ঠ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শাস্তি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১৭৫৬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: ৪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জুন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বিরাট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কোলকাতা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অভিমুখে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যাত্রা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পথিমধ্যে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কাশিমবাজারের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কুঠি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অতর্কিত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আক্রমণে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ভীত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গভর্নর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ড্রেক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সাথীরা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ফোর্ট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উইলিয়াম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ছাড়তে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বাধ্যহয়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সহজেই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‘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নগর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রাখেন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98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533400"/>
            <a:ext cx="10020300" cy="5611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5543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119" y="196172"/>
            <a:ext cx="7467600" cy="5786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600" b="1" i="1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b="1" i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b="1" i="1" dirty="0" err="1">
                <a:latin typeface="NikoshBAN" pitchFamily="2" charset="0"/>
                <a:cs typeface="NikoshBAN" pitchFamily="2" charset="0"/>
              </a:rPr>
              <a:t>চামেলি</a:t>
            </a:r>
            <a:r>
              <a:rPr lang="en-US" sz="48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i="1" dirty="0" err="1">
                <a:latin typeface="NikoshBAN" pitchFamily="2" charset="0"/>
                <a:cs typeface="NikoshBAN" pitchFamily="2" charset="0"/>
              </a:rPr>
              <a:t>আফরোজ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b="1" i="1" dirty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:</a:t>
            </a:r>
            <a:endParaRPr lang="bn-BD" sz="4400" b="1" i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b="1" i="1" dirty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</a:p>
          <a:p>
            <a:pPr algn="ctr">
              <a:buNone/>
            </a:pP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সফিউদ্দিন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endParaRPr lang="bn-BD" sz="4400" b="1" i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নং:01711565687</a:t>
            </a:r>
            <a:endParaRPr lang="en-US" sz="4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18" y="1146955"/>
            <a:ext cx="3048001" cy="42632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upload.wikimedia.org/wikipedia/commons/thumb/b/b8/Plassey1757max.jpg/800px-Plassey1757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919" y="0"/>
            <a:ext cx="8763000" cy="6692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3337719" y="838200"/>
            <a:ext cx="2473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 smtClean="0"/>
              <a:t>পলাশীর যুদ্ধের মানচিত্র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1508919" y="228600"/>
            <a:ext cx="7604920" cy="58674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অন্ধকূপ-হত্যাঃ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--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কথিত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১৪৬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বন্দীকে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১৮ফুট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প্রস্থ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১৪ফুট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চওড়া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বিশিষ্ট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ছোট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কক্ষে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রাখা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হয়েছিল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জুন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মাসের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প্রচন্ড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গরমে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১২৩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শ্বাসবন্ধ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বাকী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২৩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রকমে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বেঁচে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হলওয়েল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প্রচারিত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কাহিনী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অন্ধকূপ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হত্যা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পরিচিতো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সম্পূর্ণ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মিথ্যা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797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4519" y="737446"/>
            <a:ext cx="10820400" cy="550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 	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আলীনগরের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ঃ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চাঁদকে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দায়িত্ব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রাজধানী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ফিরে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যান।এরমধ্যে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অন্ধকূপ-হত্যা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কাহিনী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সংবাদ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মাদ্রাজে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পৌঁছায়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ওয়াটসন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রবার্ট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পুনরায়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অপমানজনক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‘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নগরের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পরিচিতো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সকল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সুযোগ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সুবিধা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২. যুদ্ধের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ক্ষয়-ক্ষতি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৩.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টাকশাল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৪.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সংস্কার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অনুমতি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উচ্চাভিলাষী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খুশী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পারেনি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গোপন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লিপ্ত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1219200"/>
            <a:ext cx="9601200" cy="5376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132293" y="579354"/>
            <a:ext cx="3174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লক্ষ্যকরি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1175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746919" y="423445"/>
            <a:ext cx="8686800" cy="57554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প্রাসাদ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ইতোমধ্যে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ইউরোপে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ব্রিটিশ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ফরাসীদের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সপ্তবর্ষব্যাপী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সূত্র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ধরে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নিষেধ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থাকলেও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১৭৫৭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কেন্দ্র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চন্দনগর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আচরণের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জবাব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বুসীর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পত্রালাপ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মুর্শিদাবাদের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বসানোর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ষড়যন্ত্রকারীরা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ধনকুবের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জগৎশেঠ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মীরজাফর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রায়দুর্লভ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উমিচাঁদ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রাজবল্লভ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প্রমুখ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398182"/>
            <a:ext cx="10849494" cy="5850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127919" y="398182"/>
            <a:ext cx="3507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লক্ষ্যকরি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9971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518319" y="304800"/>
            <a:ext cx="11125200" cy="60960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বিরুদ্ধে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ভঙ্গের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অজুহাতে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নবাব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দুরভিসন্ধিমূলক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কার্যকলাপে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কামানসহ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পদাতিক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১৮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অশ্বারোহী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সৈন্যের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মুর্শিদাবাদের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ভাগীরথী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মোতায়েনের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দিলেন।অন্যদিকে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১৭৫৭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২২জুন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কামানসহ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১,০০০জন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ইউরোপীয়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২,০০০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সৈন্যসহ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আম্রকাননে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১৭৫৭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২৩জুন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ভাগীরথী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আম্রকাননে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লক্ষ্যকরি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594519" y="1534418"/>
            <a:ext cx="10972801" cy="45858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ভুল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সিদ্ধান্ত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দেশপ্রেমিক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মীরমদন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মোহন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লালের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আক্রমণে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যখন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পর্যুদস্ত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তখন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জাফর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যুদ্ধক্ষেত্রে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নীরব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দর্শকের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ভূমিকা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হঠা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ৎ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মীরমদন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গোলার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আঘাতে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নিহত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মোহন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সিনফ্রে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চালিয়ে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যেতে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মীরমদনের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সংবাদে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বিচলিত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ডেকে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পাঠান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।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অনুরোধ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বিশ্বাসঘাতক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কুরআন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স্পর্শ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।আর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মিথ্যা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শপথ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মোহনলাল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সিনফ্রের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যখন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সুনিশ্চিত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পথে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ঠিক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তখন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পরামর্শে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বিরতির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দেন।এখানেই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বিরাট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ভুল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609600"/>
            <a:ext cx="9982200" cy="559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45006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7919" y="1143000"/>
            <a:ext cx="9448800" cy="52140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পরিনতি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রণক্লান্ত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যখন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রাত্রিতে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বিশ্রাম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করছিল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তখন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ইঙ্গিতে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শিবির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সৈন্যদের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ছত্রভঙ্গ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যুদ্ধক্ষেত্রে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হন।তিনি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ফিরে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সংগ্রহের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ব্যর্থ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অবশেষে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স্ত্রী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লুৎফুননেসা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কন্যাকে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নৌকাযোগে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পলায়নের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রাজমহলের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পথে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ভগবান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গোলায়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ধৃত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বন্দী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মোহাম্মদী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হত্যা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প্রশস্ত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7908" t="12500" r="40965" b="56250"/>
          <a:stretch>
            <a:fillRect/>
          </a:stretch>
        </p:blipFill>
        <p:spPr bwMode="auto">
          <a:xfrm>
            <a:off x="0" y="2133600"/>
            <a:ext cx="2042320" cy="245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47119" y="990600"/>
            <a:ext cx="8763000" cy="51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ইতিহাসও সংস্কৃতি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অধ্যায়-চতুর্থ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ঔপনিবেশিক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৪৫মিনিট</a:t>
            </a:r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9" y="990600"/>
            <a:ext cx="8153400" cy="4892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2347119" y="221159"/>
            <a:ext cx="38379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লক্ষ্যকরি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71001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319" y="480456"/>
            <a:ext cx="9601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80319" y="1126787"/>
            <a:ext cx="9982200" cy="571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পেছনে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ছিলঃ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১।মীরজাফর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সহযোগীদের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ঘাতকতাঃ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সহযোগীদের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বিশ্বাসঘাতকতাই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সিরাজদ্দৌলার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দুর্বলতাঃ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তরুণ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রাজনৈতিক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অদূরদর্শিতা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বিচক্ষণতার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অভাব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মাতামহের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অত্যাধিক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স্নেহ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প্রাচুর্যের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লালিত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পালিত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কঠোরতা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দৃঢ়তার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অভাব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৩।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অপরিপক্ক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সমরজ্ঞানঃ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বিরতি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ঘোষণা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সমরনীতির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অপরিপক্কতার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বহন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৪।ইংরেজদের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ব্যাপারে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অসর্তকতাঃ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বিরুদ্ধে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হুঁশিয়ার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পরেও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কর্ণপাত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করেননি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সতর্ক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4119" y="1524000"/>
            <a:ext cx="934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জোড়ায়</a:t>
            </a:r>
            <a:r>
              <a:rPr lang="en-US" sz="8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কাজ</a:t>
            </a:r>
            <a:endParaRPr lang="en-GB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152400"/>
            <a:ext cx="10210800" cy="617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41999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718" y="685800"/>
            <a:ext cx="10744201" cy="5447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যুদ্ধের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ফলাফলঃ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উপমহাদেশের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যুদ্ধের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এ যুদ্ধের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রাজনৈতিক-অর্থনৈতিক-সামাজিক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সূর্য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অস্তমিতঃ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অকাল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সূর্য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দীর্ঘদিনের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অস্তমিত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মাত্র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মাত্র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প্রকৃত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রইলো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রাজনীতিতে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হস্তক্ষেপের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প্রশস্তঃ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সার্বভৌমত্ব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হয়নি।কিন্তু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পরগনার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জমিদারী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রাজনীতিতে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হস্তক্ষেপের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প্রশস্ত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upload.wikimedia.org/wikipedia/commons/thumb/f/f4/Three_Obelisks_of_Mirmadan%2C_Nabe_Singh_Hajari_and_Bahadur_Khan_near_Plassey.jpg/800px-Three_Obelisks_of_Mirmadan%2C_Nabe_Singh_Hajari_and_Bahadur_Khan_near_Plass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9" y="228600"/>
            <a:ext cx="10439400" cy="57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3718719" y="5867400"/>
            <a:ext cx="60801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 smtClean="0"/>
              <a:t>মীরমদন, </a:t>
            </a:r>
            <a:r>
              <a:rPr lang="as-IN" dirty="0" smtClean="0"/>
              <a:t> </a:t>
            </a:r>
            <a:r>
              <a:rPr lang="as-IN" dirty="0" smtClean="0"/>
              <a:t>সিং হাজারী ও বাহাদুর খানের স্মারকস্তম্ভ,পলাশীর যুদ্ধক্ষেত্র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77854" y="228600"/>
            <a:ext cx="31742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লক্ষ্যকরি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5919" y="612844"/>
            <a:ext cx="11277600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একচেটিয়া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বাণিজ্যিক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যুদ্ধের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একচেটিয়া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আর্থিক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মেরুদণ্ডঃ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বণিকদের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বিতাড়িত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একচেটিয়াভাবে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সম্পদ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আহরণ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ইংল্যান্ডে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প্রেরণের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আর্থিক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মেরুদণ্ড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ভেঙ্গে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শাসনভার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গ্রহণঃ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ঐতিহাসিক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আর.সি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মজুমদার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বলেন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“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তথা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পথ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প্রশস্ত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দিয়েছিল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কালক্রমে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তারা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শাসনভার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মর্যাদাও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বৃদ্ধিঃ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সামরিক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মর্যাদা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আধুনিক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যুগের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পত্তনঃ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রাজনৈতিক-অর্থনৈতিক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সামাজিক-সাংস্কৃতিক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প্রভূত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পরিবর্তন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সাধিত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।যা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আধুনিক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যুগের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পত্তন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“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19" y="0"/>
            <a:ext cx="586255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6" y="0"/>
            <a:ext cx="57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02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519" y="685800"/>
            <a:ext cx="10473361" cy="5555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5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দলীয়</a:t>
            </a:r>
            <a:r>
              <a:rPr lang="en-US" sz="115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endParaRPr lang="en-US" sz="11500" dirty="0" smtClean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8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21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0"/>
            <a:ext cx="10820400" cy="6592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17" y="304800"/>
            <a:ext cx="10717804" cy="62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3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432337"/>
            <a:ext cx="103273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719" y="2590800"/>
            <a:ext cx="89916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919" y="1143000"/>
            <a:ext cx="7848600" cy="541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en-US" sz="6600" dirty="0" err="1" smtClean="0"/>
              <a:t>মূল্যায়ণ</a:t>
            </a:r>
            <a:endParaRPr lang="en-US" sz="66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 ১।কত </a:t>
            </a:r>
            <a:r>
              <a:rPr lang="en-US" sz="3200" dirty="0" err="1" smtClean="0"/>
              <a:t>সনে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পলাশীর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যুদ্ধ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সংঘটিত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 smtClean="0"/>
              <a:t>ক) ১৬১০ </a:t>
            </a:r>
            <a:r>
              <a:rPr lang="en-US" sz="3200" dirty="0" err="1" smtClean="0"/>
              <a:t>সনে</a:t>
            </a:r>
            <a:r>
              <a:rPr lang="en-US" sz="3200" dirty="0" smtClean="0"/>
              <a:t> ২রা </a:t>
            </a:r>
            <a:r>
              <a:rPr lang="en-US" sz="3200" dirty="0" err="1" smtClean="0"/>
              <a:t>জুন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   খ) ১৭৫৭ </a:t>
            </a:r>
            <a:r>
              <a:rPr lang="en-US" sz="3200" dirty="0" err="1" smtClean="0"/>
              <a:t>সনে</a:t>
            </a:r>
            <a:r>
              <a:rPr lang="en-US" sz="3200" dirty="0" smtClean="0"/>
              <a:t> ২৩শে </a:t>
            </a:r>
            <a:r>
              <a:rPr lang="en-US" sz="3200" dirty="0" err="1" smtClean="0"/>
              <a:t>জুন</a:t>
            </a:r>
            <a:endParaRPr lang="en-US" sz="3200" dirty="0" smtClean="0"/>
          </a:p>
          <a:p>
            <a:pPr algn="ctr"/>
            <a:r>
              <a:rPr lang="en-US" sz="3200" dirty="0" smtClean="0"/>
              <a:t>গ)১৮৫৭সনে২৩ </a:t>
            </a:r>
            <a:r>
              <a:rPr lang="en-US" sz="3200" dirty="0" err="1" smtClean="0"/>
              <a:t>শে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জুন</a:t>
            </a:r>
            <a:endParaRPr lang="en-US" sz="3200" dirty="0" smtClean="0"/>
          </a:p>
          <a:p>
            <a:pPr algn="ctr"/>
            <a:r>
              <a:rPr lang="en-US" sz="3200" dirty="0" smtClean="0"/>
              <a:t>  ঘ)১৯৪৭ </a:t>
            </a:r>
            <a:r>
              <a:rPr lang="en-US" sz="3200" dirty="0" err="1" smtClean="0"/>
              <a:t>সনে</a:t>
            </a:r>
            <a:r>
              <a:rPr lang="en-US" sz="3200" dirty="0" smtClean="0"/>
              <a:t>  ২৬শে </a:t>
            </a:r>
            <a:r>
              <a:rPr lang="en-US" sz="3200" dirty="0" err="1" smtClean="0"/>
              <a:t>মার্চ</a:t>
            </a:r>
            <a:endParaRPr lang="en-US" sz="3200" dirty="0" smtClean="0"/>
          </a:p>
          <a:p>
            <a:pPr algn="ctr"/>
            <a:r>
              <a:rPr lang="en-US" sz="3200" dirty="0" smtClean="0"/>
              <a:t>২। </a:t>
            </a:r>
            <a:r>
              <a:rPr lang="en-US" sz="3200" dirty="0" err="1" smtClean="0"/>
              <a:t>পলাশীর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যুদ্ধে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দেশীয়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শত্রু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ছিল</a:t>
            </a:r>
            <a:r>
              <a:rPr lang="en-US" sz="3200" dirty="0" smtClean="0"/>
              <a:t>? </a:t>
            </a:r>
            <a:r>
              <a:rPr lang="en-US" sz="3200" dirty="0" err="1" smtClean="0"/>
              <a:t>লিখ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3" name="Flowchart: Connector 2"/>
          <p:cNvSpPr/>
          <p:nvPr/>
        </p:nvSpPr>
        <p:spPr>
          <a:xfrm>
            <a:off x="9433719" y="4114800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594519" y="152400"/>
            <a:ext cx="10972800" cy="6705600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বাড়িরকাজ</a:t>
            </a:r>
            <a:r>
              <a:rPr lang="en-US" sz="8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8000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১।ভারতবর্ষে </a:t>
            </a:r>
            <a:r>
              <a:rPr lang="en-US" sz="4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নিজেদের</a:t>
            </a:r>
            <a:r>
              <a:rPr lang="en-US" sz="4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আধিপত্য</a:t>
            </a:r>
            <a:r>
              <a:rPr lang="en-US" sz="4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বিস্তারে</a:t>
            </a:r>
            <a:r>
              <a:rPr lang="en-US" sz="4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ইষ্ট</a:t>
            </a:r>
            <a:r>
              <a:rPr lang="en-US" sz="4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ইন্ডিয়া</a:t>
            </a:r>
            <a:r>
              <a:rPr lang="en-US" sz="4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</a:t>
            </a:r>
            <a:r>
              <a:rPr lang="en-US" sz="4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ভূমিকা</a:t>
            </a:r>
            <a:r>
              <a:rPr lang="en-US" sz="4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গ্রহন</a:t>
            </a:r>
            <a:r>
              <a:rPr lang="en-US" sz="4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করেছিল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?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ব্যাখ্যা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32719" y="5334000"/>
            <a:ext cx="868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</a:rPr>
              <a:t>ধন্যবাদ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533400"/>
            <a:ext cx="8686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241" y="381000"/>
            <a:ext cx="9845041" cy="2412831"/>
            <a:chOff x="396241" y="488074"/>
            <a:chExt cx="9845041" cy="2973781"/>
          </a:xfrm>
        </p:grpSpPr>
        <p:sp>
          <p:nvSpPr>
            <p:cNvPr id="3" name="TextBox 2"/>
            <p:cNvSpPr txBox="1"/>
            <p:nvPr/>
          </p:nvSpPr>
          <p:spPr>
            <a:xfrm>
              <a:off x="396241" y="2210064"/>
              <a:ext cx="9845041" cy="12517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6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6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6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6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6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7577" y="488074"/>
              <a:ext cx="8943705" cy="13655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cap="all" dirty="0" err="1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6600" b="1" cap="all" dirty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cap="all" dirty="0" err="1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6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60438" y="2286000"/>
            <a:ext cx="10683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যুদ্ধের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upload.wikimedia.org/wikipedia/commons/thumb/4/4b/Alivardi_Khan.jpg/220px-Alivardi_K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0030" y="1103531"/>
            <a:ext cx="4267200" cy="541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8372" name="Picture 4" descr="https://upload.wikimedia.org/wikipedia/commons/thumb/a/a6/AlivardiKhanTomb.jpg/220px-AlivardiKhanTo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8874" y="128155"/>
            <a:ext cx="4080471" cy="54344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6690519" y="5791200"/>
            <a:ext cx="457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 smtClean="0"/>
              <a:t>আলীবর্দী খানের কবর, খোশবাগ, </a:t>
            </a:r>
            <a:r>
              <a:rPr lang="as-IN" dirty="0" smtClean="0">
                <a:hlinkClick r:id="rId4" tooltip="মুর্শিদাবাদ জেলা"/>
              </a:rPr>
              <a:t>মুর্শিদাবাদ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61319" y="457200"/>
            <a:ext cx="3174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লক্ষ্যকরি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5517" y="1815643"/>
            <a:ext cx="10058400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বিশেষ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উল্লেখযোগ্য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ব্যক্তিত্ব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আমেনা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ময়মুনা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কন্যা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ময়মুনা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আমেনার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আমেনার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সিরাজউদ্দৌলাকে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অত্যন্ত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স্নেহ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বিধায়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তাঁকেই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জীবিতকালে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মসনদের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মনোনীত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১৭৩৩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জন্ম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১৭৫৬খ্রিস্টাব্দে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উড়িষ্যার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মসনদে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আরোহণ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2638" y="381000"/>
            <a:ext cx="418415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একটু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শিখি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9" y="1143000"/>
            <a:ext cx="11430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719" y="323352"/>
            <a:ext cx="417293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লক্ষ্যকরি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6707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পলাশীর যুদ্ধে সিরাজউদ্দৌল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পলাশীর যুদ্ধে সিরাজউদ্দৌল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8" name="Picture 6" descr="পলাশীর যুদ্ধে সিরাজউদ্দৌল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371" y="170066"/>
            <a:ext cx="11739201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975519" y="304800"/>
            <a:ext cx="3174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লক্ষ্যকরি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1441</Words>
  <Application>Microsoft Office PowerPoint</Application>
  <PresentationFormat>Custom</PresentationFormat>
  <Paragraphs>116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NikoshBAN</vt:lpstr>
      <vt:lpstr>NikoshLightBAN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Net</dc:creator>
  <cp:lastModifiedBy>ps</cp:lastModifiedBy>
  <cp:revision>394</cp:revision>
  <dcterms:created xsi:type="dcterms:W3CDTF">2019-07-14T12:34:24Z</dcterms:created>
  <dcterms:modified xsi:type="dcterms:W3CDTF">2021-02-11T04:39:12Z</dcterms:modified>
</cp:coreProperties>
</file>