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1" r:id="rId12"/>
    <p:sldId id="272" r:id="rId13"/>
    <p:sldId id="268" r:id="rId14"/>
    <p:sldId id="273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1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3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3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6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3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05010-F5A2-469A-9293-90A49DC929F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9A71-9F9D-4A8C-A109-4543E244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165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pngall.com/abstract-flower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lowers-borders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164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39C6E0-CEBA-4356-A7A1-5B9AF1328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9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88E591-8C3B-49ED-A28E-A4E03A36474C}"/>
              </a:ext>
            </a:extLst>
          </p:cNvPr>
          <p:cNvSpPr txBox="1"/>
          <p:nvPr/>
        </p:nvSpPr>
        <p:spPr>
          <a:xfrm>
            <a:off x="4546242" y="340647"/>
            <a:ext cx="419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</a:rPr>
              <a:t>অন্তেষ্টি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কার্য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64ABC-9C50-4D29-B8FA-8097245D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1171644"/>
            <a:ext cx="7173532" cy="2872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8A5850-28CA-4D37-A95D-243B7BAA4697}"/>
              </a:ext>
            </a:extLst>
          </p:cNvPr>
          <p:cNvSpPr txBox="1"/>
          <p:nvPr/>
        </p:nvSpPr>
        <p:spPr>
          <a:xfrm>
            <a:off x="1171977" y="4430332"/>
            <a:ext cx="104422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অন্ত্য</a:t>
            </a:r>
            <a:r>
              <a:rPr lang="en-US" sz="3200" dirty="0">
                <a:solidFill>
                  <a:srgbClr val="0070C0"/>
                </a:solidFill>
              </a:rPr>
              <a:t> ও </a:t>
            </a:r>
            <a:r>
              <a:rPr lang="en-US" sz="3200" dirty="0" err="1">
                <a:solidFill>
                  <a:srgbClr val="0070C0"/>
                </a:solidFill>
              </a:rPr>
              <a:t>ইষ্টি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এই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দুটি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শব্দ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মিলেই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অন্তেষ্টি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শব্দটি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গঠিত</a:t>
            </a:r>
            <a:r>
              <a:rPr lang="en-US" sz="3200" dirty="0">
                <a:solidFill>
                  <a:srgbClr val="0070C0"/>
                </a:solidFill>
              </a:rPr>
              <a:t> ।</a:t>
            </a:r>
            <a:r>
              <a:rPr lang="en-US" sz="3200" dirty="0" err="1">
                <a:solidFill>
                  <a:srgbClr val="0070C0"/>
                </a:solidFill>
              </a:rPr>
              <a:t>অন্ত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শব্দের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অর্থ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শেষ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এবং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ইষ্টি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err="1">
                <a:solidFill>
                  <a:srgbClr val="0070C0"/>
                </a:solidFill>
              </a:rPr>
              <a:t>শব্দের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অর্থ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যজ্ঞ</a:t>
            </a:r>
            <a:r>
              <a:rPr lang="en-US" sz="3200" dirty="0">
                <a:solidFill>
                  <a:srgbClr val="0070C0"/>
                </a:solidFill>
              </a:rPr>
              <a:t> ।</a:t>
            </a:r>
            <a:r>
              <a:rPr lang="en-US" sz="3200" dirty="0" err="1">
                <a:solidFill>
                  <a:srgbClr val="0070C0"/>
                </a:solidFill>
              </a:rPr>
              <a:t>সুতরাং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অন্তেষ্টি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শব্দের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অর্থ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শেষ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যজ্ঞ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অথা</a:t>
            </a:r>
            <a:r>
              <a:rPr lang="en-US" sz="3200" dirty="0">
                <a:solidFill>
                  <a:srgbClr val="0070C0"/>
                </a:solidFill>
              </a:rPr>
              <a:t>ৎ </a:t>
            </a:r>
            <a:r>
              <a:rPr lang="en-US" sz="3200" dirty="0" err="1">
                <a:solidFill>
                  <a:srgbClr val="0070C0"/>
                </a:solidFill>
              </a:rPr>
              <a:t>অগ্নিতে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মৃতদেহকে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আহুতি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err="1">
                <a:solidFill>
                  <a:srgbClr val="0070C0"/>
                </a:solidFill>
              </a:rPr>
              <a:t>দেওয়া</a:t>
            </a:r>
            <a:r>
              <a:rPr lang="en-US" sz="3200" dirty="0">
                <a:solidFill>
                  <a:srgbClr val="0070C0"/>
                </a:solidFill>
              </a:rPr>
              <a:t> 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7ED3F-AC16-413B-806E-3B3D758A15EF}"/>
              </a:ext>
            </a:extLst>
          </p:cNvPr>
          <p:cNvSpPr txBox="1"/>
          <p:nvPr/>
        </p:nvSpPr>
        <p:spPr>
          <a:xfrm>
            <a:off x="1925682" y="432980"/>
            <a:ext cx="284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আলোচনা-2,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64F95-793F-4C72-8BD5-5A79D87B8EE0}"/>
              </a:ext>
            </a:extLst>
          </p:cNvPr>
          <p:cNvSpPr txBox="1"/>
          <p:nvPr/>
        </p:nvSpPr>
        <p:spPr>
          <a:xfrm>
            <a:off x="3618963" y="837127"/>
            <a:ext cx="5821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F0"/>
                </a:solidFill>
              </a:rPr>
              <a:t>অন্তেষ্টিকার্যের গুরুত্ব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E7E0B-70AB-4A5D-96B8-45646B359EBC}"/>
              </a:ext>
            </a:extLst>
          </p:cNvPr>
          <p:cNvSpPr txBox="1"/>
          <p:nvPr/>
        </p:nvSpPr>
        <p:spPr>
          <a:xfrm>
            <a:off x="502277" y="3129637"/>
            <a:ext cx="11457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</a:rPr>
              <a:t>আত্মা দেহ থেকে নির্গত হলে দেহ একটি জড় বস্তুতে পড়িণত হয় এবং প্রাকৃতিক</a:t>
            </a:r>
          </a:p>
          <a:p>
            <a:r>
              <a:rPr lang="bn-BD" sz="2800" dirty="0">
                <a:solidFill>
                  <a:srgbClr val="00B050"/>
                </a:solidFill>
              </a:rPr>
              <a:t>নিয়মে এটা ধীরে ধীরে পচতে শুরু করে।ভূপৃষ্ঠে পড়ে থাকলে তখন ভয়ের কারন</a:t>
            </a:r>
          </a:p>
          <a:p>
            <a:r>
              <a:rPr lang="bn-BD" sz="2800" dirty="0">
                <a:solidFill>
                  <a:srgbClr val="00B050"/>
                </a:solidFill>
              </a:rPr>
              <a:t>হয় এবং পরিবেশ নষ্ট হয়।তাই শাস্ত্রে মৃতদেহের সৎকারের বিধান দেওয়া হয়েছে।</a:t>
            </a:r>
          </a:p>
          <a:p>
            <a:r>
              <a:rPr lang="bn-BD" sz="2800" dirty="0">
                <a:solidFill>
                  <a:srgbClr val="00B050"/>
                </a:solidFill>
              </a:rPr>
              <a:t>আবার সামাজিক দিক থেকেও এটি একটি গুরুত্বপূর্ণ কাজ।এতে সামাজিক অনুশা-</a:t>
            </a:r>
          </a:p>
          <a:p>
            <a:r>
              <a:rPr lang="bn-BD" sz="2800" dirty="0">
                <a:solidFill>
                  <a:srgbClr val="00B050"/>
                </a:solidFill>
              </a:rPr>
              <a:t>সনের বন্ধন দৃঢ় হয়।মন্ত্র উচ্চারনে আত্মা পবিত্র হয়।মানুষের মধ্যে সামাজিক</a:t>
            </a:r>
          </a:p>
          <a:p>
            <a:r>
              <a:rPr lang="bn-BD" sz="2800" dirty="0">
                <a:solidFill>
                  <a:srgbClr val="00B050"/>
                </a:solidFill>
              </a:rPr>
              <a:t>মূল্যবোধ সৃস্টি হয়।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84510-7937-4EA9-A1FF-A7C2E8206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5416"/>
            <a:ext cx="3618963" cy="2376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215AC3-E2CC-4B02-BC65-F904FF60F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1115" y="117977"/>
            <a:ext cx="3232598" cy="23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BA95BA-7BF3-4387-8AE3-6D409320D6EA}"/>
              </a:ext>
            </a:extLst>
          </p:cNvPr>
          <p:cNvSpPr txBox="1"/>
          <p:nvPr/>
        </p:nvSpPr>
        <p:spPr>
          <a:xfrm>
            <a:off x="4404575" y="772732"/>
            <a:ext cx="312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</a:rPr>
              <a:t>মূল্যায়ন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4EDE0-28B8-4666-BE0B-4890256D4C56}"/>
              </a:ext>
            </a:extLst>
          </p:cNvPr>
          <p:cNvSpPr txBox="1"/>
          <p:nvPr/>
        </p:nvSpPr>
        <p:spPr>
          <a:xfrm>
            <a:off x="1429555" y="2498501"/>
            <a:ext cx="1005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FF0000"/>
                </a:solidFill>
              </a:rPr>
              <a:t>নারী-পুরুষ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পরস্পর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শপথ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করে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মাল্য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বিনিময়ের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মাধ্যমে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কোন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বিবাহ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সংঘঠিত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হয়</a:t>
            </a:r>
            <a:r>
              <a:rPr lang="en-US" sz="32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2094D-EC79-4825-ADB8-D298861EAEE8}"/>
              </a:ext>
            </a:extLst>
          </p:cNvPr>
          <p:cNvSpPr txBox="1"/>
          <p:nvPr/>
        </p:nvSpPr>
        <p:spPr>
          <a:xfrm>
            <a:off x="1674254" y="3644721"/>
            <a:ext cx="6843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(ক) </a:t>
            </a:r>
            <a:r>
              <a:rPr lang="en-US" sz="3200" dirty="0" err="1"/>
              <a:t>প্রাজাপত্য</a:t>
            </a:r>
            <a:r>
              <a:rPr lang="en-US" sz="3200" dirty="0"/>
              <a:t>       (খ) </a:t>
            </a:r>
            <a:r>
              <a:rPr lang="en-US" sz="3200" dirty="0" err="1"/>
              <a:t>গান্ধব্য</a:t>
            </a:r>
            <a:r>
              <a:rPr lang="en-US" sz="3200" dirty="0"/>
              <a:t>    (গ) </a:t>
            </a:r>
            <a:r>
              <a:rPr lang="en-US" sz="3200" dirty="0" err="1"/>
              <a:t>আসুর</a:t>
            </a:r>
            <a:r>
              <a:rPr lang="en-US" sz="3200" dirty="0"/>
              <a:t>   (ঘ) </a:t>
            </a:r>
            <a:r>
              <a:rPr lang="en-US" sz="3200" dirty="0" err="1"/>
              <a:t>ব্রাহ্ম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91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7" y="148557"/>
            <a:ext cx="2109537" cy="1391485"/>
          </a:xfrm>
        </p:spPr>
        <p:txBody>
          <a:bodyPr/>
          <a:lstStyle/>
          <a:p>
            <a:r>
              <a:rPr lang="en-US" dirty="0" err="1">
                <a:solidFill>
                  <a:srgbClr val="00B0F0"/>
                </a:solidFill>
                <a:latin typeface="Nikos ban"/>
              </a:rPr>
              <a:t>একক</a:t>
            </a:r>
            <a:r>
              <a:rPr lang="en-US" dirty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 ban"/>
              </a:rPr>
              <a:t>কাজ</a:t>
            </a:r>
            <a:endParaRPr lang="en-US" dirty="0">
              <a:solidFill>
                <a:srgbClr val="00B0F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866" y="4258573"/>
            <a:ext cx="375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 ban"/>
              </a:rPr>
              <a:t>বিবাহ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শব্দের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অর্থ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কী</a:t>
            </a:r>
            <a:r>
              <a:rPr lang="en-US" sz="3200" dirty="0">
                <a:latin typeface="Nikos ban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866" y="4819623"/>
            <a:ext cx="801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 ban"/>
              </a:rPr>
              <a:t>উত্তরঃ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বিবাহ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শব্দের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অর্থ</a:t>
            </a:r>
            <a:r>
              <a:rPr lang="en-US" sz="3200" dirty="0">
                <a:latin typeface="Nikos ban"/>
              </a:rPr>
              <a:t>  </a:t>
            </a:r>
            <a:r>
              <a:rPr lang="en-US" sz="3200" dirty="0" err="1">
                <a:latin typeface="Nikos ban"/>
              </a:rPr>
              <a:t>বিশেষরূপে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ভারবহন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করা</a:t>
            </a:r>
            <a:r>
              <a:rPr lang="en-US" dirty="0">
                <a:latin typeface="Nikos ban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866" y="5361758"/>
            <a:ext cx="481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 ban"/>
              </a:rPr>
              <a:t>গান্ধর্ব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বিবাহ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কাকে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বলে</a:t>
            </a:r>
            <a:r>
              <a:rPr lang="en-US" sz="3200" dirty="0">
                <a:latin typeface="Nikos ban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866" y="5903893"/>
            <a:ext cx="11827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 ban"/>
              </a:rPr>
              <a:t>উত্তরঃ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নারী-পুরুষ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পরস্পর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শপথ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করে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মাল্যবিনিময়ের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মাধ্যমে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যে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বিবাহ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করে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তার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নাম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গান্ধর্ব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বিবাহ</a:t>
            </a:r>
            <a:r>
              <a:rPr lang="en-US" sz="2800" dirty="0">
                <a:latin typeface="Nikos ban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CD4989-694B-48B2-9056-B4D53E1C2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81825"/>
            <a:ext cx="6858000" cy="31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5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5E17-9BE3-44A0-A344-116ED537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781" y="437882"/>
            <a:ext cx="3772437" cy="1265685"/>
          </a:xfrm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rgbClr val="00B050"/>
                </a:solidFill>
              </a:rPr>
              <a:t>দলীয়</a:t>
            </a:r>
            <a:r>
              <a:rPr lang="en-US" sz="6600" dirty="0">
                <a:solidFill>
                  <a:srgbClr val="00B050"/>
                </a:solidFill>
              </a:rPr>
              <a:t> </a:t>
            </a:r>
            <a:r>
              <a:rPr lang="en-US" sz="6600" dirty="0" err="1">
                <a:solidFill>
                  <a:srgbClr val="00B050"/>
                </a:solidFill>
              </a:rPr>
              <a:t>কাজ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48597-D17E-4055-8BFC-F79722D82AC9}"/>
              </a:ext>
            </a:extLst>
          </p:cNvPr>
          <p:cNvSpPr txBox="1"/>
          <p:nvPr/>
        </p:nvSpPr>
        <p:spPr>
          <a:xfrm>
            <a:off x="1365160" y="4597758"/>
            <a:ext cx="10549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/>
              <a:t>হিন্দু</a:t>
            </a:r>
            <a:r>
              <a:rPr lang="en-US" sz="3600" dirty="0"/>
              <a:t> </a:t>
            </a:r>
            <a:r>
              <a:rPr lang="en-US" sz="3600" dirty="0" err="1"/>
              <a:t>সমাজে</a:t>
            </a:r>
            <a:r>
              <a:rPr lang="en-US" sz="3600" dirty="0"/>
              <a:t> </a:t>
            </a:r>
            <a:r>
              <a:rPr lang="en-US" sz="3600" dirty="0" err="1"/>
              <a:t>আচার</a:t>
            </a:r>
            <a:r>
              <a:rPr lang="en-US" sz="3600" dirty="0"/>
              <a:t> </a:t>
            </a:r>
            <a:r>
              <a:rPr lang="en-US" sz="3600" dirty="0" err="1"/>
              <a:t>অনুষ্ঠান</a:t>
            </a:r>
            <a:r>
              <a:rPr lang="en-US" sz="3600" dirty="0"/>
              <a:t> </a:t>
            </a:r>
            <a:r>
              <a:rPr lang="en-US" sz="3600" dirty="0" err="1"/>
              <a:t>পালনে</a:t>
            </a:r>
            <a:r>
              <a:rPr lang="en-US" sz="3600" dirty="0"/>
              <a:t> </a:t>
            </a:r>
            <a:r>
              <a:rPr lang="en-US" sz="3600" dirty="0" err="1"/>
              <a:t>বিভিন্ন</a:t>
            </a:r>
            <a:r>
              <a:rPr lang="en-US" sz="3600" dirty="0"/>
              <a:t> </a:t>
            </a:r>
            <a:r>
              <a:rPr lang="en-US" sz="3600" dirty="0" err="1"/>
              <a:t>বর্ণের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</a:t>
            </a:r>
            <a:r>
              <a:rPr lang="en-US" sz="3600" dirty="0" err="1"/>
              <a:t>অভিন্ন</a:t>
            </a:r>
            <a:r>
              <a:rPr lang="en-US" sz="3600" dirty="0"/>
              <a:t> </a:t>
            </a:r>
            <a:r>
              <a:rPr lang="en-US" sz="3600" dirty="0" err="1"/>
              <a:t>প্রথা</a:t>
            </a:r>
            <a:r>
              <a:rPr lang="en-US" sz="3600" dirty="0"/>
              <a:t> </a:t>
            </a:r>
            <a:r>
              <a:rPr lang="en-US" sz="3600" dirty="0" err="1"/>
              <a:t>প্রচলনের</a:t>
            </a:r>
            <a:endParaRPr lang="en-US" sz="3600" dirty="0"/>
          </a:p>
          <a:p>
            <a:r>
              <a:rPr lang="en-US" sz="3600" dirty="0" err="1"/>
              <a:t>প্রয়োজনীয়তা</a:t>
            </a:r>
            <a:r>
              <a:rPr lang="en-US" sz="3600" dirty="0"/>
              <a:t> </a:t>
            </a:r>
            <a:r>
              <a:rPr lang="en-US" sz="3600" dirty="0" err="1"/>
              <a:t>সম্পর্কে</a:t>
            </a:r>
            <a:r>
              <a:rPr lang="en-US" sz="3600" dirty="0"/>
              <a:t> </a:t>
            </a:r>
            <a:r>
              <a:rPr lang="en-US" sz="3600" dirty="0" err="1"/>
              <a:t>পাঁচাট</a:t>
            </a:r>
            <a:r>
              <a:rPr lang="en-US" sz="3600" dirty="0"/>
              <a:t> </a:t>
            </a:r>
            <a:r>
              <a:rPr lang="en-US" sz="3600" dirty="0" err="1"/>
              <a:t>বাক্য</a:t>
            </a:r>
            <a:r>
              <a:rPr lang="en-US" sz="3600" dirty="0"/>
              <a:t> </a:t>
            </a:r>
            <a:r>
              <a:rPr lang="en-US" sz="3600" dirty="0" err="1"/>
              <a:t>লিখ</a:t>
            </a:r>
            <a:r>
              <a:rPr lang="en-US" sz="3600" dirty="0"/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67AA1-150D-4390-AAC8-8D6D04CA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81069"/>
            <a:ext cx="7620000" cy="28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8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2176529" y="110994"/>
            <a:ext cx="7959144" cy="3662515"/>
          </a:xfrm>
          <a:prstGeom prst="upArrow">
            <a:avLst>
              <a:gd name="adj1" fmla="val 50000"/>
              <a:gd name="adj2" fmla="val 4671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 ban"/>
              </a:rPr>
              <a:t>বাড়ির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 ban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 ban"/>
              </a:rPr>
              <a:t>কাজ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469" y="4447955"/>
            <a:ext cx="824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B050"/>
                </a:solidFill>
                <a:latin typeface="Nikos ban"/>
              </a:rPr>
              <a:t>বিবাহের</a:t>
            </a:r>
            <a:r>
              <a:rPr lang="en-US" sz="4000" dirty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 ban"/>
              </a:rPr>
              <a:t>গুরুত্ব</a:t>
            </a:r>
            <a:r>
              <a:rPr lang="en-US" sz="4000" dirty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 ban"/>
              </a:rPr>
              <a:t>সম্পর্কে</a:t>
            </a:r>
            <a:r>
              <a:rPr lang="en-US" sz="4000" dirty="0">
                <a:solidFill>
                  <a:srgbClr val="00B050"/>
                </a:solidFill>
                <a:latin typeface="Nikos ban"/>
              </a:rPr>
              <a:t>  </a:t>
            </a:r>
            <a:r>
              <a:rPr lang="en-US" sz="4000" dirty="0" err="1">
                <a:solidFill>
                  <a:srgbClr val="00B050"/>
                </a:solidFill>
                <a:latin typeface="Nikos ban"/>
              </a:rPr>
              <a:t>পাঁচটি</a:t>
            </a:r>
            <a:r>
              <a:rPr lang="en-US" sz="4000" dirty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 ban"/>
              </a:rPr>
              <a:t>বাক্য</a:t>
            </a:r>
            <a:r>
              <a:rPr lang="en-US" sz="4000" dirty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 ban"/>
              </a:rPr>
              <a:t>লিখে</a:t>
            </a:r>
            <a:r>
              <a:rPr lang="en-US" sz="4000" dirty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 ban"/>
              </a:rPr>
              <a:t>আনবে</a:t>
            </a:r>
            <a:r>
              <a:rPr lang="en-US" sz="4000" dirty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 ban"/>
              </a:rPr>
              <a:t>।</a:t>
            </a:r>
            <a:endParaRPr lang="en-US" sz="2400" dirty="0">
              <a:solidFill>
                <a:srgbClr val="00B05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5890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E1481-2162-440A-A1EA-7AF651421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443879" y="0"/>
            <a:ext cx="6689558" cy="1764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 ban"/>
              </a:rPr>
              <a:t>শিক্ষিকা পরিচিতি</a:t>
            </a:r>
            <a:endParaRPr lang="en-US" sz="4800" dirty="0">
              <a:solidFill>
                <a:srgbClr val="FFFF00"/>
              </a:solidFill>
              <a:latin typeface="Nikos 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61398" y="2395473"/>
            <a:ext cx="6985602" cy="3593204"/>
          </a:xfrm>
          <a:prstGeom prst="roundRect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 ban"/>
              </a:rPr>
              <a:t>বিউটি রাণী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 ban"/>
              </a:rPr>
              <a:t>সহকারী শিক্ষিকা 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 ban"/>
              </a:rPr>
              <a:t>মজলিশপুর উচ্চ বিদ্যালয় 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 ban"/>
              </a:rPr>
              <a:t>মহানগর ,গাজীপুর ।</a:t>
            </a:r>
            <a:endParaRPr lang="en-US" sz="4000" dirty="0">
              <a:solidFill>
                <a:srgbClr val="00B050"/>
              </a:solidFill>
              <a:latin typeface="Nikos b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A86C9-98F5-4DBE-869E-2165A2AD9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0" y="1764406"/>
            <a:ext cx="4597758" cy="4559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50B67-C50E-42B1-9B78-9C99AAB2F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44000" y="-28498"/>
            <a:ext cx="2207388" cy="1923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C18532-500A-4FC0-8CE3-86143CA99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364" y="0"/>
            <a:ext cx="2237515" cy="1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03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256" y="566500"/>
            <a:ext cx="3490175" cy="1107996"/>
          </a:xfrm>
          <a:prstGeom prst="rect">
            <a:avLst/>
          </a:prstGeom>
          <a:solidFill>
            <a:srgbClr val="7030A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F0"/>
                </a:solidFill>
                <a:latin typeface="Nikos ban"/>
              </a:rPr>
              <a:t>পাঠ</a:t>
            </a:r>
            <a:r>
              <a:rPr lang="en-US" sz="6600" dirty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 ban"/>
              </a:rPr>
              <a:t>পরিচিতি</a:t>
            </a:r>
            <a:endParaRPr lang="en-US" sz="6600" dirty="0">
              <a:solidFill>
                <a:srgbClr val="00B0F0"/>
              </a:solidFill>
              <a:latin typeface="Nikos 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3ED5A-249E-476C-AE1D-4642D64B5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668" y="173863"/>
            <a:ext cx="3490174" cy="1680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A2E8C-B3B0-4B62-AE7A-AB1DE6F2B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6846" y="173865"/>
            <a:ext cx="3451538" cy="16800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2D168A-27FB-426C-AE3D-84FD4CB7357D}"/>
              </a:ext>
            </a:extLst>
          </p:cNvPr>
          <p:cNvSpPr/>
          <p:nvPr/>
        </p:nvSpPr>
        <p:spPr>
          <a:xfrm>
            <a:off x="476518" y="2614410"/>
            <a:ext cx="10881866" cy="367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</a:rPr>
              <a:t>শ্রেণী-নবম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</a:rPr>
              <a:t>বিষয়-হিন্দু ধর্ম ও নৈতিক শিক্ষা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</a:rPr>
              <a:t>অধ্যায়-চুতুর্থ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</a:rPr>
              <a:t>পাঠ-2,3,4,5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</a:rPr>
              <a:t>সময়-50 মিনিট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76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844" y="327563"/>
            <a:ext cx="7098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 ban"/>
              </a:rPr>
              <a:t>এসো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 ban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 ban"/>
              </a:rPr>
              <a:t>আমরা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 ban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 ban"/>
              </a:rPr>
              <a:t>দুইটি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 ban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 ban"/>
              </a:rPr>
              <a:t>ছবি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 ban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 ban"/>
              </a:rPr>
              <a:t>দেখি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1833" y="6202475"/>
            <a:ext cx="59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 ban"/>
              </a:rPr>
              <a:t>তোমরা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কী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বলতে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পারবে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ছবি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দুইটি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কীসের</a:t>
            </a:r>
            <a:r>
              <a:rPr lang="en-US" sz="3200" dirty="0">
                <a:latin typeface="Nikos ban"/>
              </a:rPr>
              <a:t> </a:t>
            </a:r>
            <a:r>
              <a:rPr lang="en-US" sz="2400" dirty="0">
                <a:latin typeface="Nikos ban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97276-531D-4680-A99D-C14DA1C76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1390918"/>
            <a:ext cx="5931568" cy="4597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B9CD9-EA77-4F7B-B5CC-67626F9E0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1390917"/>
            <a:ext cx="5566665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24264" y="180474"/>
            <a:ext cx="9011652" cy="20862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 ban"/>
              </a:rPr>
              <a:t>আজ</a:t>
            </a:r>
            <a:r>
              <a:rPr lang="en-US" sz="6000" dirty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 ban"/>
              </a:rPr>
              <a:t>আমাদের</a:t>
            </a:r>
            <a:r>
              <a:rPr lang="en-US" sz="6000" dirty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 ban"/>
              </a:rPr>
              <a:t>পাঠের</a:t>
            </a:r>
            <a:r>
              <a:rPr lang="en-US" sz="6000" dirty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 ban"/>
              </a:rPr>
              <a:t>বিষয়</a:t>
            </a:r>
            <a:endParaRPr lang="en-US" sz="6000" dirty="0">
              <a:solidFill>
                <a:srgbClr val="FF0000"/>
              </a:solidFill>
              <a:latin typeface="Nikos 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3AA20-67B0-4D39-ACFC-FC2023B692C3}"/>
              </a:ext>
            </a:extLst>
          </p:cNvPr>
          <p:cNvSpPr txBox="1"/>
          <p:nvPr/>
        </p:nvSpPr>
        <p:spPr>
          <a:xfrm>
            <a:off x="2768958" y="4185634"/>
            <a:ext cx="624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F0"/>
                </a:solidFill>
              </a:rPr>
              <a:t>বিবাহ ও অন্তেষ্টিকার্য্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2E1FF-7D6A-4838-9623-3F64EFDAE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442434"/>
            <a:ext cx="2768958" cy="5235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A768C-3E44-4990-B862-1EFF1699C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15210" y="1656703"/>
            <a:ext cx="3176789" cy="502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8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106905" y="264695"/>
            <a:ext cx="9396663" cy="1636295"/>
          </a:xfrm>
          <a:prstGeom prst="ribbon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 ban"/>
              </a:rPr>
              <a:t>শিখনফল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2141" y="2326722"/>
            <a:ext cx="6063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 ban"/>
              </a:rPr>
              <a:t>পাঠশেষে</a:t>
            </a:r>
            <a:r>
              <a:rPr lang="en-US" sz="4400" dirty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 ban"/>
              </a:rPr>
              <a:t>শিক্ষার্থীরা</a:t>
            </a:r>
            <a:r>
              <a:rPr lang="en-US" sz="4400" dirty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3200" dirty="0">
                <a:latin typeface="Nikos ban"/>
              </a:rPr>
              <a:t>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1515" y="3337230"/>
            <a:ext cx="11562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 ban"/>
              </a:rPr>
              <a:t>বিবাহ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শব্দের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অর্থ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বলতে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পারবে</a:t>
            </a:r>
            <a:endParaRPr lang="en-US" sz="3600" dirty="0">
              <a:latin typeface="Nikos ban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 ban"/>
              </a:rPr>
              <a:t>বিবাহের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প্রকার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বলতে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পারবে</a:t>
            </a:r>
            <a:endParaRPr lang="en-US" sz="3600" dirty="0">
              <a:latin typeface="Nikos b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 ban"/>
              </a:rPr>
              <a:t>বিবাহের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গুরুত্ব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ব্যাখ্যা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করতে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পারবে</a:t>
            </a:r>
            <a:endParaRPr lang="en-US" sz="3600" dirty="0">
              <a:latin typeface="Nikos 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E658-FDA1-4173-B0C3-2C521676C197}"/>
              </a:ext>
            </a:extLst>
          </p:cNvPr>
          <p:cNvSpPr txBox="1"/>
          <p:nvPr/>
        </p:nvSpPr>
        <p:spPr>
          <a:xfrm>
            <a:off x="2562727" y="5091556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/>
              <a:t>অন্তেষ্টি</a:t>
            </a:r>
            <a:r>
              <a:rPr lang="en-US" sz="3600" dirty="0"/>
              <a:t> </a:t>
            </a:r>
            <a:r>
              <a:rPr lang="en-US" sz="3600" dirty="0" err="1"/>
              <a:t>কার্যের</a:t>
            </a:r>
            <a:r>
              <a:rPr lang="en-US" sz="3600" dirty="0"/>
              <a:t>  </a:t>
            </a:r>
            <a:r>
              <a:rPr lang="en-US" sz="3600" dirty="0" err="1"/>
              <a:t>অর্থ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ইহার</a:t>
            </a:r>
            <a:r>
              <a:rPr lang="en-US" sz="3600" dirty="0"/>
              <a:t> </a:t>
            </a:r>
            <a:r>
              <a:rPr lang="en-US" sz="3600" dirty="0" err="1"/>
              <a:t>গুরুত্ব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16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882" y="3892648"/>
            <a:ext cx="11449318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 ban"/>
              </a:rPr>
              <a:t>হিন্দুসমাজে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বিবাহ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হলো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ধর্মীয়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জীবনের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চর্চা</a:t>
            </a:r>
            <a:r>
              <a:rPr lang="en-US" sz="3600" dirty="0">
                <a:latin typeface="Nikos ban"/>
              </a:rPr>
              <a:t>। </a:t>
            </a:r>
            <a:r>
              <a:rPr lang="en-US" sz="3600" dirty="0" err="1">
                <a:latin typeface="Nikos ban"/>
              </a:rPr>
              <a:t>স্ত্রী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হচ্ছেন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পুরুষের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সহধর্মিণী</a:t>
            </a:r>
            <a:r>
              <a:rPr lang="en-US" sz="3600" dirty="0">
                <a:latin typeface="Nikos ban"/>
              </a:rPr>
              <a:t>। </a:t>
            </a:r>
            <a:r>
              <a:rPr lang="en-US" sz="3600" dirty="0" err="1">
                <a:latin typeface="Nikos ban"/>
              </a:rPr>
              <a:t>স্ত্রীকে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বাদ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দিয়ে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পুরুষের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কোনো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ধর্মকার্যই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সম্পন্ন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হয়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না</a:t>
            </a:r>
            <a:r>
              <a:rPr lang="en-US" sz="3600" dirty="0">
                <a:latin typeface="Nikos ban"/>
              </a:rPr>
              <a:t>। “ </a:t>
            </a:r>
            <a:r>
              <a:rPr lang="en-US" sz="3600" dirty="0" err="1">
                <a:latin typeface="Nikos ban"/>
              </a:rPr>
              <a:t>বিবাহ</a:t>
            </a:r>
            <a:r>
              <a:rPr lang="en-US" sz="3600" dirty="0">
                <a:latin typeface="Nikos ban"/>
              </a:rPr>
              <a:t>’’ </a:t>
            </a:r>
            <a:r>
              <a:rPr lang="en-US" sz="3600" dirty="0" err="1">
                <a:latin typeface="Nikos ban"/>
              </a:rPr>
              <a:t>শব্দটি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বি-পূর্বক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বহ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ধাতু</a:t>
            </a:r>
            <a:r>
              <a:rPr lang="en-US" sz="3600" dirty="0">
                <a:latin typeface="Nikos ban"/>
              </a:rPr>
              <a:t> ও </a:t>
            </a:r>
            <a:r>
              <a:rPr lang="en-US" sz="3600" dirty="0" err="1">
                <a:latin typeface="Nikos ban"/>
              </a:rPr>
              <a:t>ঘঞ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প্রত্যয়যোগে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গঠিত</a:t>
            </a:r>
            <a:r>
              <a:rPr lang="en-US" sz="3600" dirty="0">
                <a:latin typeface="Nikos ban"/>
              </a:rPr>
              <a:t>। </a:t>
            </a:r>
            <a:r>
              <a:rPr lang="en-US" sz="3600" dirty="0" err="1">
                <a:latin typeface="Nikos ban"/>
              </a:rPr>
              <a:t>বহ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ধাতুর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অর্থ</a:t>
            </a:r>
            <a:r>
              <a:rPr lang="en-US" sz="3600" dirty="0">
                <a:latin typeface="Nikos ban"/>
              </a:rPr>
              <a:t>  “</a:t>
            </a:r>
            <a:r>
              <a:rPr lang="en-US" sz="3600" dirty="0" err="1">
                <a:latin typeface="Nikos ban"/>
              </a:rPr>
              <a:t>বহন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করা</a:t>
            </a:r>
            <a:r>
              <a:rPr lang="en-US" sz="3600" dirty="0">
                <a:latin typeface="Nikos ban"/>
              </a:rPr>
              <a:t>” </a:t>
            </a:r>
            <a:r>
              <a:rPr lang="en-US" sz="3600" dirty="0" err="1">
                <a:latin typeface="Nikos ban"/>
              </a:rPr>
              <a:t>এবং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বি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উপসর্গের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অর্থ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বিশেষরূপে</a:t>
            </a:r>
            <a:r>
              <a:rPr lang="en-US" sz="3600" dirty="0">
                <a:latin typeface="Nikos ban"/>
              </a:rPr>
              <a:t>। </a:t>
            </a:r>
            <a:r>
              <a:rPr lang="en-US" sz="3600" dirty="0" err="1">
                <a:latin typeface="Nikos ban"/>
              </a:rPr>
              <a:t>সুতরাং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বিবাহ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শব্দের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অর্থ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বিশেষরূপে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ভারহহন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করা</a:t>
            </a:r>
            <a:r>
              <a:rPr lang="en-US" sz="3600" dirty="0">
                <a:latin typeface="Nikos ban"/>
              </a:rPr>
              <a:t>। </a:t>
            </a:r>
            <a:r>
              <a:rPr lang="en-US" sz="3600" dirty="0" err="1">
                <a:latin typeface="Nikos ban"/>
              </a:rPr>
              <a:t>বিবাহের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ফলে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পুরুষকে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স্ত্রীর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ভরণ-পোষণ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এবং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মানসম্ভ্রম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রক্ষার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সার্বিক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দায়িত্ব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পালন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করতে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হয়</a:t>
            </a:r>
            <a:r>
              <a:rPr lang="en-US" sz="3600" dirty="0">
                <a:latin typeface="Nikos ban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010A1-41B6-4C99-AD86-4D42F231C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991673"/>
            <a:ext cx="11359166" cy="2640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7F04FB-5E87-4C9F-82D5-C2C4287BB280}"/>
              </a:ext>
            </a:extLst>
          </p:cNvPr>
          <p:cNvSpPr txBox="1"/>
          <p:nvPr/>
        </p:nvSpPr>
        <p:spPr>
          <a:xfrm>
            <a:off x="3631843" y="276495"/>
            <a:ext cx="355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</a:rPr>
              <a:t>আলোচনা-1, বিবাহ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583" y="348917"/>
            <a:ext cx="4704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 ban"/>
              </a:rPr>
              <a:t>বিবাহের</a:t>
            </a:r>
            <a:r>
              <a:rPr lang="en-US" sz="4400" dirty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 ban"/>
              </a:rPr>
              <a:t>প্রকারভেদ</a:t>
            </a:r>
            <a:endParaRPr lang="en-US" sz="4400" dirty="0">
              <a:solidFill>
                <a:srgbClr val="7030A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24" y="3540503"/>
            <a:ext cx="11857151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 ban"/>
              </a:rPr>
              <a:t>স্মৃতিশান্ত্রের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বিখ্যাত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গ্রন্থ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মনুসংহিতায়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আট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প্রকার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বিবাহের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উল্লেখ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আছেঃ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ব্রাহ্ম</a:t>
            </a:r>
            <a:r>
              <a:rPr lang="en-US" sz="3200" dirty="0">
                <a:latin typeface="Nikos ban"/>
              </a:rPr>
              <a:t>, </a:t>
            </a:r>
            <a:r>
              <a:rPr lang="en-US" sz="3200" dirty="0" err="1">
                <a:latin typeface="Nikos ban"/>
              </a:rPr>
              <a:t>দৈব</a:t>
            </a:r>
            <a:r>
              <a:rPr lang="en-US" sz="3200" dirty="0">
                <a:latin typeface="Nikos ban"/>
              </a:rPr>
              <a:t>, </a:t>
            </a:r>
            <a:r>
              <a:rPr lang="en-US" sz="3200" dirty="0" err="1">
                <a:latin typeface="Nikos ban"/>
              </a:rPr>
              <a:t>আর্য</a:t>
            </a:r>
            <a:r>
              <a:rPr lang="en-US" sz="3200" dirty="0">
                <a:latin typeface="Nikos ban"/>
              </a:rPr>
              <a:t>, </a:t>
            </a:r>
            <a:r>
              <a:rPr lang="en-US" sz="3200" dirty="0" err="1">
                <a:latin typeface="Nikos ban"/>
              </a:rPr>
              <a:t>প্রজাপত্য,আসুর</a:t>
            </a:r>
            <a:r>
              <a:rPr lang="en-US" sz="3200" dirty="0">
                <a:latin typeface="Nikos ban"/>
              </a:rPr>
              <a:t>, </a:t>
            </a:r>
            <a:r>
              <a:rPr lang="en-US" sz="3200" dirty="0" err="1">
                <a:latin typeface="Nikos ban"/>
              </a:rPr>
              <a:t>গান্ধর্ব,রাক্ষস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এবং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পৈশাচ</a:t>
            </a:r>
            <a:r>
              <a:rPr lang="en-US" sz="3200" dirty="0">
                <a:latin typeface="Nikos ban"/>
              </a:rPr>
              <a:t>। </a:t>
            </a:r>
            <a:r>
              <a:rPr lang="en-US" sz="3200" dirty="0" err="1">
                <a:latin typeface="Nikos ban"/>
              </a:rPr>
              <a:t>এই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আট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প্রকার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বিবাহের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মধ্যে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ব্রাহ্ম</a:t>
            </a:r>
            <a:r>
              <a:rPr lang="en-US" sz="3200" dirty="0">
                <a:latin typeface="Nikos ban"/>
              </a:rPr>
              <a:t>, </a:t>
            </a:r>
            <a:r>
              <a:rPr lang="en-US" sz="3200" dirty="0" err="1">
                <a:latin typeface="Nikos ban"/>
              </a:rPr>
              <a:t>দৈব</a:t>
            </a:r>
            <a:r>
              <a:rPr lang="en-US" sz="3200" dirty="0">
                <a:latin typeface="Nikos ban"/>
              </a:rPr>
              <a:t>, </a:t>
            </a:r>
            <a:r>
              <a:rPr lang="en-US" sz="3200" dirty="0" err="1">
                <a:latin typeface="Nikos ban"/>
              </a:rPr>
              <a:t>আর্য</a:t>
            </a:r>
            <a:r>
              <a:rPr lang="en-US" sz="3200" dirty="0">
                <a:latin typeface="Nikos ban"/>
              </a:rPr>
              <a:t> ও </a:t>
            </a:r>
            <a:r>
              <a:rPr lang="en-US" sz="3200" dirty="0" err="1">
                <a:latin typeface="Nikos ban"/>
              </a:rPr>
              <a:t>প্রাজাপাত্য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উল্লেখযোগ্য</a:t>
            </a:r>
            <a:r>
              <a:rPr lang="en-US" sz="3200" dirty="0">
                <a:latin typeface="Nikos ban"/>
              </a:rPr>
              <a:t>। </a:t>
            </a:r>
            <a:r>
              <a:rPr lang="en-US" sz="3200" dirty="0" err="1">
                <a:latin typeface="Nikos ban"/>
              </a:rPr>
              <a:t>বর্তমান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সমাজে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ব্রাহ্ম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বিবাহ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প্রচলিত</a:t>
            </a:r>
            <a:r>
              <a:rPr lang="en-US" sz="3200" dirty="0">
                <a:latin typeface="Nikos ban"/>
              </a:rPr>
              <a:t>।</a:t>
            </a:r>
          </a:p>
          <a:p>
            <a:pPr algn="just"/>
            <a:endParaRPr lang="en-US" sz="3200" dirty="0">
              <a:latin typeface="Nikos ban"/>
            </a:endParaRPr>
          </a:p>
          <a:p>
            <a:pPr algn="just"/>
            <a:r>
              <a:rPr lang="en-US" sz="3200" dirty="0" err="1">
                <a:latin typeface="Nikos ban"/>
              </a:rPr>
              <a:t>কন্যাকে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বস্ত্র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দ্বারা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আচ্ছাদন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করে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এবং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অলংকার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দ্বারা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সজ্জিত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করে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বিদ্বান</a:t>
            </a:r>
            <a:r>
              <a:rPr lang="en-US" sz="3200" dirty="0">
                <a:latin typeface="Nikos ban"/>
              </a:rPr>
              <a:t> ও </a:t>
            </a:r>
            <a:r>
              <a:rPr lang="en-US" sz="3200" dirty="0" err="1">
                <a:latin typeface="Nikos ban"/>
              </a:rPr>
              <a:t>সদাচারী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বরকে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আমান্ত্রণ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করে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কন্যা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দান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করাকে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বলা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হয়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ব্রাহ্মবিবাহ</a:t>
            </a:r>
            <a:r>
              <a:rPr lang="en-US" sz="3200" dirty="0">
                <a:latin typeface="Nikos ban"/>
              </a:rPr>
              <a:t> </a:t>
            </a:r>
            <a:r>
              <a:rPr lang="en-US" sz="3200" dirty="0" err="1">
                <a:latin typeface="Nikos ban"/>
              </a:rPr>
              <a:t>বিবাহ</a:t>
            </a:r>
            <a:r>
              <a:rPr lang="en-US" sz="3200" dirty="0">
                <a:latin typeface="Nikos ban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7579E-1EF1-4C37-A32B-898E69935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118359"/>
            <a:ext cx="4224272" cy="2310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16F456-5AF6-4632-9EA0-4AE804AF3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44" y="1118358"/>
            <a:ext cx="3520336" cy="2310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A8157-37B0-4948-9448-4A8A4D4C8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28" y="1118358"/>
            <a:ext cx="3850047" cy="23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16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64895" y="240632"/>
            <a:ext cx="8313821" cy="89033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 ban"/>
              </a:rPr>
              <a:t>বিবাহের</a:t>
            </a:r>
            <a:r>
              <a:rPr lang="en-US" sz="4000" dirty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 ban"/>
              </a:rPr>
              <a:t>সর্বশ্রেষ্ঠ</a:t>
            </a:r>
            <a:r>
              <a:rPr lang="en-US" sz="4000" dirty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 ban"/>
              </a:rPr>
              <a:t>মন্ত্র</a:t>
            </a:r>
            <a:endParaRPr lang="en-US" sz="4000" dirty="0">
              <a:solidFill>
                <a:srgbClr val="7030A0"/>
              </a:solidFill>
              <a:latin typeface="Nikos ban"/>
            </a:endParaRPr>
          </a:p>
        </p:txBody>
      </p:sp>
      <p:sp>
        <p:nvSpPr>
          <p:cNvPr id="4" name="Cube 3"/>
          <p:cNvSpPr/>
          <p:nvPr/>
        </p:nvSpPr>
        <p:spPr>
          <a:xfrm>
            <a:off x="264695" y="1371601"/>
            <a:ext cx="11514220" cy="19370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 ban"/>
              </a:rPr>
              <a:t>‘</a:t>
            </a:r>
            <a:r>
              <a:rPr lang="en-US" sz="3600" dirty="0" err="1">
                <a:latin typeface="Nikos ban"/>
              </a:rPr>
              <a:t>যদত</a:t>
            </a:r>
            <a:r>
              <a:rPr lang="en-US" sz="3600" dirty="0">
                <a:latin typeface="Nikos ban"/>
              </a:rPr>
              <a:t>ৎ </a:t>
            </a:r>
            <a:r>
              <a:rPr lang="en-US" sz="3600" dirty="0" err="1">
                <a:latin typeface="Nikos ban"/>
              </a:rPr>
              <a:t>হৃদয়ং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তব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তদস্তু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হৃদয়ং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মম</a:t>
            </a:r>
            <a:r>
              <a:rPr lang="en-US" sz="3600" dirty="0">
                <a:latin typeface="Nikos ban"/>
              </a:rPr>
              <a:t>।</a:t>
            </a:r>
          </a:p>
          <a:p>
            <a:pPr algn="ctr"/>
            <a:r>
              <a:rPr lang="en-US" sz="3600" dirty="0" err="1">
                <a:latin typeface="Nikos ban"/>
              </a:rPr>
              <a:t>যদিদং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হৃদয়ং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মম</a:t>
            </a:r>
            <a:r>
              <a:rPr lang="en-US" sz="3600" dirty="0">
                <a:latin typeface="Nikos ban"/>
              </a:rPr>
              <a:t>, </a:t>
            </a:r>
            <a:r>
              <a:rPr lang="en-US" sz="3600" dirty="0" err="1">
                <a:latin typeface="Nikos ban"/>
              </a:rPr>
              <a:t>তদস্তু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হৃদয়ং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তব</a:t>
            </a:r>
            <a:r>
              <a:rPr lang="en-US" sz="3600" dirty="0">
                <a:latin typeface="Nikos ban"/>
              </a:rPr>
              <a:t>।’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2283" y="3429000"/>
            <a:ext cx="1139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 ban"/>
              </a:rPr>
              <a:t>“ </a:t>
            </a:r>
            <a:r>
              <a:rPr lang="en-US" sz="3600" dirty="0" err="1">
                <a:latin typeface="Nikos ban"/>
              </a:rPr>
              <a:t>তোমার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হৃদয়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আমার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হোক</a:t>
            </a:r>
            <a:r>
              <a:rPr lang="en-US" sz="3600" dirty="0">
                <a:latin typeface="Nikos ban"/>
              </a:rPr>
              <a:t>, </a:t>
            </a:r>
            <a:r>
              <a:rPr lang="en-US" sz="3600" dirty="0" err="1">
                <a:latin typeface="Nikos ban"/>
              </a:rPr>
              <a:t>আমার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হৃদয়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হোক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>
                <a:latin typeface="Nikos ban"/>
              </a:rPr>
              <a:t>তোমার</a:t>
            </a:r>
            <a:r>
              <a:rPr lang="en-US" sz="3600" dirty="0">
                <a:latin typeface="Nikos ban"/>
              </a:rPr>
              <a:t>।”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2BAAB-68F6-4D38-913A-F67BB012EDFD}"/>
              </a:ext>
            </a:extLst>
          </p:cNvPr>
          <p:cNvSpPr txBox="1"/>
          <p:nvPr/>
        </p:nvSpPr>
        <p:spPr>
          <a:xfrm>
            <a:off x="4640800" y="4195646"/>
            <a:ext cx="553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</a:rPr>
              <a:t>বিবাহের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গুরুত্ব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1648B-EFBF-447F-BE56-41CBA99A4FCD}"/>
              </a:ext>
            </a:extLst>
          </p:cNvPr>
          <p:cNvSpPr txBox="1"/>
          <p:nvPr/>
        </p:nvSpPr>
        <p:spPr>
          <a:xfrm flipH="1">
            <a:off x="1342283" y="4900736"/>
            <a:ext cx="10141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</a:rPr>
              <a:t>বিবাহের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দ্বারা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পুরুষ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লাভ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করে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পিতৃত্ব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এবং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নারী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লাভ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করে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মাতৃত্ব</a:t>
            </a:r>
            <a:r>
              <a:rPr lang="en-US" sz="3200" dirty="0">
                <a:solidFill>
                  <a:srgbClr val="00B0F0"/>
                </a:solidFill>
              </a:rPr>
              <a:t> ।</a:t>
            </a:r>
            <a:r>
              <a:rPr lang="en-US" sz="3200" dirty="0" err="1">
                <a:solidFill>
                  <a:srgbClr val="00B0F0"/>
                </a:solidFill>
              </a:rPr>
              <a:t>পারিবারিক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জীবনে</a:t>
            </a:r>
            <a:endParaRPr lang="en-US" sz="3200" dirty="0">
              <a:solidFill>
                <a:srgbClr val="00B0F0"/>
              </a:solidFill>
            </a:endParaRPr>
          </a:p>
          <a:p>
            <a:r>
              <a:rPr lang="en-US" sz="3200" dirty="0" err="1">
                <a:solidFill>
                  <a:srgbClr val="00B0F0"/>
                </a:solidFill>
              </a:rPr>
              <a:t>মানব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মনের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সুকুমার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বৃত্তিগুলো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পরিপুর্ণরুপে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বিকশিত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হয়</a:t>
            </a:r>
            <a:r>
              <a:rPr lang="en-US" sz="3200" dirty="0">
                <a:solidFill>
                  <a:srgbClr val="00B0F0"/>
                </a:solidFill>
              </a:rPr>
              <a:t> ।</a:t>
            </a:r>
            <a:r>
              <a:rPr lang="en-US" sz="3200" dirty="0" err="1">
                <a:solidFill>
                  <a:srgbClr val="00B0F0"/>
                </a:solidFill>
              </a:rPr>
              <a:t>এভাবে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গড়ে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উঠে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আলোকিত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মানুষ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তৈরীর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সুতিকাগার</a:t>
            </a:r>
            <a:r>
              <a:rPr lang="en-US" sz="3200" dirty="0">
                <a:solidFill>
                  <a:srgbClr val="00B0F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838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480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Nikos ban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Teertha Sarker</cp:lastModifiedBy>
  <cp:revision>75</cp:revision>
  <dcterms:created xsi:type="dcterms:W3CDTF">2020-12-17T12:34:23Z</dcterms:created>
  <dcterms:modified xsi:type="dcterms:W3CDTF">2021-02-08T15:03:14Z</dcterms:modified>
</cp:coreProperties>
</file>