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77" r:id="rId3"/>
    <p:sldId id="280" r:id="rId4"/>
    <p:sldId id="256" r:id="rId5"/>
    <p:sldId id="258" r:id="rId6"/>
    <p:sldId id="262" r:id="rId7"/>
    <p:sldId id="257" r:id="rId8"/>
    <p:sldId id="261" r:id="rId9"/>
    <p:sldId id="260" r:id="rId10"/>
    <p:sldId id="263" r:id="rId11"/>
    <p:sldId id="264" r:id="rId12"/>
    <p:sldId id="266" r:id="rId13"/>
    <p:sldId id="267" r:id="rId14"/>
    <p:sldId id="270" r:id="rId15"/>
    <p:sldId id="274" r:id="rId16"/>
    <p:sldId id="272" r:id="rId17"/>
    <p:sldId id="271" r:id="rId18"/>
    <p:sldId id="268" r:id="rId19"/>
    <p:sldId id="269" r:id="rId20"/>
    <p:sldId id="281" r:id="rId21"/>
    <p:sldId id="273" r:id="rId22"/>
    <p:sldId id="265" r:id="rId23"/>
    <p:sldId id="275" r:id="rId24"/>
    <p:sldId id="276" r:id="rId25"/>
    <p:sldId id="282"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993300"/>
    <a:srgbClr val="660066"/>
    <a:srgbClr val="99FF66"/>
    <a:srgbClr val="660033"/>
    <a:srgbClr val="800000"/>
    <a:srgbClr val="AC2A40"/>
    <a:srgbClr val="CC0099"/>
    <a:srgbClr val="913BB3"/>
    <a:srgbClr val="2789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4FA4-23FD-4EF2-A2CD-28B6D8FEEB93}" type="datetimeFigureOut">
              <a:rPr lang="en-US" smtClean="0"/>
              <a:pPr/>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1DADC-F75B-4A15-9BC8-7A70C33D9B6D}" type="slidenum">
              <a:rPr lang="en-US" smtClean="0"/>
              <a:pPr/>
              <a:t>‹#›</a:t>
            </a:fld>
            <a:endParaRPr lang="en-US"/>
          </a:p>
        </p:txBody>
      </p:sp>
    </p:spTree>
    <p:extLst>
      <p:ext uri="{BB962C8B-B14F-4D97-AF65-F5344CB8AC3E}">
        <p14:creationId xmlns:p14="http://schemas.microsoft.com/office/powerpoint/2010/main" xmlns="" val="21697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1DADC-F75B-4A15-9BC8-7A70C33D9B6D}" type="slidenum">
              <a:rPr lang="en-US" smtClean="0"/>
              <a:pPr/>
              <a:t>1</a:t>
            </a:fld>
            <a:endParaRPr lang="en-US"/>
          </a:p>
        </p:txBody>
      </p:sp>
    </p:spTree>
    <p:extLst>
      <p:ext uri="{BB962C8B-B14F-4D97-AF65-F5344CB8AC3E}">
        <p14:creationId xmlns:p14="http://schemas.microsoft.com/office/powerpoint/2010/main" xmlns="" val="14713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AA999-5B99-43CD-B076-808EE62C3411}"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261202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AA999-5B99-43CD-B076-808EE62C3411}"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63157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AA999-5B99-43CD-B076-808EE62C3411}"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131768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AA999-5B99-43CD-B076-808EE62C3411}"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21286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AA999-5B99-43CD-B076-808EE62C3411}"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88390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AA999-5B99-43CD-B076-808EE62C3411}"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176875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AA999-5B99-43CD-B076-808EE62C3411}"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7827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AA999-5B99-43CD-B076-808EE62C3411}"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235298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AA999-5B99-43CD-B076-808EE62C3411}"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267673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AA999-5B99-43CD-B076-808EE62C3411}"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308431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AA999-5B99-43CD-B076-808EE62C3411}"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93238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AA999-5B99-43CD-B076-808EE62C3411}" type="datetimeFigureOut">
              <a:rPr lang="en-US" smtClean="0"/>
              <a:pPr/>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2A493-378D-4B10-9A03-D7E2AFFC27A7}" type="slidenum">
              <a:rPr lang="en-US" smtClean="0"/>
              <a:pPr/>
              <a:t>‹#›</a:t>
            </a:fld>
            <a:endParaRPr lang="en-US"/>
          </a:p>
        </p:txBody>
      </p:sp>
    </p:spTree>
    <p:extLst>
      <p:ext uri="{BB962C8B-B14F-4D97-AF65-F5344CB8AC3E}">
        <p14:creationId xmlns:p14="http://schemas.microsoft.com/office/powerpoint/2010/main" xmlns="" val="250590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0" y="2488367"/>
            <a:ext cx="12007121" cy="110799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6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5">
                      <a:satMod val="175000"/>
                      <a:alpha val="40000"/>
                    </a:schemeClr>
                  </a:glow>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আজকের মাল্টিমিডিয়া ক্লাসে সকলকে স্বাগতম</a:t>
            </a:r>
            <a:endPar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5">
                    <a:satMod val="175000"/>
                    <a:alpha val="40000"/>
                  </a:schemeClr>
                </a:glow>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379095" cy="121500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582900949"/>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2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311" y="104931"/>
            <a:ext cx="1963711" cy="707886"/>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একক কাজ </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306417" y="1319133"/>
            <a:ext cx="7428510"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anose="02000000000000000000" pitchFamily="2" charset="0"/>
                <a:cs typeface="NikoshBAN" panose="02000000000000000000" pitchFamily="2" charset="0"/>
              </a:rPr>
              <a:t>১. দুইটি নেটওয়ার্ক সংশ্লিষ্ট যন্ত্রপাতির নাম বল।</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
        <p:nvSpPr>
          <p:cNvPr id="12" name="TextBox 11"/>
          <p:cNvSpPr txBox="1"/>
          <p:nvPr/>
        </p:nvSpPr>
        <p:spPr>
          <a:xfrm>
            <a:off x="306415" y="1933730"/>
            <a:ext cx="7848233"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a:latin typeface="NikoshBAN" panose="02000000000000000000" pitchFamily="2" charset="0"/>
                <a:cs typeface="NikoshBAN" panose="02000000000000000000" pitchFamily="2" charset="0"/>
              </a:rPr>
              <a:t>২</a:t>
            </a:r>
            <a:r>
              <a:rPr lang="bn-BD" sz="3200" dirty="0" smtClean="0">
                <a:latin typeface="NikoshBAN" panose="02000000000000000000" pitchFamily="2" charset="0"/>
                <a:cs typeface="NikoshBAN" panose="02000000000000000000" pitchFamily="2" charset="0"/>
              </a:rPr>
              <a:t>. কম্পিউটারের মাধ্যমে পারষ্পরিক যোগাযোগকে কী বলে?</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300507" y="3131348"/>
            <a:ext cx="4735484"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a:latin typeface="NikoshBAN" panose="02000000000000000000" pitchFamily="2" charset="0"/>
                <a:cs typeface="NikoshBAN" panose="02000000000000000000" pitchFamily="2" charset="0"/>
              </a:rPr>
              <a:t>৪</a:t>
            </a:r>
            <a:r>
              <a:rPr lang="bn-BD" sz="3200" dirty="0" smtClean="0">
                <a:latin typeface="NikoshBAN" panose="02000000000000000000" pitchFamily="2" charset="0"/>
                <a:cs typeface="NikoshBAN" panose="02000000000000000000" pitchFamily="2" charset="0"/>
              </a:rPr>
              <a:t>. নেটওয়ার্ক এর বাংলা অর্থ কী?</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300507" y="2531741"/>
            <a:ext cx="7730396"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anose="02000000000000000000" pitchFamily="2" charset="0"/>
                <a:cs typeface="NikoshBAN" panose="02000000000000000000" pitchFamily="2" charset="0"/>
              </a:rPr>
              <a:t>৩. পৃথিবীর সকল কম্পিউটারের আন্তঃসংযোগকে কি বলে?</a:t>
            </a:r>
            <a:endParaRPr lang="en-US" sz="3200" dirty="0">
              <a:latin typeface="NikoshBAN" panose="02000000000000000000" pitchFamily="2" charset="0"/>
              <a:cs typeface="NikoshBAN" panose="02000000000000000000" pitchFamily="2" charset="0"/>
            </a:endParaRPr>
          </a:p>
        </p:txBody>
      </p:sp>
      <p:sp>
        <p:nvSpPr>
          <p:cNvPr id="2" name="TextBox 1"/>
          <p:cNvSpPr txBox="1"/>
          <p:nvPr/>
        </p:nvSpPr>
        <p:spPr>
          <a:xfrm>
            <a:off x="8529406" y="272193"/>
            <a:ext cx="2158583"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সময়ঃ ৩মিনিট</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7734927" y="1304301"/>
            <a:ext cx="4017362"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সুইচ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ইউএসবি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হাব</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8030903" y="2516909"/>
            <a:ext cx="3447033"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নেটওয়ার্ক</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7885180" y="1932932"/>
            <a:ext cx="3447033"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নেটওয়ার্ক</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5035991" y="3146338"/>
            <a:ext cx="3447033" cy="584775"/>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NikoshBAN" panose="02000000000000000000" pitchFamily="2" charset="0"/>
                <a:cs typeface="NikoshBAN" panose="02000000000000000000" pitchFamily="2" charset="0"/>
              </a:rPr>
              <a:t>৪.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বিস্তীর্ণ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জালিকা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305409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0"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68817"/>
            <a:ext cx="3409176" cy="1978703"/>
          </a:xfrm>
          <a:prstGeom prst="rect">
            <a:avLst/>
          </a:prstGeom>
          <a:ln>
            <a:solidFill>
              <a:srgbClr val="00B0F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238913"/>
            <a:ext cx="3409176" cy="1978703"/>
          </a:xfrm>
          <a:prstGeom prst="rect">
            <a:avLst/>
          </a:prstGeom>
        </p:spPr>
      </p:pic>
      <p:sp>
        <p:nvSpPr>
          <p:cNvPr id="4" name="TextBox 3"/>
          <p:cNvSpPr txBox="1"/>
          <p:nvPr/>
        </p:nvSpPr>
        <p:spPr>
          <a:xfrm>
            <a:off x="1485861" y="58921"/>
            <a:ext cx="9293901"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নেটওয়ার্কিং এর জন্য কেন হাব ব্যবহার করা হয়?</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389746" y="5276538"/>
            <a:ext cx="11332562" cy="1446550"/>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একটি হাব একটি ছোট, সহজ, সস্তা ইলেক্ট্রনিক ডিভাইস যা একাধিক কম্পিউটার এক সঙ্গে যোগ করে।  </a:t>
            </a:r>
            <a:endParaRPr lang="en-US" sz="4400" dirty="0">
              <a:latin typeface="NikoshBAN" panose="02000000000000000000" pitchFamily="2" charset="0"/>
              <a:cs typeface="NikoshBAN" panose="02000000000000000000" pitchFamily="2" charset="0"/>
            </a:endParaRPr>
          </a:p>
        </p:txBody>
      </p:sp>
      <p:sp>
        <p:nvSpPr>
          <p:cNvPr id="5" name="Rounded Rectangular Callout 4"/>
          <p:cNvSpPr/>
          <p:nvPr/>
        </p:nvSpPr>
        <p:spPr>
          <a:xfrm>
            <a:off x="5171607" y="919438"/>
            <a:ext cx="7020393" cy="3592602"/>
          </a:xfrm>
          <a:prstGeom prst="wedgeRoundRectCallout">
            <a:avLst>
              <a:gd name="adj1" fmla="val -74065"/>
              <a:gd name="adj2" fmla="val -111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দুই-এর অধিক কম্পিউটারের মধ্যে নেটওয়ার্ক তৈরী করতে হলে এমন একটি কেন্দ্রীয় ডিভাইসের দরকার হয়, যা প্রতিটি কম্পিউটারকে সংযুক্ত করতে পারে। এ ডিভাইসকে হাব বলে। হাবের মাধ্যমে কম্পিউটার গুলো পরষ্পরের সঙ্গে যুক্ত থাকে। </a:t>
            </a:r>
            <a:endParaRPr lang="en-US" sz="28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42073419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fill="hold"/>
                                        <p:tgtEl>
                                          <p:spTgt spid="5"/>
                                        </p:tgtEl>
                                        <p:attrNameLst>
                                          <p:attrName>ppt_w</p:attrName>
                                        </p:attrNameLst>
                                      </p:cBhvr>
                                      <p:tavLst>
                                        <p:tav tm="0">
                                          <p:val>
                                            <p:strVal val="4/3*#ppt_w"/>
                                          </p:val>
                                        </p:tav>
                                        <p:tav tm="100000">
                                          <p:val>
                                            <p:strVal val="#ppt_w"/>
                                          </p:val>
                                        </p:tav>
                                      </p:tavLst>
                                    </p:anim>
                                    <p:anim calcmode="lin" valueType="num">
                                      <p:cBhvr>
                                        <p:cTn id="16" dur="1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22" presetClass="exit" presetSubtype="4" fill="hold" grpId="1" nodeType="with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750" fill="hold"/>
                                        <p:tgtEl>
                                          <p:spTgt spid="6"/>
                                        </p:tgtEl>
                                        <p:attrNameLst>
                                          <p:attrName>ppt_w</p:attrName>
                                        </p:attrNameLst>
                                      </p:cBhvr>
                                      <p:tavLst>
                                        <p:tav tm="0">
                                          <p:val>
                                            <p:fltVal val="0"/>
                                          </p:val>
                                        </p:tav>
                                        <p:tav tm="100000">
                                          <p:val>
                                            <p:strVal val="#ppt_w"/>
                                          </p:val>
                                        </p:tav>
                                      </p:tavLst>
                                    </p:anim>
                                    <p:anim calcmode="lin" valueType="num">
                                      <p:cBhvr>
                                        <p:cTn id="3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20304"/>
            <a:ext cx="4886793" cy="309057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439056" y="206827"/>
            <a:ext cx="9293901" cy="707886"/>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নেটওয়ার্ক সুইচ তথ্যের আদান প্রদানে কিভাবে কাজ করে?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179882" y="5771213"/>
            <a:ext cx="5456420"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419724" y="5708217"/>
            <a:ext cx="11092721"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কোন একটি ঠিকানা থেকে অন্য কোন ঠিকানায় উপাত্ত বা ডাটা পাঠাতে চাইলে সুইচ এক ঠিকানার তথ্য অন্য ঠিকানায় পৌছে দেয়।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5767387" y="903435"/>
            <a:ext cx="5906124" cy="4524315"/>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এটিও হাবের মতো একটি ক্ষুদ্র আইসিটি যন্ত্র। বর্তমানে যেকোন নেটওয়ার্ক তৈরী করতে বেশিরভাগ সময় সুইচ ব্যবহার করা হয়। হাবের সাথে সুইচের প্রধান পার্থক্য হলো সুইচ তারের সাথে যুক্ত প্রত্যেকটি আইসিটি যন্ত্রকে পৃথকভাবে শনাক্ত করতে পারে কিন্তু হাব তা পারে না।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255781200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
                                  </p:iterate>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3"/>
                                        </p:tgtEl>
                                        <p:attrNameLst>
                                          <p:attrName>ppt_w</p:attrName>
                                        </p:attrNameLst>
                                      </p:cBhvr>
                                      <p:tavLst>
                                        <p:tav tm="0">
                                          <p:val>
                                            <p:strVal val="ppt_w"/>
                                          </p:val>
                                        </p:tav>
                                        <p:tav tm="100000">
                                          <p:val>
                                            <p:fltVal val="0"/>
                                          </p:val>
                                        </p:tav>
                                      </p:tavLst>
                                    </p:anim>
                                    <p:anim calcmode="lin" valueType="num">
                                      <p:cBhvr>
                                        <p:cTn id="17" dur="500"/>
                                        <p:tgtEl>
                                          <p:spTgt spid="3"/>
                                        </p:tgtEl>
                                        <p:attrNameLst>
                                          <p:attrName>ppt_h</p:attrName>
                                        </p:attrNameLst>
                                      </p:cBhvr>
                                      <p:tavLst>
                                        <p:tav tm="0">
                                          <p:val>
                                            <p:strVal val="ppt_h"/>
                                          </p:val>
                                        </p:tav>
                                        <p:tav tm="100000">
                                          <p:val>
                                            <p:fltVal val="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53" presetClass="exit" presetSubtype="32" fill="hold" grpId="1" nodeType="withEffect">
                                  <p:stCondLst>
                                    <p:cond delay="0"/>
                                  </p:stCondLst>
                                  <p:iterate type="lt">
                                    <p:tmPct val="0"/>
                                  </p:iterate>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750" fill="hold"/>
                                        <p:tgtEl>
                                          <p:spTgt spid="4"/>
                                        </p:tgtEl>
                                        <p:attrNameLst>
                                          <p:attrName>ppt_w</p:attrName>
                                        </p:attrNameLst>
                                      </p:cBhvr>
                                      <p:tavLst>
                                        <p:tav tm="0">
                                          <p:val>
                                            <p:fltVal val="0"/>
                                          </p:val>
                                        </p:tav>
                                        <p:tav tm="100000">
                                          <p:val>
                                            <p:strVal val="#ppt_w"/>
                                          </p:val>
                                        </p:tav>
                                      </p:tavLst>
                                    </p:anim>
                                    <p:anim calcmode="lin" valueType="num">
                                      <p:cBhvr>
                                        <p:cTn id="29" dur="750" fill="hold"/>
                                        <p:tgtEl>
                                          <p:spTgt spid="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750" fill="hold"/>
                                        <p:tgtEl>
                                          <p:spTgt spid="14"/>
                                        </p:tgtEl>
                                        <p:attrNameLst>
                                          <p:attrName>ppt_w</p:attrName>
                                        </p:attrNameLst>
                                      </p:cBhvr>
                                      <p:tavLst>
                                        <p:tav tm="0">
                                          <p:val>
                                            <p:fltVal val="0"/>
                                          </p:val>
                                        </p:tav>
                                        <p:tav tm="100000">
                                          <p:val>
                                            <p:strVal val="#ppt_w"/>
                                          </p:val>
                                        </p:tav>
                                      </p:tavLst>
                                    </p:anim>
                                    <p:anim calcmode="lin" valueType="num">
                                      <p:cBhvr>
                                        <p:cTn id="35" dur="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84026"/>
            <a:ext cx="3267856" cy="3267856"/>
          </a:xfrm>
          <a:prstGeom prst="rect">
            <a:avLst/>
          </a:prstGeom>
          <a:ln>
            <a:solidFill>
              <a:schemeClr val="tx1"/>
            </a:solidFill>
          </a:ln>
        </p:spPr>
      </p:pic>
      <p:sp>
        <p:nvSpPr>
          <p:cNvPr id="6" name="TextBox 5"/>
          <p:cNvSpPr txBox="1"/>
          <p:nvPr/>
        </p:nvSpPr>
        <p:spPr>
          <a:xfrm>
            <a:off x="1753849" y="464695"/>
            <a:ext cx="9188971"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বর্তমানে কম্পিউটারের কোথায় ল্যানকার্ড যুক্ত করা থাকে?</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0" y="5543013"/>
            <a:ext cx="12192000" cy="1200329"/>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কম্পিউটার বা ল্যাপটপ বা আইসিটি যন্ত্রের মাদারবোর্ডের সাথেই ল্যান কার্ড সংযুক্ত (Built in) অবস্থায় থাকে।</a:t>
            </a:r>
            <a:endParaRPr lang="en-US" sz="3600" dirty="0">
              <a:latin typeface="NikoshBAN" panose="02000000000000000000" pitchFamily="2" charset="0"/>
              <a:cs typeface="NikoshBAN" panose="02000000000000000000" pitchFamily="2" charset="0"/>
            </a:endParaRPr>
          </a:p>
        </p:txBody>
      </p:sp>
      <p:sp>
        <p:nvSpPr>
          <p:cNvPr id="9" name="Rounded Rectangular Callout 8"/>
          <p:cNvSpPr/>
          <p:nvPr/>
        </p:nvSpPr>
        <p:spPr>
          <a:xfrm>
            <a:off x="5051685" y="1215315"/>
            <a:ext cx="7140315" cy="4148927"/>
          </a:xfrm>
          <a:prstGeom prst="wedgeRoundRectCallout">
            <a:avLst>
              <a:gd name="adj1" fmla="val -74549"/>
              <a:gd name="adj2" fmla="val -5425"/>
              <a:gd name="adj3" fmla="val 16667"/>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দুটো বা অধিকসংখ্যক কম্পিউটারকে একসাথে যুক্ত করতে যে যন্ত্রটি অবশ্যই প্রয়োজন হয়, তা হলো ল্যানকার্ড। নেটওয়ার্কের সাথে যুক্ত এক আইসিটি যন্ত্র থেকে অন্য যন্ত্রে কোন তথ্য বা উপাত্ত পাঠাতে কিংবা গ্রহন করতে ল্যানকার্ডের প্রয়োজন হয়।</a:t>
            </a:r>
            <a:endParaRPr lang="en-US" sz="36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78089227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9"/>
                                        </p:tgtEl>
                                        <p:attrNameLst>
                                          <p:attrName>ppt_w</p:attrName>
                                        </p:attrNameLst>
                                      </p:cBhvr>
                                      <p:tavLst>
                                        <p:tav tm="0">
                                          <p:val>
                                            <p:strVal val="ppt_w"/>
                                          </p:val>
                                        </p:tav>
                                        <p:tav tm="100000">
                                          <p:val>
                                            <p:fltVal val="0"/>
                                          </p:val>
                                        </p:tav>
                                      </p:tavLst>
                                    </p:anim>
                                    <p:anim calcmode="lin" valueType="num">
                                      <p:cBhvr>
                                        <p:cTn id="24" dur="500"/>
                                        <p:tgtEl>
                                          <p:spTgt spid="9"/>
                                        </p:tgtEl>
                                        <p:attrNameLst>
                                          <p:attrName>ppt_h</p:attrName>
                                        </p:attrNameLst>
                                      </p:cBhvr>
                                      <p:tavLst>
                                        <p:tav tm="0">
                                          <p:val>
                                            <p:strVal val="ppt_h"/>
                                          </p:val>
                                        </p:tav>
                                        <p:tav tm="100000">
                                          <p:val>
                                            <p:fltVal val="0"/>
                                          </p:val>
                                        </p:tav>
                                      </p:tavLst>
                                    </p:anim>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750" fill="hold"/>
                                        <p:tgtEl>
                                          <p:spTgt spid="7"/>
                                        </p:tgtEl>
                                        <p:attrNameLst>
                                          <p:attrName>ppt_w</p:attrName>
                                        </p:attrNameLst>
                                      </p:cBhvr>
                                      <p:tavLst>
                                        <p:tav tm="0">
                                          <p:val>
                                            <p:fltVal val="0"/>
                                          </p:val>
                                        </p:tav>
                                        <p:tav tm="100000">
                                          <p:val>
                                            <p:strVal val="#ppt_w"/>
                                          </p:val>
                                        </p:tav>
                                      </p:tavLst>
                                    </p:anim>
                                    <p:anim calcmode="lin" valueType="num">
                                      <p:cBhvr>
                                        <p:cTn id="37"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29161"/>
            <a:ext cx="3792511" cy="2844383"/>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09284" y="965929"/>
            <a:ext cx="3482715" cy="2612036"/>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3762531" y="88894"/>
            <a:ext cx="4527030" cy="769441"/>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মডেম এর কাজ কি?</a:t>
            </a:r>
            <a:endParaRPr lang="en-US" sz="4400" dirty="0">
              <a:latin typeface="NikoshBAN" panose="02000000000000000000" pitchFamily="2" charset="0"/>
              <a:cs typeface="NikoshBAN" panose="02000000000000000000" pitchFamily="2" charset="0"/>
            </a:endParaRPr>
          </a:p>
        </p:txBody>
      </p:sp>
      <p:sp>
        <p:nvSpPr>
          <p:cNvPr id="12" name="TextBox 11"/>
          <p:cNvSpPr txBox="1"/>
          <p:nvPr/>
        </p:nvSpPr>
        <p:spPr>
          <a:xfrm>
            <a:off x="194872" y="5531371"/>
            <a:ext cx="11707317"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এক কম্পিউটার থেকে অন্য কম্পিউটারে তথ্য আদান-প্রদানের জন্য </a:t>
            </a:r>
            <a:r>
              <a:rPr lang="en-US" sz="3600" dirty="0" smtClean="0">
                <a:latin typeface="NikoshBAN" panose="02000000000000000000" pitchFamily="2" charset="0"/>
                <a:cs typeface="NikoshBAN" panose="02000000000000000000" pitchFamily="2" charset="0"/>
              </a:rPr>
              <a:t>Modem </a:t>
            </a:r>
            <a:r>
              <a:rPr lang="bn-BD" sz="3600" dirty="0" smtClean="0">
                <a:latin typeface="NikoshBAN" panose="02000000000000000000" pitchFamily="2" charset="0"/>
                <a:cs typeface="NikoshBAN" panose="02000000000000000000" pitchFamily="2" charset="0"/>
              </a:rPr>
              <a:t>একটি ট্রান্সমিশন সিস্টেম হিসেবে কাজ করে। </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4222229" y="965929"/>
            <a:ext cx="3747541"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মডেম এর গতি কি?</a:t>
            </a:r>
            <a:endParaRPr lang="en-US" sz="4400" dirty="0">
              <a:latin typeface="NikoshBAN" panose="02000000000000000000" pitchFamily="2" charset="0"/>
              <a:cs typeface="NikoshBAN" panose="02000000000000000000" pitchFamily="2" charset="0"/>
            </a:endParaRPr>
          </a:p>
        </p:txBody>
      </p:sp>
      <p:sp>
        <p:nvSpPr>
          <p:cNvPr id="14" name="TextBox 13"/>
          <p:cNvSpPr txBox="1"/>
          <p:nvPr/>
        </p:nvSpPr>
        <p:spPr>
          <a:xfrm>
            <a:off x="172387" y="3948542"/>
            <a:ext cx="11707317" cy="2308324"/>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যে হারে কোনও </a:t>
            </a:r>
            <a:r>
              <a:rPr lang="en-US" sz="3600" dirty="0" smtClean="0">
                <a:latin typeface="NikoshBAN" panose="02000000000000000000" pitchFamily="2" charset="0"/>
                <a:cs typeface="NikoshBAN" panose="02000000000000000000" pitchFamily="2" charset="0"/>
              </a:rPr>
              <a:t>Modem </a:t>
            </a:r>
            <a:r>
              <a:rPr lang="bn-BD" sz="3600" dirty="0" smtClean="0">
                <a:latin typeface="NikoshBAN" panose="02000000000000000000" pitchFamily="2" charset="0"/>
                <a:cs typeface="NikoshBAN" panose="02000000000000000000" pitchFamily="2" charset="0"/>
              </a:rPr>
              <a:t>ডিজিটাল সিগন্যালকে এনালগ সংকেতে রুপান্তর করে এবং ট্রান্সমিশন মিডিয়া ও মডেমের মাধ্যমে প্রেরণ করে এনালগ সংকেতকে ডিজিটাল সিগন্যালে রুপান্তরিত করে তাকে </a:t>
            </a:r>
            <a:r>
              <a:rPr lang="en-US" sz="3600" dirty="0" smtClean="0">
                <a:latin typeface="NikoshBAN" panose="02000000000000000000" pitchFamily="2" charset="0"/>
                <a:cs typeface="NikoshBAN" panose="02000000000000000000" pitchFamily="2" charset="0"/>
              </a:rPr>
              <a:t>Modem </a:t>
            </a:r>
            <a:r>
              <a:rPr lang="bn-BD" sz="3600" dirty="0" smtClean="0">
                <a:latin typeface="NikoshBAN" panose="02000000000000000000" pitchFamily="2" charset="0"/>
                <a:cs typeface="NikoshBAN" panose="02000000000000000000" pitchFamily="2" charset="0"/>
              </a:rPr>
              <a:t>গতি বলে। এটি বিট প্রতি সেকেন্ডে পরিমাপ করা হয় (বিপিএস)।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29163123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750" fill="hold"/>
                                        <p:tgtEl>
                                          <p:spTgt spid="12"/>
                                        </p:tgtEl>
                                        <p:attrNameLst>
                                          <p:attrName>ppt_w</p:attrName>
                                        </p:attrNameLst>
                                      </p:cBhvr>
                                      <p:tavLst>
                                        <p:tav tm="0">
                                          <p:val>
                                            <p:fltVal val="0"/>
                                          </p:val>
                                        </p:tav>
                                        <p:tav tm="100000">
                                          <p:val>
                                            <p:strVal val="#ppt_w"/>
                                          </p:val>
                                        </p:tav>
                                      </p:tavLst>
                                    </p:anim>
                                    <p:anim calcmode="lin" valueType="num">
                                      <p:cBhvr>
                                        <p:cTn id="24" dur="75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23"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750" fill="hold"/>
                                        <p:tgtEl>
                                          <p:spTgt spid="13"/>
                                        </p:tgtEl>
                                        <p:attrNameLst>
                                          <p:attrName>ppt_w</p:attrName>
                                        </p:attrNameLst>
                                      </p:cBhvr>
                                      <p:tavLst>
                                        <p:tav tm="0">
                                          <p:val>
                                            <p:fltVal val="0"/>
                                          </p:val>
                                        </p:tav>
                                        <p:tav tm="100000">
                                          <p:val>
                                            <p:strVal val="#ppt_w"/>
                                          </p:val>
                                        </p:tav>
                                      </p:tavLst>
                                    </p:anim>
                                    <p:anim calcmode="lin" valueType="num">
                                      <p:cBhvr>
                                        <p:cTn id="39" dur="75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829" y="5411450"/>
            <a:ext cx="10658007" cy="1446550"/>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এক কম্পিউটার থেকে অন্য কম্পিউটারের ডাটা পাঠানোর জন্য যে ক্যাবল ব্যবহার করা হয় তাকে নেটওয়ার্ক ক্যাবল বলে।</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3238890" y="28757"/>
            <a:ext cx="5801194"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নেটওয়ার্ক ক্যাবল কাকে বলে? </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3982542" y="544287"/>
            <a:ext cx="5731084"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নেটওয়ার্ক ক্যাবল কয় ধরনের?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52205"/>
            <a:ext cx="4416789" cy="309175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16789" y="1352205"/>
            <a:ext cx="4197937" cy="309175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04551" y="1352205"/>
            <a:ext cx="3887762" cy="3091752"/>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0" y="4842055"/>
            <a:ext cx="12192313" cy="1446550"/>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বিভিন্ন ধরনের। যথাঃ কোএক্সিয়াল ক্যাবল, ট্যুইস্টেড পেয়ার ক্যাবল, আনশিল্ডেড ট্যুইস্টেড পেয়ার ক্যাবল।</a:t>
            </a:r>
            <a:endParaRPr lang="en-US" sz="4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4286893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6"/>
                                        </p:tgtEl>
                                        <p:attrNameLst>
                                          <p:attrName>ppt_w</p:attrName>
                                        </p:attrNameLst>
                                      </p:cBhvr>
                                      <p:tavLst>
                                        <p:tav tm="0">
                                          <p:val>
                                            <p:strVal val="ppt_w"/>
                                          </p:val>
                                        </p:tav>
                                        <p:tav tm="100000">
                                          <p:val>
                                            <p:fltVal val="0"/>
                                          </p:val>
                                        </p:tav>
                                      </p:tavLst>
                                    </p:anim>
                                    <p:anim calcmode="lin" valueType="num">
                                      <p:cBhvr>
                                        <p:cTn id="30" dur="500"/>
                                        <p:tgtEl>
                                          <p:spTgt spid="6"/>
                                        </p:tgtEl>
                                        <p:attrNameLst>
                                          <p:attrName>ppt_h</p:attrName>
                                        </p:attrNameLst>
                                      </p:cBhvr>
                                      <p:tavLst>
                                        <p:tav tm="0">
                                          <p:val>
                                            <p:strVal val="ppt_h"/>
                                          </p:val>
                                        </p:tav>
                                        <p:tav tm="100000">
                                          <p:val>
                                            <p:fltVal val="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
                                        </p:tgtEl>
                                        <p:attrNameLst>
                                          <p:attrName>ppt_w</p:attrName>
                                        </p:attrNameLst>
                                      </p:cBhvr>
                                      <p:tavLst>
                                        <p:tav tm="0">
                                          <p:val>
                                            <p:strVal val="ppt_w"/>
                                          </p:val>
                                        </p:tav>
                                        <p:tav tm="100000">
                                          <p:val>
                                            <p:fltVal val="0"/>
                                          </p:val>
                                        </p:tav>
                                      </p:tavLst>
                                    </p:anim>
                                    <p:anim calcmode="lin" valueType="num">
                                      <p:cBhvr>
                                        <p:cTn id="35" dur="500"/>
                                        <p:tgtEl>
                                          <p:spTgt spid="2"/>
                                        </p:tgtEl>
                                        <p:attrNameLst>
                                          <p:attrName>ppt_h</p:attrName>
                                        </p:attrNameLst>
                                      </p:cBhvr>
                                      <p:tavLst>
                                        <p:tav tm="0">
                                          <p:val>
                                            <p:strVal val="ppt_h"/>
                                          </p:val>
                                        </p:tav>
                                        <p:tav tm="100000">
                                          <p:val>
                                            <p:fltVal val="0"/>
                                          </p:val>
                                        </p:tav>
                                      </p:tavLst>
                                    </p:anim>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8518" y="948840"/>
            <a:ext cx="4407108" cy="305354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042" y="746272"/>
            <a:ext cx="3852473" cy="3053549"/>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descr="C:\Users\Motiar\Desktop\New folder\Laser.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4367008" y="3916208"/>
            <a:ext cx="7595143" cy="22859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446474" y="6202207"/>
            <a:ext cx="8318303" cy="604781"/>
          </a:xfrm>
          <a:prstGeom prst="rect">
            <a:avLst/>
          </a:prstGeom>
        </p:spPr>
        <p:txBody>
          <a:bodyPr wrap="none">
            <a:spAutoFit/>
          </a:bodyPr>
          <a:lstStyle/>
          <a:p>
            <a:pPr lvl="0" algn="ctr" fontAlgn="base">
              <a:lnSpc>
                <a:spcPct val="90000"/>
              </a:lnSpc>
              <a:spcBef>
                <a:spcPct val="20000"/>
              </a:spcBef>
              <a:spcAft>
                <a:spcPct val="0"/>
              </a:spcAft>
              <a:defRPr/>
            </a:pPr>
            <a:r>
              <a:rPr lang="en-US" sz="3600" kern="0" dirty="0" err="1">
                <a:solidFill>
                  <a:srgbClr val="000000"/>
                </a:solidFill>
                <a:latin typeface="NikoshBAN" panose="02000000000000000000" pitchFamily="2" charset="0"/>
                <a:cs typeface="NikoshBAN" pitchFamily="2" charset="0"/>
              </a:rPr>
              <a:t>অপটিক্যাল</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ফাইবারে</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সিগন্যাল</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পাঠানো</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হয়</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আলোর</a:t>
            </a:r>
            <a:r>
              <a:rPr lang="en-US" sz="3600" kern="0" dirty="0">
                <a:solidFill>
                  <a:srgbClr val="000000"/>
                </a:solidFill>
                <a:latin typeface="NikoshBAN" pitchFamily="2" charset="0"/>
                <a:cs typeface="NikoshBAN" pitchFamily="2" charset="0"/>
              </a:rPr>
              <a:t> </a:t>
            </a:r>
            <a:r>
              <a:rPr lang="en-US" sz="3600" kern="0" dirty="0" err="1">
                <a:solidFill>
                  <a:srgbClr val="000000"/>
                </a:solidFill>
                <a:latin typeface="NikoshBAN" pitchFamily="2" charset="0"/>
                <a:cs typeface="NikoshBAN" pitchFamily="2" charset="0"/>
              </a:rPr>
              <a:t>গতিতে</a:t>
            </a:r>
            <a:endParaRPr lang="en-US" sz="3600" kern="0" dirty="0">
              <a:solidFill>
                <a:srgbClr val="000000"/>
              </a:solidFill>
              <a:latin typeface="NikoshBAN" pitchFamily="2" charset="0"/>
              <a:cs typeface="NikoshBAN" pitchFamily="2" charset="0"/>
            </a:endParaRPr>
          </a:p>
        </p:txBody>
      </p:sp>
      <p:sp>
        <p:nvSpPr>
          <p:cNvPr id="3" name="TextBox 2"/>
          <p:cNvSpPr txBox="1"/>
          <p:nvPr/>
        </p:nvSpPr>
        <p:spPr>
          <a:xfrm>
            <a:off x="4557009" y="0"/>
            <a:ext cx="3207896" cy="707886"/>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চিত্রগুলো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
        <p:nvSpPr>
          <p:cNvPr id="10" name="TextBox 9"/>
          <p:cNvSpPr txBox="1"/>
          <p:nvPr/>
        </p:nvSpPr>
        <p:spPr>
          <a:xfrm>
            <a:off x="2233534" y="58194"/>
            <a:ext cx="8214609" cy="707886"/>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অপটিক্যাল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ফাইবারে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সিগন্যাল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কিভাবে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82248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30190" y="1129161"/>
            <a:ext cx="3973226" cy="39732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81659" y="1902234"/>
            <a:ext cx="3847475" cy="2885606"/>
          </a:xfrm>
          <a:prstGeom prst="rect">
            <a:avLst/>
          </a:prstGeom>
        </p:spPr>
      </p:pic>
      <p:sp>
        <p:nvSpPr>
          <p:cNvPr id="4" name="TextBox 3"/>
          <p:cNvSpPr txBox="1"/>
          <p:nvPr/>
        </p:nvSpPr>
        <p:spPr>
          <a:xfrm>
            <a:off x="4220147" y="224852"/>
            <a:ext cx="3829571"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মডেম কয় ধরনের? </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671017" y="5529295"/>
            <a:ext cx="10927830"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দুই ধরনের মডেম রয়েছেঃ প্রথমটি ইথারনেট </a:t>
            </a:r>
            <a:r>
              <a:rPr lang="en-US" sz="3600" dirty="0" smtClean="0">
                <a:latin typeface="NikoshBAN" panose="02000000000000000000" pitchFamily="2" charset="0"/>
                <a:cs typeface="NikoshBAN" panose="02000000000000000000" pitchFamily="2" charset="0"/>
              </a:rPr>
              <a:t>Modem</a:t>
            </a:r>
            <a:r>
              <a:rPr lang="bn-BD" sz="3600" dirty="0" smtClean="0">
                <a:latin typeface="NikoshBAN" panose="02000000000000000000" pitchFamily="2" charset="0"/>
                <a:cs typeface="NikoshBAN" panose="02000000000000000000" pitchFamily="2" charset="0"/>
              </a:rPr>
              <a:t> যা কম্পিউটার নেটওয়ার্ক কার্ডে প্লাগ হয়, দ্বিতীয়টি ওয়্যারলেস </a:t>
            </a:r>
            <a:r>
              <a:rPr lang="en-US" sz="3600" dirty="0" smtClean="0">
                <a:latin typeface="NikoshBAN" panose="02000000000000000000" pitchFamily="2" charset="0"/>
                <a:cs typeface="NikoshBAN" panose="02000000000000000000" pitchFamily="2" charset="0"/>
              </a:rPr>
              <a:t>Modem.</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23246712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fltVal val="0"/>
                                          </p:val>
                                        </p:tav>
                                        <p:tav tm="100000">
                                          <p:val>
                                            <p:strVal val="#ppt_w"/>
                                          </p:val>
                                        </p:tav>
                                      </p:tavLst>
                                    </p:anim>
                                    <p:anim calcmode="lin" valueType="num">
                                      <p:cBhvr>
                                        <p:cTn id="24"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4202" y="1266766"/>
            <a:ext cx="9458795" cy="4765522"/>
            <a:chOff x="1214202" y="1266766"/>
            <a:chExt cx="9458795" cy="4765522"/>
          </a:xfrm>
        </p:grpSpPr>
        <p:grpSp>
          <p:nvGrpSpPr>
            <p:cNvPr id="27" name="Group 26"/>
            <p:cNvGrpSpPr/>
            <p:nvPr/>
          </p:nvGrpSpPr>
          <p:grpSpPr>
            <a:xfrm>
              <a:off x="1214202" y="1266766"/>
              <a:ext cx="9458795" cy="4765522"/>
              <a:chOff x="544638" y="569431"/>
              <a:chExt cx="10842892" cy="5462857"/>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4638" y="3718806"/>
                <a:ext cx="2313482" cy="2313482"/>
              </a:xfrm>
              <a:prstGeom prst="rect">
                <a:avLst/>
              </a:prstGeom>
              <a:ln>
                <a:solidFill>
                  <a:schemeClr val="tx1"/>
                </a:solidFill>
              </a:ln>
            </p:spPr>
          </p:pic>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74048" y="569431"/>
                <a:ext cx="2313482" cy="2313482"/>
              </a:xfrm>
              <a:prstGeom prst="rect">
                <a:avLst/>
              </a:prstGeom>
              <a:ln>
                <a:solidFill>
                  <a:schemeClr val="tx1"/>
                </a:solidFill>
              </a:ln>
            </p:spPr>
          </p:pic>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4638" y="1250426"/>
                <a:ext cx="2313482" cy="2313482"/>
              </a:xfrm>
              <a:prstGeom prst="rect">
                <a:avLst/>
              </a:prstGeom>
              <a:ln>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74048" y="3688828"/>
                <a:ext cx="2313482" cy="2313482"/>
              </a:xfrm>
              <a:prstGeom prst="rect">
                <a:avLst/>
              </a:prstGeom>
              <a:ln>
                <a:solidFill>
                  <a:schemeClr val="tx1"/>
                </a:solidFill>
              </a:ln>
            </p:spPr>
          </p:pic>
          <p:grpSp>
            <p:nvGrpSpPr>
              <p:cNvPr id="26" name="Group 25"/>
              <p:cNvGrpSpPr/>
              <p:nvPr/>
            </p:nvGrpSpPr>
            <p:grpSpPr>
              <a:xfrm>
                <a:off x="2578303" y="2065616"/>
                <a:ext cx="6790549" cy="3076011"/>
                <a:chOff x="2578303" y="2065616"/>
                <a:chExt cx="6790549" cy="3076011"/>
              </a:xfrm>
            </p:grpSpPr>
            <p:cxnSp>
              <p:nvCxnSpPr>
                <p:cNvPr id="8" name="Straight Connector 7"/>
                <p:cNvCxnSpPr/>
                <p:nvPr/>
              </p:nvCxnSpPr>
              <p:spPr>
                <a:xfrm flipV="1">
                  <a:off x="2578303" y="3629767"/>
                  <a:ext cx="3117959" cy="1227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077111" y="3688828"/>
                  <a:ext cx="3291741" cy="1452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077111" y="2065616"/>
                  <a:ext cx="3288003" cy="1198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13213" y="2942690"/>
                  <a:ext cx="3013029" cy="4395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5276" b="99281" l="122" r="100000"/>
                          </a14:imgEffect>
                        </a14:imgLayer>
                      </a14:imgProps>
                    </a:ext>
                    <a:ext uri="{28A0092B-C50C-407E-A947-70E740481C1C}">
                      <a14:useLocalDpi xmlns:a14="http://schemas.microsoft.com/office/drawing/2010/main" xmlns="" val="0"/>
                    </a:ext>
                  </a:extLst>
                </a:blip>
                <a:stretch>
                  <a:fillRect/>
                </a:stretch>
              </p:blipFill>
              <p:spPr>
                <a:xfrm>
                  <a:off x="4165002" y="2582366"/>
                  <a:ext cx="3145748" cy="1599728"/>
                </a:xfrm>
                <a:prstGeom prst="rect">
                  <a:avLst/>
                </a:prstGeom>
              </p:spPr>
            </p:pic>
          </p:grpSp>
        </p:grpSp>
        <p:sp>
          <p:nvSpPr>
            <p:cNvPr id="28" name="TextBox 27"/>
            <p:cNvSpPr txBox="1"/>
            <p:nvPr/>
          </p:nvSpPr>
          <p:spPr>
            <a:xfrm>
              <a:off x="1878511" y="2162028"/>
              <a:ext cx="689547"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p:txBody>
        </p:sp>
        <p:sp>
          <p:nvSpPr>
            <p:cNvPr id="30" name="TextBox 29"/>
            <p:cNvSpPr txBox="1"/>
            <p:nvPr/>
          </p:nvSpPr>
          <p:spPr>
            <a:xfrm>
              <a:off x="9447726" y="4319994"/>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D</a:t>
              </a:r>
            </a:p>
          </p:txBody>
        </p:sp>
        <p:sp>
          <p:nvSpPr>
            <p:cNvPr id="31" name="TextBox 30"/>
            <p:cNvSpPr txBox="1"/>
            <p:nvPr/>
          </p:nvSpPr>
          <p:spPr>
            <a:xfrm>
              <a:off x="9319140" y="1567962"/>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C</a:t>
              </a:r>
            </a:p>
          </p:txBody>
        </p:sp>
        <p:sp>
          <p:nvSpPr>
            <p:cNvPr id="32" name="TextBox 31"/>
            <p:cNvSpPr txBox="1"/>
            <p:nvPr/>
          </p:nvSpPr>
          <p:spPr>
            <a:xfrm>
              <a:off x="1852632" y="4298978"/>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a:t>
              </a:r>
            </a:p>
          </p:txBody>
        </p:sp>
        <p:sp>
          <p:nvSpPr>
            <p:cNvPr id="34" name="TextBox 33"/>
            <p:cNvSpPr txBox="1"/>
            <p:nvPr/>
          </p:nvSpPr>
          <p:spPr>
            <a:xfrm>
              <a:off x="4907289" y="4423552"/>
              <a:ext cx="1562333" cy="707886"/>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হাব</a:t>
              </a:r>
              <a:endParaRPr lang="en-US" sz="4000" b="1" dirty="0">
                <a:latin typeface="NikoshBAN" panose="02000000000000000000" pitchFamily="2" charset="0"/>
                <a:cs typeface="NikoshBAN" panose="02000000000000000000" pitchFamily="2" charset="0"/>
              </a:endParaRPr>
            </a:p>
          </p:txBody>
        </p:sp>
      </p:grpSp>
      <p:sp>
        <p:nvSpPr>
          <p:cNvPr id="36" name="TextBox 35"/>
          <p:cNvSpPr txBox="1"/>
          <p:nvPr/>
        </p:nvSpPr>
        <p:spPr>
          <a:xfrm>
            <a:off x="1356605" y="0"/>
            <a:ext cx="9466294"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চিত্র, হাবে সংযুক্ত </a:t>
            </a:r>
            <a:r>
              <a:rPr lang="en-US" sz="3600" dirty="0" smtClean="0">
                <a:latin typeface="NikoshBAN" panose="02000000000000000000" pitchFamily="2" charset="0"/>
                <a:cs typeface="NikoshBAN" panose="02000000000000000000" pitchFamily="2" charset="0"/>
              </a:rPr>
              <a:t>A</a:t>
            </a:r>
            <a:r>
              <a:rPr lang="bn-BD" sz="3600" dirty="0" smtClean="0">
                <a:latin typeface="NikoshBAN" panose="02000000000000000000" pitchFamily="2" charset="0"/>
                <a:cs typeface="NikoshBAN" panose="02000000000000000000" pitchFamily="2" charset="0"/>
              </a:rPr>
              <a:t> কম্পিউটার যদি </a:t>
            </a:r>
            <a:r>
              <a:rPr lang="en-US" sz="3600" dirty="0" smtClean="0">
                <a:latin typeface="NikoshBAN" panose="02000000000000000000" pitchFamily="2" charset="0"/>
                <a:cs typeface="NikoshBAN" panose="02000000000000000000" pitchFamily="2" charset="0"/>
              </a:rPr>
              <a:t>C </a:t>
            </a:r>
            <a:r>
              <a:rPr lang="bn-BD" sz="3600" dirty="0" smtClean="0">
                <a:latin typeface="NikoshBAN" panose="02000000000000000000" pitchFamily="2" charset="0"/>
                <a:cs typeface="NikoshBAN" panose="02000000000000000000" pitchFamily="2" charset="0"/>
              </a:rPr>
              <a:t>কম্পিউটারকে তথ্য পাঠায়, তবে বাঁকি কম্পিউটার গুলো সেই তথ্য পাবে কি?</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7" name="TextBox 36"/>
          <p:cNvSpPr txBox="1"/>
          <p:nvPr/>
        </p:nvSpPr>
        <p:spPr>
          <a:xfrm>
            <a:off x="4825992" y="5777458"/>
            <a:ext cx="1823765"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হ্যাঁ, পাবে। </a:t>
            </a:r>
            <a:endParaRPr lang="en-US" sz="4000" dirty="0">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868625747"/>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250" fill="hold"/>
                                        <p:tgtEl>
                                          <p:spTgt spid="36"/>
                                        </p:tgtEl>
                                        <p:attrNameLst>
                                          <p:attrName>ppt_w</p:attrName>
                                        </p:attrNameLst>
                                      </p:cBhvr>
                                      <p:tavLst>
                                        <p:tav tm="0">
                                          <p:val>
                                            <p:fltVal val="0"/>
                                          </p:val>
                                        </p:tav>
                                        <p:tav tm="100000">
                                          <p:val>
                                            <p:strVal val="#ppt_w"/>
                                          </p:val>
                                        </p:tav>
                                      </p:tavLst>
                                    </p:anim>
                                    <p:anim calcmode="lin" valueType="num">
                                      <p:cBhvr>
                                        <p:cTn id="13" dur="125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5196" y="1158915"/>
            <a:ext cx="9498769" cy="4759400"/>
            <a:chOff x="544638" y="569431"/>
            <a:chExt cx="10842892" cy="5432879"/>
          </a:xfrm>
        </p:grpSpPr>
        <p:grpSp>
          <p:nvGrpSpPr>
            <p:cNvPr id="27" name="Group 26"/>
            <p:cNvGrpSpPr/>
            <p:nvPr/>
          </p:nvGrpSpPr>
          <p:grpSpPr>
            <a:xfrm>
              <a:off x="544638" y="569431"/>
              <a:ext cx="10842892" cy="5432879"/>
              <a:chOff x="544638" y="569431"/>
              <a:chExt cx="10842892" cy="5432879"/>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4638" y="3643856"/>
                <a:ext cx="2313482" cy="2313482"/>
              </a:xfrm>
              <a:prstGeom prst="rect">
                <a:avLst/>
              </a:prstGeom>
              <a:ln>
                <a:solidFill>
                  <a:schemeClr val="tx1"/>
                </a:solidFill>
              </a:ln>
            </p:spPr>
          </p:pic>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74048" y="569431"/>
                <a:ext cx="2313482" cy="2313482"/>
              </a:xfrm>
              <a:prstGeom prst="rect">
                <a:avLst/>
              </a:prstGeom>
              <a:ln>
                <a:solidFill>
                  <a:schemeClr val="tx1"/>
                </a:solidFill>
              </a:ln>
            </p:spPr>
          </p:pic>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4638" y="1145496"/>
                <a:ext cx="2313482" cy="2313482"/>
              </a:xfrm>
              <a:prstGeom prst="rect">
                <a:avLst/>
              </a:prstGeom>
              <a:ln>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74048" y="3688828"/>
                <a:ext cx="2313482" cy="2313482"/>
              </a:xfrm>
              <a:prstGeom prst="rect">
                <a:avLst/>
              </a:prstGeom>
              <a:ln>
                <a:solidFill>
                  <a:schemeClr val="tx1"/>
                </a:solidFill>
              </a:ln>
            </p:spPr>
          </p:pic>
          <p:grpSp>
            <p:nvGrpSpPr>
              <p:cNvPr id="26" name="Group 25"/>
              <p:cNvGrpSpPr/>
              <p:nvPr/>
            </p:nvGrpSpPr>
            <p:grpSpPr>
              <a:xfrm>
                <a:off x="2578303" y="2065616"/>
                <a:ext cx="6790549" cy="3076011"/>
                <a:chOff x="2578303" y="2065616"/>
                <a:chExt cx="6790549" cy="3076011"/>
              </a:xfrm>
            </p:grpSpPr>
            <p:cxnSp>
              <p:nvCxnSpPr>
                <p:cNvPr id="8" name="Straight Connector 7"/>
                <p:cNvCxnSpPr/>
                <p:nvPr/>
              </p:nvCxnSpPr>
              <p:spPr>
                <a:xfrm flipV="1">
                  <a:off x="2578303" y="3629767"/>
                  <a:ext cx="3117959" cy="1227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077111" y="3688828"/>
                  <a:ext cx="3291741" cy="1452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077111" y="2065616"/>
                  <a:ext cx="3288003" cy="1198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13213" y="2942690"/>
                  <a:ext cx="3013029" cy="4395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5276" b="99281" l="122" r="100000"/>
                          </a14:imgEffect>
                        </a14:imgLayer>
                      </a14:imgProps>
                    </a:ext>
                    <a:ext uri="{28A0092B-C50C-407E-A947-70E740481C1C}">
                      <a14:useLocalDpi xmlns:a14="http://schemas.microsoft.com/office/drawing/2010/main" xmlns="" val="0"/>
                    </a:ext>
                  </a:extLst>
                </a:blip>
                <a:stretch>
                  <a:fillRect/>
                </a:stretch>
              </p:blipFill>
              <p:spPr>
                <a:xfrm>
                  <a:off x="4165002" y="2582366"/>
                  <a:ext cx="3145748" cy="1599728"/>
                </a:xfrm>
                <a:prstGeom prst="rect">
                  <a:avLst/>
                </a:prstGeom>
              </p:spPr>
            </p:pic>
          </p:grpSp>
        </p:grpSp>
        <p:sp>
          <p:nvSpPr>
            <p:cNvPr id="28" name="TextBox 27"/>
            <p:cNvSpPr txBox="1"/>
            <p:nvPr/>
          </p:nvSpPr>
          <p:spPr>
            <a:xfrm>
              <a:off x="1356605" y="1399481"/>
              <a:ext cx="689547"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p:txBody>
        </p:sp>
        <p:sp>
          <p:nvSpPr>
            <p:cNvPr id="30" name="TextBox 29"/>
            <p:cNvSpPr txBox="1"/>
            <p:nvPr/>
          </p:nvSpPr>
          <p:spPr>
            <a:xfrm>
              <a:off x="9886015" y="4164077"/>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D</a:t>
              </a:r>
            </a:p>
          </p:txBody>
        </p:sp>
        <p:sp>
          <p:nvSpPr>
            <p:cNvPr id="31" name="TextBox 30"/>
            <p:cNvSpPr txBox="1"/>
            <p:nvPr/>
          </p:nvSpPr>
          <p:spPr>
            <a:xfrm>
              <a:off x="10013424" y="996395"/>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C</a:t>
              </a:r>
            </a:p>
          </p:txBody>
        </p:sp>
        <p:sp>
          <p:nvSpPr>
            <p:cNvPr id="32" name="TextBox 31"/>
            <p:cNvSpPr txBox="1"/>
            <p:nvPr/>
          </p:nvSpPr>
          <p:spPr>
            <a:xfrm>
              <a:off x="1286406" y="3889347"/>
              <a:ext cx="68954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a:t>
              </a:r>
            </a:p>
          </p:txBody>
        </p:sp>
        <p:sp>
          <p:nvSpPr>
            <p:cNvPr id="34" name="TextBox 33"/>
            <p:cNvSpPr txBox="1"/>
            <p:nvPr/>
          </p:nvSpPr>
          <p:spPr>
            <a:xfrm>
              <a:off x="4956709" y="4075686"/>
              <a:ext cx="1562333" cy="707886"/>
            </a:xfrm>
            <a:prstGeom prst="rect">
              <a:avLst/>
            </a:prstGeom>
            <a:noFill/>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সুইচ</a:t>
              </a:r>
              <a:endParaRPr lang="en-US" sz="4000" b="1" dirty="0">
                <a:latin typeface="NikoshBAN" panose="02000000000000000000" pitchFamily="2" charset="0"/>
                <a:cs typeface="NikoshBAN" panose="02000000000000000000" pitchFamily="2" charset="0"/>
              </a:endParaRPr>
            </a:p>
          </p:txBody>
        </p:sp>
      </p:grpSp>
      <p:sp>
        <p:nvSpPr>
          <p:cNvPr id="36" name="TextBox 35"/>
          <p:cNvSpPr txBox="1"/>
          <p:nvPr/>
        </p:nvSpPr>
        <p:spPr>
          <a:xfrm>
            <a:off x="1281658" y="0"/>
            <a:ext cx="9702307" cy="1077218"/>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চিত্রে, সুইচে সংযুক্ত </a:t>
            </a:r>
            <a:r>
              <a:rPr lang="en-US" sz="3200" dirty="0" smtClean="0">
                <a:latin typeface="NikoshBAN" panose="02000000000000000000" pitchFamily="2" charset="0"/>
                <a:cs typeface="NikoshBAN" panose="02000000000000000000" pitchFamily="2" charset="0"/>
              </a:rPr>
              <a:t>A</a:t>
            </a:r>
            <a:r>
              <a:rPr lang="bn-BD" sz="3200" dirty="0" smtClean="0">
                <a:latin typeface="NikoshBAN" panose="02000000000000000000" pitchFamily="2" charset="0"/>
                <a:cs typeface="NikoshBAN" panose="02000000000000000000" pitchFamily="2" charset="0"/>
              </a:rPr>
              <a:t> কম্পিউটার যদি </a:t>
            </a:r>
            <a:r>
              <a:rPr lang="en-US" sz="3200" dirty="0" smtClean="0">
                <a:latin typeface="NikoshBAN" panose="02000000000000000000" pitchFamily="2" charset="0"/>
                <a:cs typeface="NikoshBAN" panose="02000000000000000000" pitchFamily="2" charset="0"/>
              </a:rPr>
              <a:t>C </a:t>
            </a:r>
            <a:r>
              <a:rPr lang="bn-BD" sz="3200" dirty="0" smtClean="0">
                <a:latin typeface="NikoshBAN" panose="02000000000000000000" pitchFamily="2" charset="0"/>
                <a:cs typeface="NikoshBAN" panose="02000000000000000000" pitchFamily="2" charset="0"/>
              </a:rPr>
              <a:t>কম্পিউটারকে তথ্য পাঠায়, তবে বাঁকি কম্পিউটার গুলো সেই তথ্য পাবে 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grpSp>
        <p:nvGrpSpPr>
          <p:cNvPr id="11" name="Group 10"/>
          <p:cNvGrpSpPr/>
          <p:nvPr/>
        </p:nvGrpSpPr>
        <p:grpSpPr>
          <a:xfrm>
            <a:off x="5231567" y="5458146"/>
            <a:ext cx="1364105" cy="912674"/>
            <a:chOff x="5231567" y="5458146"/>
            <a:chExt cx="1364105" cy="912674"/>
          </a:xfrm>
        </p:grpSpPr>
        <p:sp>
          <p:nvSpPr>
            <p:cNvPr id="37" name="TextBox 36"/>
            <p:cNvSpPr txBox="1"/>
            <p:nvPr/>
          </p:nvSpPr>
          <p:spPr>
            <a:xfrm>
              <a:off x="5613395" y="5595150"/>
              <a:ext cx="705378" cy="646331"/>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না </a:t>
              </a:r>
              <a:endParaRPr lang="en-US" sz="3600" b="1" dirty="0">
                <a:latin typeface="NikoshBAN" panose="02000000000000000000" pitchFamily="2" charset="0"/>
                <a:cs typeface="NikoshBAN" panose="02000000000000000000" pitchFamily="2" charset="0"/>
              </a:endParaRPr>
            </a:p>
          </p:txBody>
        </p:sp>
        <p:sp>
          <p:nvSpPr>
            <p:cNvPr id="9" name="Oval 8"/>
            <p:cNvSpPr/>
            <p:nvPr/>
          </p:nvSpPr>
          <p:spPr>
            <a:xfrm>
              <a:off x="5231567" y="5458146"/>
              <a:ext cx="1364105" cy="912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2533029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500" fill="hold"/>
                                        <p:tgtEl>
                                          <p:spTgt spid="36"/>
                                        </p:tgtEl>
                                        <p:attrNameLst>
                                          <p:attrName>ppt_w</p:attrName>
                                        </p:attrNameLst>
                                      </p:cBhvr>
                                      <p:tavLst>
                                        <p:tav tm="0">
                                          <p:val>
                                            <p:fltVal val="0"/>
                                          </p:val>
                                        </p:tav>
                                        <p:tav tm="100000">
                                          <p:val>
                                            <p:strVal val="#ppt_w"/>
                                          </p:val>
                                        </p:tav>
                                      </p:tavLst>
                                    </p:anim>
                                    <p:anim calcmode="lin" valueType="num">
                                      <p:cBhvr>
                                        <p:cTn id="13" dur="1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22933" y="1115828"/>
            <a:ext cx="2590800" cy="3291278"/>
          </a:xfrm>
          <a:prstGeom prst="rect">
            <a:avLst/>
          </a:prstGeom>
          <a:effectLst>
            <a:outerShdw blurRad="50800" dist="38100" dir="5400000" algn="t" rotWithShape="0">
              <a:prstClr val="black">
                <a:alpha val="40000"/>
              </a:prstClr>
            </a:outerShdw>
          </a:effectLst>
        </p:spPr>
      </p:pic>
      <p:sp>
        <p:nvSpPr>
          <p:cNvPr id="16" name="Rounded Rectangle 15"/>
          <p:cNvSpPr/>
          <p:nvPr/>
        </p:nvSpPr>
        <p:spPr>
          <a:xfrm>
            <a:off x="488183" y="1608208"/>
            <a:ext cx="6171498" cy="5249792"/>
          </a:xfrm>
          <a:prstGeom prst="roundRect">
            <a:avLst>
              <a:gd name="adj" fmla="val 20304"/>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শারমিন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আক্তার</a:t>
            </a:r>
            <a:endParaRPr lang="bn-BD" sz="2800" dirty="0" smtClean="0">
              <a:solidFill>
                <a:schemeClr val="tx1"/>
              </a:solidFill>
              <a:latin typeface="NikoshBAN" panose="02000000000000000000" pitchFamily="2" charset="0"/>
              <a:cs typeface="NikoshBAN" panose="02000000000000000000" pitchFamily="2" charset="0"/>
            </a:endParaRPr>
          </a:p>
          <a:p>
            <a:pPr algn="ctr"/>
            <a:r>
              <a:rPr lang="bn-BD" sz="2800" dirty="0" smtClean="0">
                <a:solidFill>
                  <a:schemeClr val="tx1"/>
                </a:solidFill>
                <a:latin typeface="NikoshBAN" panose="02000000000000000000" pitchFamily="2" charset="0"/>
                <a:cs typeface="NikoshBAN" panose="02000000000000000000" pitchFamily="2" charset="0"/>
              </a:rPr>
              <a:t>সহকারী শিক্ষক</a:t>
            </a:r>
          </a:p>
          <a:p>
            <a:pPr algn="ctr"/>
            <a:r>
              <a:rPr lang="en-US" sz="2800" dirty="0" err="1" smtClean="0">
                <a:solidFill>
                  <a:schemeClr val="tx1"/>
                </a:solidFill>
                <a:latin typeface="NikoshBAN" panose="02000000000000000000" pitchFamily="2" charset="0"/>
                <a:cs typeface="NikoshBAN" panose="02000000000000000000" pitchFamily="2" charset="0"/>
              </a:rPr>
              <a:t>মনপুরা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বাতাবাড়ীয়া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জাফর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মেমোবিয়াল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উচ্চ</a:t>
            </a:r>
            <a:r>
              <a:rPr lang="bn-BD" sz="2800" dirty="0" smtClean="0">
                <a:solidFill>
                  <a:schemeClr val="tx1"/>
                </a:solidFill>
                <a:latin typeface="NikoshBAN" panose="02000000000000000000" pitchFamily="2" charset="0"/>
                <a:cs typeface="NikoshBAN" panose="02000000000000000000" pitchFamily="2" charset="0"/>
              </a:rPr>
              <a:t> বিদ্যালয়।</a:t>
            </a:r>
            <a:endParaRPr lang="bn-BD" sz="24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কচুয়া,চাদপুর</a:t>
            </a:r>
            <a:r>
              <a:rPr lang="bn-BD" sz="2800" dirty="0" smtClean="0">
                <a:solidFill>
                  <a:schemeClr val="tx1"/>
                </a:solidFill>
                <a:latin typeface="NikoshBAN" panose="02000000000000000000" pitchFamily="2" charset="0"/>
                <a:cs typeface="NikoshBAN" panose="02000000000000000000" pitchFamily="2" charset="0"/>
              </a:rPr>
              <a:t>।</a:t>
            </a:r>
            <a:endParaRPr lang="bn-BD" sz="2000" dirty="0" smtClean="0">
              <a:solidFill>
                <a:schemeClr val="tx1"/>
              </a:solidFill>
              <a:latin typeface="NikoshBAN" panose="02000000000000000000" pitchFamily="2" charset="0"/>
              <a:cs typeface="NikoshBAN" panose="02000000000000000000" pitchFamily="2" charset="0"/>
            </a:endParaRPr>
          </a:p>
          <a:p>
            <a:pPr algn="ctr"/>
            <a:r>
              <a:rPr lang="en-US" sz="1600" dirty="0" smtClean="0">
                <a:solidFill>
                  <a:schemeClr val="tx1"/>
                </a:solidFill>
                <a:latin typeface="NikoshBAN" panose="02000000000000000000" pitchFamily="2" charset="0"/>
                <a:cs typeface="NikoshBAN" panose="02000000000000000000" pitchFamily="2" charset="0"/>
              </a:rPr>
              <a:t>Email-</a:t>
            </a:r>
            <a:r>
              <a:rPr lang="en-US" sz="1600" dirty="0" smtClean="0">
                <a:solidFill>
                  <a:schemeClr val="tx1"/>
                </a:solidFill>
                <a:latin typeface="NikoshBAN" panose="02000000000000000000" pitchFamily="2" charset="0"/>
                <a:cs typeface="NikoshBAN" panose="02000000000000000000" pitchFamily="2" charset="0"/>
              </a:rPr>
              <a:t>aktersarmin1995</a:t>
            </a:r>
            <a:r>
              <a:rPr lang="en-US" sz="1600" dirty="0" smtClean="0">
                <a:solidFill>
                  <a:schemeClr val="tx1"/>
                </a:solidFill>
                <a:latin typeface="Arial" panose="020B0604020202020204" pitchFamily="34" charset="0"/>
                <a:cs typeface="Arial" panose="020B0604020202020204" pitchFamily="34" charset="0"/>
              </a:rPr>
              <a:t>@gmail.com</a:t>
            </a:r>
            <a:endParaRPr lang="en-US" sz="1600" dirty="0">
              <a:solidFill>
                <a:schemeClr val="tx1"/>
              </a:solidFill>
              <a:latin typeface="NikoshBAN" panose="02000000000000000000" pitchFamily="2" charset="0"/>
              <a:cs typeface="NikoshBAN" panose="02000000000000000000" pitchFamily="2" charset="0"/>
            </a:endParaRPr>
          </a:p>
        </p:txBody>
      </p:sp>
      <p:sp>
        <p:nvSpPr>
          <p:cNvPr id="21" name="TextBox 20"/>
          <p:cNvSpPr txBox="1"/>
          <p:nvPr/>
        </p:nvSpPr>
        <p:spPr>
          <a:xfrm>
            <a:off x="7032885" y="4461970"/>
            <a:ext cx="4314669" cy="224676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বিষয়ঃ তথ্য ও যোগাযোগ প্রযুক্তি</a:t>
            </a:r>
          </a:p>
          <a:p>
            <a:pPr algn="ctr"/>
            <a:r>
              <a:rPr lang="bn-BD" sz="2800" dirty="0" smtClean="0">
                <a:latin typeface="NikoshBAN" panose="02000000000000000000" pitchFamily="2" charset="0"/>
                <a:cs typeface="NikoshBAN" panose="02000000000000000000" pitchFamily="2" charset="0"/>
              </a:rPr>
              <a:t>শ্রেণীঃ অষ্টম</a:t>
            </a:r>
          </a:p>
          <a:p>
            <a:pPr algn="ctr"/>
            <a:r>
              <a:rPr lang="bn-BD" sz="2800" dirty="0" smtClean="0">
                <a:latin typeface="NikoshBAN" panose="02000000000000000000" pitchFamily="2" charset="0"/>
                <a:cs typeface="NikoshBAN" panose="02000000000000000000" pitchFamily="2" charset="0"/>
              </a:rPr>
              <a:t>অধ্যায়ঃ </a:t>
            </a:r>
            <a:r>
              <a:rPr lang="bn-BD" sz="2800" dirty="0" smtClean="0">
                <a:latin typeface="NikoshBAN" panose="02000000000000000000" pitchFamily="2" charset="0"/>
                <a:cs typeface="NikoshBAN" panose="02000000000000000000" pitchFamily="2" charset="0"/>
              </a:rPr>
              <a:t>দ্বিতীয়</a:t>
            </a:r>
            <a:endParaRPr lang="bn-BD" sz="2800" dirty="0" smtClean="0">
              <a:latin typeface="NikoshBAN" panose="02000000000000000000" pitchFamily="2" charset="0"/>
              <a:cs typeface="NikoshBAN" panose="02000000000000000000" pitchFamily="2" charset="0"/>
            </a:endParaRPr>
          </a:p>
          <a:p>
            <a:pPr algn="ctr"/>
            <a:r>
              <a:rPr lang="bn-BD" sz="2800" dirty="0" smtClean="0">
                <a:latin typeface="NikoshBAN" panose="02000000000000000000" pitchFamily="2" charset="0"/>
                <a:cs typeface="NikoshBAN" panose="02000000000000000000" pitchFamily="2" charset="0"/>
              </a:rPr>
              <a:t>সময়ঃ ৫০মিনিট</a:t>
            </a:r>
            <a:endParaRPr lang="en-US" sz="3200" dirty="0">
              <a:latin typeface="NikoshBAN" panose="02000000000000000000" pitchFamily="2" charset="0"/>
              <a:cs typeface="NikoshBAN" panose="02000000000000000000" pitchFamily="2" charset="0"/>
            </a:endParaRPr>
          </a:p>
        </p:txBody>
      </p:sp>
      <p:sp>
        <p:nvSpPr>
          <p:cNvPr id="22" name="TextBox 21"/>
          <p:cNvSpPr txBox="1"/>
          <p:nvPr/>
        </p:nvSpPr>
        <p:spPr>
          <a:xfrm>
            <a:off x="4991724" y="40154"/>
            <a:ext cx="2671997" cy="83099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025447700"/>
      </p:ext>
    </p:extLst>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1530" y="224852"/>
            <a:ext cx="2368446" cy="830997"/>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দলীয়</a:t>
            </a:r>
            <a:r>
              <a:rPr lang="bn-BD" sz="4800" dirty="0" smtClean="0">
                <a:latin typeface="NikoshBAN" panose="02000000000000000000" pitchFamily="2" charset="0"/>
                <a:cs typeface="NikoshBAN" panose="02000000000000000000" pitchFamily="2" charset="0"/>
              </a:rPr>
              <a:t> কাজ</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
        <p:nvSpPr>
          <p:cNvPr id="2" name="TextBox 1"/>
          <p:cNvSpPr txBox="1"/>
          <p:nvPr/>
        </p:nvSpPr>
        <p:spPr>
          <a:xfrm>
            <a:off x="1360280" y="2728211"/>
            <a:ext cx="9623685"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400" b="1" dirty="0" smtClean="0">
                <a:latin typeface="NikoshBAN" panose="02000000000000000000" pitchFamily="2" charset="0"/>
                <a:cs typeface="NikoshBAN" panose="02000000000000000000" pitchFamily="2" charset="0"/>
              </a:rPr>
              <a:t>হাব ও সুইচের মধ্যে ৫টি পার্থক্য লিখ।</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8424472" y="182032"/>
            <a:ext cx="2128603"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সময়ঃ ৫মিনিট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168924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7659" y="119922"/>
            <a:ext cx="5036695" cy="76944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হাব ও সুইচের মধ্যে পার্থক্য</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509666" y="1370361"/>
            <a:ext cx="4017364" cy="64633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হাব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086006" y="1406392"/>
            <a:ext cx="4017364" cy="64633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সুইচ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97436" y="2390130"/>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anose="02000000000000000000" pitchFamily="2" charset="0"/>
                <a:cs typeface="NikoshBAN" panose="02000000000000000000" pitchFamily="2" charset="0"/>
              </a:rPr>
              <a:t>১. ডাটা আদান প্রদানের বাঁধার আশঙ্কা থাকে।  </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5831173" y="2441277"/>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১. ডাটা আদান প্রদানের বাঁধার আশঙ্কা থাকে না।  </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74951" y="2933441"/>
            <a:ext cx="5651292" cy="954107"/>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a:latin typeface="NikoshBAN" panose="02000000000000000000" pitchFamily="2" charset="0"/>
                <a:cs typeface="NikoshBAN" panose="02000000000000000000" pitchFamily="2" charset="0"/>
              </a:rPr>
              <a:t>২</a:t>
            </a:r>
            <a:r>
              <a:rPr lang="bn-BD" sz="2800" dirty="0" smtClean="0">
                <a:latin typeface="NikoshBAN" panose="02000000000000000000" pitchFamily="2" charset="0"/>
                <a:cs typeface="NikoshBAN" panose="02000000000000000000" pitchFamily="2" charset="0"/>
              </a:rPr>
              <a:t>. ডাটা প্রাপক কম্পিউটার ছাড়াও হাবের সংযুক্ত সব কম্পিউটারকে পাঠায়।   </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5778708" y="2958306"/>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a:latin typeface="NikoshBAN" panose="02000000000000000000" pitchFamily="2" charset="0"/>
                <a:cs typeface="NikoshBAN" panose="02000000000000000000" pitchFamily="2" charset="0"/>
              </a:rPr>
              <a:t>২</a:t>
            </a:r>
            <a:r>
              <a:rPr lang="bn-BD" sz="2800" dirty="0" smtClean="0">
                <a:latin typeface="NikoshBAN" panose="02000000000000000000" pitchFamily="2" charset="0"/>
                <a:cs typeface="NikoshBAN" panose="02000000000000000000" pitchFamily="2" charset="0"/>
              </a:rPr>
              <a:t>. ডাটা শুধুমাত্র প্রাপক কম্পিউটারকে পাঠায়।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59959" y="3903298"/>
            <a:ext cx="6115987"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anose="02000000000000000000" pitchFamily="2" charset="0"/>
                <a:cs typeface="NikoshBAN" panose="02000000000000000000" pitchFamily="2" charset="0"/>
              </a:rPr>
              <a:t>৩. পোর্ট কম থাকায় বড় নেটওয়ার্ক তৈরী করা যায় না।    </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6188437" y="3934398"/>
            <a:ext cx="6003563"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৩. পোর্ট বেশী থাকায় বড় নেটওয়ার্ক তৈরী করা যায়।     </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59959" y="4457934"/>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a:latin typeface="NikoshBAN" panose="02000000000000000000" pitchFamily="2" charset="0"/>
                <a:cs typeface="NikoshBAN" panose="02000000000000000000" pitchFamily="2" charset="0"/>
              </a:rPr>
              <a:t>৪</a:t>
            </a:r>
            <a:r>
              <a:rPr lang="bn-BD" sz="2800" dirty="0" smtClean="0">
                <a:latin typeface="NikoshBAN" panose="02000000000000000000" pitchFamily="2" charset="0"/>
                <a:cs typeface="NikoshBAN" panose="02000000000000000000" pitchFamily="2" charset="0"/>
              </a:rPr>
              <a:t>. ডাটা পাঠাতে বেশী সময় লাগে।    </a:t>
            </a:r>
            <a:endParaRPr lang="en-US" sz="2800" dirty="0">
              <a:latin typeface="NikoshBAN" panose="02000000000000000000" pitchFamily="2" charset="0"/>
              <a:cs typeface="NikoshBAN" panose="02000000000000000000" pitchFamily="2" charset="0"/>
            </a:endParaRPr>
          </a:p>
        </p:txBody>
      </p:sp>
      <p:sp>
        <p:nvSpPr>
          <p:cNvPr id="16" name="TextBox 15"/>
          <p:cNvSpPr txBox="1"/>
          <p:nvPr/>
        </p:nvSpPr>
        <p:spPr>
          <a:xfrm>
            <a:off x="6041035" y="4457934"/>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a:latin typeface="NikoshBAN" panose="02000000000000000000" pitchFamily="2" charset="0"/>
                <a:cs typeface="NikoshBAN" panose="02000000000000000000" pitchFamily="2" charset="0"/>
              </a:rPr>
              <a:t>৪</a:t>
            </a:r>
            <a:r>
              <a:rPr lang="bn-BD" sz="2800" dirty="0" smtClean="0">
                <a:latin typeface="NikoshBAN" panose="02000000000000000000" pitchFamily="2" charset="0"/>
                <a:cs typeface="NikoshBAN" panose="02000000000000000000" pitchFamily="2" charset="0"/>
              </a:rPr>
              <a:t>. ডাটা পাঠাতে সময় কম লাগে।    </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59959" y="5005664"/>
            <a:ext cx="5651292" cy="5232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anose="02000000000000000000" pitchFamily="2" charset="0"/>
                <a:cs typeface="NikoshBAN" panose="02000000000000000000" pitchFamily="2" charset="0"/>
              </a:rPr>
              <a:t>৫. নিরাপত্তা কম।    </a:t>
            </a:r>
            <a:endParaRPr lang="en-US" sz="2800" dirty="0">
              <a:latin typeface="NikoshBAN" panose="02000000000000000000" pitchFamily="2" charset="0"/>
              <a:cs typeface="NikoshBAN" panose="02000000000000000000" pitchFamily="2" charset="0"/>
            </a:endParaRPr>
          </a:p>
        </p:txBody>
      </p:sp>
      <p:sp>
        <p:nvSpPr>
          <p:cNvPr id="18" name="TextBox 17"/>
          <p:cNvSpPr txBox="1"/>
          <p:nvPr/>
        </p:nvSpPr>
        <p:spPr>
          <a:xfrm>
            <a:off x="6041035" y="5005664"/>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anose="02000000000000000000" pitchFamily="2" charset="0"/>
                <a:cs typeface="NikoshBAN" panose="02000000000000000000" pitchFamily="2" charset="0"/>
              </a:rPr>
              <a:t>৫. নিরাপত্তা বেশী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74951" y="5571774"/>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a:latin typeface="NikoshBAN" panose="02000000000000000000" pitchFamily="2" charset="0"/>
                <a:cs typeface="NikoshBAN" panose="02000000000000000000" pitchFamily="2" charset="0"/>
              </a:rPr>
              <a:t>৬</a:t>
            </a:r>
            <a:r>
              <a:rPr lang="bn-BD" sz="2800" dirty="0" smtClean="0">
                <a:latin typeface="NikoshBAN" panose="02000000000000000000" pitchFamily="2" charset="0"/>
                <a:cs typeface="NikoshBAN" panose="02000000000000000000" pitchFamily="2" charset="0"/>
              </a:rPr>
              <a:t>. মূল্যও কম   </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6056026" y="5529200"/>
            <a:ext cx="5651292" cy="523220"/>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a:latin typeface="NikoshBAN" panose="02000000000000000000" pitchFamily="2" charset="0"/>
                <a:cs typeface="NikoshBAN" panose="02000000000000000000" pitchFamily="2" charset="0"/>
              </a:rPr>
              <a:t>৬</a:t>
            </a:r>
            <a:r>
              <a:rPr lang="bn-BD" sz="2800" dirty="0" smtClean="0">
                <a:latin typeface="NikoshBAN" panose="02000000000000000000" pitchFamily="2" charset="0"/>
                <a:cs typeface="NikoshBAN" panose="02000000000000000000" pitchFamily="2" charset="0"/>
              </a:rPr>
              <a:t>. মূল্যও বেশী   </a:t>
            </a:r>
            <a:endParaRPr lang="en-US" sz="2800"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36387770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915" y="224852"/>
            <a:ext cx="5591331"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রাউটারের প্রধান কাজ কি?</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65712"/>
            <a:ext cx="3807502" cy="3333552"/>
          </a:xfrm>
          <a:prstGeom prst="rect">
            <a:avLst/>
          </a:prstGeom>
          <a:ln>
            <a:solidFill>
              <a:schemeClr val="tx1"/>
            </a:solidFill>
          </a:ln>
        </p:spPr>
      </p:pic>
      <p:sp>
        <p:nvSpPr>
          <p:cNvPr id="8" name="TextBox 7"/>
          <p:cNvSpPr txBox="1"/>
          <p:nvPr/>
        </p:nvSpPr>
        <p:spPr>
          <a:xfrm>
            <a:off x="149902" y="5921115"/>
            <a:ext cx="11632367" cy="769441"/>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রাউটার এর প্রধান কাজ ডাটা বা উপাত্তকে পথ নির্দেশনা দেওয়া।</a:t>
            </a:r>
            <a:endParaRPr lang="en-US" sz="4400" dirty="0">
              <a:latin typeface="NikoshBAN" panose="02000000000000000000" pitchFamily="2" charset="0"/>
              <a:cs typeface="NikoshBAN" panose="02000000000000000000" pitchFamily="2" charset="0"/>
            </a:endParaRPr>
          </a:p>
        </p:txBody>
      </p:sp>
      <p:sp>
        <p:nvSpPr>
          <p:cNvPr id="11" name="Line Callout 2 10"/>
          <p:cNvSpPr/>
          <p:nvPr/>
        </p:nvSpPr>
        <p:spPr>
          <a:xfrm>
            <a:off x="5837885" y="840463"/>
            <a:ext cx="5794483" cy="3881439"/>
          </a:xfrm>
          <a:prstGeom prst="borderCallout2">
            <a:avLst>
              <a:gd name="adj1" fmla="val 15368"/>
              <a:gd name="adj2" fmla="val 368"/>
              <a:gd name="adj3" fmla="val 18750"/>
              <a:gd name="adj4" fmla="val -16667"/>
              <a:gd name="adj5" fmla="val 41287"/>
              <a:gd name="adj6" fmla="val -3381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এক নেটওয়ার্ক থেকে অন্য নেটওয়ার্কে ডেটা পাঠানোর প্রক্রিয়াকে রাউটিং বলে। আর এ রাউটিং এর জন্য যে হার্ডওয়্যার ব্যবহার করা হয় তাই হলো রাউটার।</a:t>
            </a:r>
            <a:endParaRPr lang="en-US" sz="4400" dirty="0">
              <a:solidFill>
                <a:schemeClr val="tx1"/>
              </a:solidFill>
              <a:latin typeface="NikoshBAN" panose="02000000000000000000" pitchFamily="2" charset="0"/>
              <a:cs typeface="NikoshBAN" panose="02000000000000000000" pitchFamily="2" charset="0"/>
            </a:endParaRPr>
          </a:p>
        </p:txBody>
      </p:sp>
      <p:sp>
        <p:nvSpPr>
          <p:cNvPr id="12" name="Rounded Rectangular Callout 11"/>
          <p:cNvSpPr/>
          <p:nvPr/>
        </p:nvSpPr>
        <p:spPr>
          <a:xfrm>
            <a:off x="3372787" y="4721902"/>
            <a:ext cx="3262952" cy="989350"/>
          </a:xfrm>
          <a:prstGeom prst="wedgeRoundRectCallout">
            <a:avLst>
              <a:gd name="adj1" fmla="val -72959"/>
              <a:gd name="adj2" fmla="val -1357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এটাকে কি বলে?</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ounded Rectangular Callout 12"/>
          <p:cNvSpPr/>
          <p:nvPr/>
        </p:nvSpPr>
        <p:spPr>
          <a:xfrm>
            <a:off x="2941508" y="4918854"/>
            <a:ext cx="3262952" cy="989350"/>
          </a:xfrm>
          <a:prstGeom prst="wedgeRoundRectCallout">
            <a:avLst>
              <a:gd name="adj1" fmla="val -76634"/>
              <a:gd name="adj2" fmla="val -1508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ডিজিটাল সিগনাল</a:t>
            </a:r>
            <a:endParaRPr lang="en-US" sz="36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22158930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200"/>
                                  </p:iterate>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iterate type="lt">
                                    <p:tmPct val="0"/>
                                  </p:iterate>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750" fill="hold"/>
                                        <p:tgtEl>
                                          <p:spTgt spid="2"/>
                                        </p:tgtEl>
                                        <p:attrNameLst>
                                          <p:attrName>ppt_w</p:attrName>
                                        </p:attrNameLst>
                                      </p:cBhvr>
                                      <p:tavLst>
                                        <p:tav tm="0">
                                          <p:val>
                                            <p:fltVal val="0"/>
                                          </p:val>
                                        </p:tav>
                                        <p:tav tm="100000">
                                          <p:val>
                                            <p:strVal val="#ppt_w"/>
                                          </p:val>
                                        </p:tav>
                                      </p:tavLst>
                                    </p:anim>
                                    <p:anim calcmode="lin" valueType="num">
                                      <p:cBhvr>
                                        <p:cTn id="49" dur="750" fill="hold"/>
                                        <p:tgtEl>
                                          <p:spTgt spid="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animBg="1"/>
      <p:bldP spid="11" grpId="1" animBg="1"/>
      <p:bldP spid="12" grpId="0" animBg="1"/>
      <p:bldP spid="12" grpId="1" animBg="1"/>
      <p:bldP spid="12" grpId="2"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075" y="1124262"/>
            <a:ext cx="6143625" cy="376237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293495" y="269823"/>
            <a:ext cx="7495081" cy="923330"/>
          </a:xfrm>
          <a:prstGeom prst="rect">
            <a:avLst/>
          </a:prstGeom>
          <a:noFill/>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রাউটারের বিশেষ সুবিধা কি? </a:t>
            </a:r>
            <a:endParaRPr lang="en-US" sz="5400" dirty="0">
              <a:latin typeface="NikoshBAN" panose="02000000000000000000" pitchFamily="2" charset="0"/>
              <a:cs typeface="NikoshBAN" panose="02000000000000000000" pitchFamily="2" charset="0"/>
            </a:endParaRPr>
          </a:p>
        </p:txBody>
      </p:sp>
      <p:sp>
        <p:nvSpPr>
          <p:cNvPr id="11" name="TextBox 10"/>
          <p:cNvSpPr txBox="1"/>
          <p:nvPr/>
        </p:nvSpPr>
        <p:spPr>
          <a:xfrm>
            <a:off x="0" y="5160285"/>
            <a:ext cx="12192000" cy="1446550"/>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রাউটারের একটি বিশেষ সুবিধা হলো সবথেকে কাছাকাছি যে নেটওয়ার্কটা থাকে তার সাথে কানেক্টেড হওয়ার চেষ্টা করে।  </a:t>
            </a:r>
            <a:endParaRPr lang="en-US" sz="4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88790" y="1753111"/>
            <a:ext cx="4199571" cy="313352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832893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9764" y="1630024"/>
            <a:ext cx="5531370" cy="3581400"/>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35908" y="1630024"/>
            <a:ext cx="5531370" cy="3581400"/>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sp>
        <p:nvSpPr>
          <p:cNvPr id="4" name="TextBox 3"/>
          <p:cNvSpPr txBox="1"/>
          <p:nvPr/>
        </p:nvSpPr>
        <p:spPr>
          <a:xfrm>
            <a:off x="1214202" y="359764"/>
            <a:ext cx="9728617"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রাউটার কোন পদ্ধতিতে তথ্য প্রেরন করে?</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0" y="5756224"/>
            <a:ext cx="12191999"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রাউটার  </a:t>
            </a:r>
            <a:r>
              <a:rPr lang="en-US" sz="3600" dirty="0" smtClean="0">
                <a:latin typeface="NikoshBAN" panose="02000000000000000000" pitchFamily="2" charset="0"/>
                <a:cs typeface="NikoshBAN" panose="02000000000000000000" pitchFamily="2" charset="0"/>
              </a:rPr>
              <a:t>IP </a:t>
            </a:r>
            <a:r>
              <a:rPr lang="en-US" sz="3600" dirty="0" err="1" smtClean="0">
                <a:latin typeface="NikoshBAN" panose="02000000000000000000" pitchFamily="2" charset="0"/>
                <a:cs typeface="NikoshBAN" panose="02000000000000000000" pitchFamily="2" charset="0"/>
              </a:rPr>
              <a:t>Adress</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internet protocol) </a:t>
            </a:r>
            <a:r>
              <a:rPr lang="bn-BD" sz="3600" dirty="0" smtClean="0">
                <a:latin typeface="NikoshBAN" panose="02000000000000000000" pitchFamily="2" charset="0"/>
                <a:cs typeface="NikoshBAN" panose="02000000000000000000" pitchFamily="2" charset="0"/>
              </a:rPr>
              <a:t>এর মাধ্যমে তথ্য প্রেরন করে?</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6295392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1530" y="224852"/>
            <a:ext cx="2368446" cy="830997"/>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মূল্যায়ন</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
        <p:nvSpPr>
          <p:cNvPr id="2" name="TextBox 1"/>
          <p:cNvSpPr txBox="1"/>
          <p:nvPr/>
        </p:nvSpPr>
        <p:spPr>
          <a:xfrm>
            <a:off x="1465211" y="1893980"/>
            <a:ext cx="962368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b="1" dirty="0" smtClean="0">
                <a:latin typeface="NikoshBAN" panose="02000000000000000000" pitchFamily="2" charset="0"/>
                <a:cs typeface="NikoshBAN" panose="02000000000000000000" pitchFamily="2" charset="0"/>
              </a:rPr>
              <a:t>১. কোন কোন ক্ষেত্রে নেটওয়ার্ক ব্যবহার করা হয়? </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8424472" y="182032"/>
            <a:ext cx="2128603"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সময়ঃ ৫মিনিট</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465211" y="2546177"/>
            <a:ext cx="7933623"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b="1" dirty="0">
                <a:latin typeface="NikoshBAN" panose="02000000000000000000" pitchFamily="2" charset="0"/>
                <a:cs typeface="NikoshBAN" panose="02000000000000000000" pitchFamily="2" charset="0"/>
              </a:rPr>
              <a:t>২</a:t>
            </a:r>
            <a:r>
              <a:rPr lang="bn-BD" sz="4400" b="1" dirty="0" smtClean="0">
                <a:latin typeface="NikoshBAN" panose="02000000000000000000" pitchFamily="2" charset="0"/>
                <a:cs typeface="NikoshBAN" panose="02000000000000000000" pitchFamily="2" charset="0"/>
              </a:rPr>
              <a:t>. নেটওয়ার্কের সুবিধা কি?  </a:t>
            </a:r>
            <a:endParaRPr lang="en-US" sz="4400" b="1" dirty="0">
              <a:latin typeface="NikoshBAN" panose="02000000000000000000" pitchFamily="2" charset="0"/>
              <a:cs typeface="NikoshBAN" panose="02000000000000000000" pitchFamily="2" charset="0"/>
            </a:endParaRPr>
          </a:p>
        </p:txBody>
      </p:sp>
      <p:sp>
        <p:nvSpPr>
          <p:cNvPr id="9" name="TextBox 8"/>
          <p:cNvSpPr txBox="1"/>
          <p:nvPr/>
        </p:nvSpPr>
        <p:spPr>
          <a:xfrm>
            <a:off x="619594" y="4553701"/>
            <a:ext cx="1171231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dirty="0" smtClean="0">
                <a:latin typeface="NikoshBAN" panose="02000000000000000000" pitchFamily="2" charset="0"/>
                <a:cs typeface="NikoshBAN" panose="02000000000000000000" pitchFamily="2" charset="0"/>
              </a:rPr>
              <a:t>১. মডেম কম্পিউটার ও নেটওয়ার্কের কোন জায়গায় অবস্থান করে?  </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1618937" y="5243016"/>
            <a:ext cx="9365027"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dirty="0" smtClean="0">
                <a:latin typeface="NikoshBAN" panose="02000000000000000000" pitchFamily="2" charset="0"/>
                <a:cs typeface="NikoshBAN" panose="02000000000000000000" pitchFamily="2" charset="0"/>
              </a:rPr>
              <a:t>ক. উপরে   খ. নিচেয়   গ. সংযোগস্থলে   ঘ. সবগুলো  </a:t>
            </a:r>
            <a:endParaRPr lang="en-US" sz="4400" dirty="0">
              <a:latin typeface="NikoshBAN" panose="02000000000000000000" pitchFamily="2" charset="0"/>
              <a:cs typeface="NikoshBAN" panose="02000000000000000000" pitchFamily="2" charset="0"/>
            </a:endParaRPr>
          </a:p>
        </p:txBody>
      </p:sp>
      <p:sp>
        <p:nvSpPr>
          <p:cNvPr id="11" name="TextBox 10"/>
          <p:cNvSpPr txBox="1"/>
          <p:nvPr/>
        </p:nvSpPr>
        <p:spPr>
          <a:xfrm>
            <a:off x="5531372" y="3650990"/>
            <a:ext cx="2128603" cy="707886"/>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বহুনির্বাচণী</a:t>
            </a:r>
            <a:endParaRPr lang="en-US" sz="4000" b="1" dirty="0">
              <a:latin typeface="NikoshBAN" panose="02000000000000000000" pitchFamily="2" charset="0"/>
              <a:cs typeface="NikoshBAN" panose="02000000000000000000" pitchFamily="2" charset="0"/>
            </a:endParaRPr>
          </a:p>
        </p:txBody>
      </p:sp>
      <p:sp>
        <p:nvSpPr>
          <p:cNvPr id="12" name="TextBox 11"/>
          <p:cNvSpPr txBox="1"/>
          <p:nvPr/>
        </p:nvSpPr>
        <p:spPr>
          <a:xfrm>
            <a:off x="5291530" y="1051737"/>
            <a:ext cx="2368445" cy="707886"/>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সংক্ষিপ্ত প্রশ্ন</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7809862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P spid="9" grpId="0"/>
      <p:bldP spid="10"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3753" y="2233535"/>
            <a:ext cx="9144000" cy="923330"/>
          </a:xfrm>
          <a:prstGeom prst="rect">
            <a:avLst/>
          </a:prstGeom>
          <a:noFill/>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সুইচের</a:t>
            </a:r>
            <a:r>
              <a:rPr lang="en-US" sz="5400" dirty="0">
                <a:latin typeface="NikoshBAN" panose="02000000000000000000" pitchFamily="2" charset="0"/>
                <a:cs typeface="NikoshBAN" panose="02000000000000000000" pitchFamily="2" charset="0"/>
              </a:rPr>
              <a:t> </a:t>
            </a:r>
            <a:r>
              <a:rPr lang="en-US" sz="5400" dirty="0" smtClean="0">
                <a:latin typeface="NikoshBAN" panose="02000000000000000000" pitchFamily="2" charset="0"/>
                <a:cs typeface="NikoshBAN" panose="02000000000000000000" pitchFamily="2" charset="0"/>
              </a:rPr>
              <a:t>৫টি </a:t>
            </a:r>
            <a:r>
              <a:rPr lang="en-US" sz="5400" dirty="0" err="1" smtClean="0">
                <a:latin typeface="NikoshBAN" panose="02000000000000000000" pitchFamily="2" charset="0"/>
                <a:cs typeface="NikoshBAN" panose="02000000000000000000" pitchFamily="2" charset="0"/>
              </a:rPr>
              <a:t>ব্যবহার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লিখে</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নিয়ে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আসবে</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5291530" y="224852"/>
            <a:ext cx="2368446" cy="830997"/>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বাড়ির কাজ</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57517081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84879" y="2593299"/>
            <a:ext cx="12007121" cy="1569660"/>
          </a:xfrm>
          <a:prstGeom prst="rect">
            <a:avLst/>
          </a:prstGeom>
          <a:noFill/>
        </p:spPr>
        <p:txBody>
          <a:bodyPr wrap="square" rtlCol="0">
            <a:spAutoFit/>
          </a:bodyPr>
          <a:lstStyle/>
          <a:p>
            <a:r>
              <a:rPr lang="bn-BD" sz="9600" dirty="0" smtClean="0">
                <a:solidFill>
                  <a:srgbClr val="CC00FF"/>
                </a:solidFill>
                <a:latin typeface="NikoshBAN" panose="02000000000000000000" pitchFamily="2" charset="0"/>
                <a:cs typeface="NikoshBAN" panose="02000000000000000000" pitchFamily="2" charset="0"/>
              </a:rPr>
              <a:t> আজকের মত সকলকে ধন্যবাদ</a:t>
            </a:r>
            <a:endParaRPr lang="en-US" sz="9600" dirty="0">
              <a:solidFill>
                <a:srgbClr val="CC00FF"/>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73448386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14520" y="2134105"/>
            <a:ext cx="3404432" cy="2647757"/>
          </a:xfrm>
          <a:prstGeom prst="ellipse">
            <a:avLst/>
          </a:prstGeom>
          <a:ln>
            <a:solidFill>
              <a:schemeClr val="tx1"/>
            </a:solidFill>
          </a:ln>
        </p:spPr>
      </p:pic>
      <p:pic>
        <p:nvPicPr>
          <p:cNvPr id="6" name="Picture 2" descr="http://files.qrz.com/s/k1jks/TOWER_FLASHING.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1659" y="1886262"/>
            <a:ext cx="3237807"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540163" y="251087"/>
            <a:ext cx="9383842" cy="769441"/>
          </a:xfrm>
          <a:prstGeom prst="rect">
            <a:avLst/>
          </a:prstGeom>
          <a:noFill/>
        </p:spPr>
        <p:txBody>
          <a:bodyPr wrap="square" rtlCol="0">
            <a:spAutoFit/>
          </a:bodyPr>
          <a:lstStyle/>
          <a:p>
            <a:pPr algn="ctr"/>
            <a:r>
              <a:rPr lang="bn-BD" sz="4400" dirty="0" smtClean="0">
                <a:ln w="0">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লোকটি মোবাইল ফোনে কি ব্যবহার করে কথা বলছে? </a:t>
            </a:r>
            <a:endParaRPr lang="en-US" sz="4800" dirty="0">
              <a:ln w="0">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327816" y="5417031"/>
            <a:ext cx="5184933"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নেটওয়ার্ক ব্যবহার করে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Oval 1"/>
          <p:cNvSpPr/>
          <p:nvPr/>
        </p:nvSpPr>
        <p:spPr>
          <a:xfrm>
            <a:off x="2162852" y="2038662"/>
            <a:ext cx="1779561" cy="974361"/>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rot="17967678">
            <a:off x="1921233" y="1233734"/>
            <a:ext cx="5483670" cy="4922656"/>
          </a:xfrm>
          <a:prstGeom prst="arc">
            <a:avLst>
              <a:gd name="adj1" fmla="val 17065668"/>
              <a:gd name="adj2" fmla="val 3256377"/>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932636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3000"/>
                                        <p:tgtEl>
                                          <p:spTgt spid="2"/>
                                        </p:tgtEl>
                                      </p:cBhvr>
                                    </p:animEffect>
                                  </p:childTnLst>
                                </p:cTn>
                              </p:par>
                            </p:childTnLst>
                          </p:cTn>
                        </p:par>
                        <p:par>
                          <p:cTn id="8" fill="hold">
                            <p:stCondLst>
                              <p:cond delay="3000"/>
                            </p:stCondLst>
                            <p:childTnLst>
                              <p:par>
                                <p:cTn id="9" presetID="22" presetClass="entr" presetSubtype="4" repeatCount="indefinite"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750" fill="hold"/>
                                        <p:tgtEl>
                                          <p:spTgt spid="7"/>
                                        </p:tgtEl>
                                        <p:attrNameLst>
                                          <p:attrName>ppt_w</p:attrName>
                                        </p:attrNameLst>
                                      </p:cBhvr>
                                      <p:tavLst>
                                        <p:tav tm="0">
                                          <p:val>
                                            <p:fltVal val="0"/>
                                          </p:val>
                                        </p:tav>
                                        <p:tav tm="100000">
                                          <p:val>
                                            <p:strVal val="#ppt_w"/>
                                          </p:val>
                                        </p:tav>
                                      </p:tavLst>
                                    </p:anim>
                                    <p:anim calcmode="lin" valueType="num">
                                      <p:cBhvr>
                                        <p:cTn id="17" dur="275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250" fill="hold"/>
                                        <p:tgtEl>
                                          <p:spTgt spid="8"/>
                                        </p:tgtEl>
                                        <p:attrNameLst>
                                          <p:attrName>ppt_w</p:attrName>
                                        </p:attrNameLst>
                                      </p:cBhvr>
                                      <p:tavLst>
                                        <p:tav tm="0">
                                          <p:val>
                                            <p:fltVal val="0"/>
                                          </p:val>
                                        </p:tav>
                                        <p:tav tm="100000">
                                          <p:val>
                                            <p:strVal val="#ppt_w"/>
                                          </p:val>
                                        </p:tav>
                                      </p:tavLst>
                                    </p:anim>
                                    <p:anim calcmode="lin" valueType="num">
                                      <p:cBhvr>
                                        <p:cTn id="23" dur="1250" fill="hold"/>
                                        <p:tgtEl>
                                          <p:spTgt spid="8"/>
                                        </p:tgtEl>
                                        <p:attrNameLst>
                                          <p:attrName>ppt_h</p:attrName>
                                        </p:attrNameLst>
                                      </p:cBhvr>
                                      <p:tavLst>
                                        <p:tav tm="0">
                                          <p:val>
                                            <p:fltVal val="0"/>
                                          </p:val>
                                        </p:tav>
                                        <p:tav tm="100000">
                                          <p:val>
                                            <p:strVal val="#ppt_h"/>
                                          </p:val>
                                        </p:tav>
                                      </p:tavLst>
                                    </p:anim>
                                    <p:animEffect transition="in" filter="fade">
                                      <p:cBhvr>
                                        <p:cTn id="2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68411" y="122383"/>
            <a:ext cx="2812399" cy="2202421"/>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08311" y="92055"/>
            <a:ext cx="3414587" cy="2241545"/>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8263" y="3716813"/>
            <a:ext cx="2610717" cy="2493235"/>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06183" y="3659799"/>
            <a:ext cx="3177916" cy="2365583"/>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97175" y="122383"/>
            <a:ext cx="2698307" cy="2202421"/>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sp>
        <p:nvSpPr>
          <p:cNvPr id="12" name="TextBox 11"/>
          <p:cNvSpPr txBox="1"/>
          <p:nvPr/>
        </p:nvSpPr>
        <p:spPr>
          <a:xfrm>
            <a:off x="1207827" y="2367707"/>
            <a:ext cx="307298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তারবিহীন ল্যান কার্ড </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4410593" y="2353972"/>
            <a:ext cx="2614476"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নেটওয়ার্ক ক্যাবল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8874631" y="2399406"/>
            <a:ext cx="905597"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সূইচ </a:t>
            </a:r>
            <a:endParaRPr lang="en-US" sz="3600" dirty="0">
              <a:latin typeface="NikoshBAN" panose="02000000000000000000" pitchFamily="2" charset="0"/>
              <a:cs typeface="NikoshBAN" panose="02000000000000000000" pitchFamily="2" charset="0"/>
            </a:endParaRPr>
          </a:p>
        </p:txBody>
      </p:sp>
      <p:sp>
        <p:nvSpPr>
          <p:cNvPr id="15" name="TextBox 14"/>
          <p:cNvSpPr txBox="1"/>
          <p:nvPr/>
        </p:nvSpPr>
        <p:spPr>
          <a:xfrm>
            <a:off x="9272548" y="6116838"/>
            <a:ext cx="1025518"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মডেম  </a:t>
            </a:r>
            <a:endParaRPr lang="en-US" sz="3600" dirty="0">
              <a:latin typeface="NikoshBAN" panose="02000000000000000000" pitchFamily="2" charset="0"/>
              <a:cs typeface="NikoshBAN" panose="02000000000000000000" pitchFamily="2" charset="0"/>
            </a:endParaRPr>
          </a:p>
        </p:txBody>
      </p:sp>
      <p:sp>
        <p:nvSpPr>
          <p:cNvPr id="16" name="TextBox 15"/>
          <p:cNvSpPr txBox="1"/>
          <p:nvPr/>
        </p:nvSpPr>
        <p:spPr>
          <a:xfrm>
            <a:off x="1468411" y="6211669"/>
            <a:ext cx="150520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রাউটার  </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279657" y="2716932"/>
            <a:ext cx="9568699"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ছবিতে আমরা কি ধরনের যন্ত্রপাতি দেখতে পাচ্ছি?</a:t>
            </a:r>
            <a:endParaRPr lang="en-US" sz="4800" dirty="0">
              <a:latin typeface="NikoshBAN" panose="02000000000000000000" pitchFamily="2" charset="0"/>
              <a:cs typeface="NikoshBAN" panose="02000000000000000000" pitchFamily="2" charset="0"/>
            </a:endParaRPr>
          </a:p>
        </p:txBody>
      </p:sp>
      <p:sp>
        <p:nvSpPr>
          <p:cNvPr id="18" name="TextBox 17"/>
          <p:cNvSpPr txBox="1"/>
          <p:nvPr/>
        </p:nvSpPr>
        <p:spPr>
          <a:xfrm>
            <a:off x="3690009" y="6025382"/>
            <a:ext cx="5288737"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নেটওয়ার্ক সংশ্লিষ্ট যন্ত্রপাতি  </a:t>
            </a:r>
            <a:endParaRPr lang="en-US" sz="4800"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71912" y="3659799"/>
            <a:ext cx="3891837" cy="1923798"/>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sp>
        <p:nvSpPr>
          <p:cNvPr id="20" name="TextBox 19"/>
          <p:cNvSpPr txBox="1"/>
          <p:nvPr/>
        </p:nvSpPr>
        <p:spPr>
          <a:xfrm>
            <a:off x="4986932" y="5616427"/>
            <a:ext cx="2208550"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ইউএসবি হাব  </a:t>
            </a:r>
            <a:endParaRPr lang="en-US" sz="3600"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1"/>
            <a:ext cx="1281659" cy="1109271"/>
          </a:xfrm>
          <a:prstGeom prst="rect">
            <a:avLst/>
          </a:prstGeom>
        </p:spPr>
      </p:pic>
    </p:spTree>
    <p:extLst>
      <p:ext uri="{BB962C8B-B14F-4D97-AF65-F5344CB8AC3E}">
        <p14:creationId xmlns:p14="http://schemas.microsoft.com/office/powerpoint/2010/main" xmlns="" val="9820190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7"/>
                                        </p:tgtEl>
                                        <p:attrNameLst>
                                          <p:attrName>ppt_w</p:attrName>
                                        </p:attrNameLst>
                                      </p:cBhvr>
                                      <p:tavLst>
                                        <p:tav tm="0">
                                          <p:val>
                                            <p:strVal val="ppt_w"/>
                                          </p:val>
                                        </p:tav>
                                        <p:tav tm="100000">
                                          <p:val>
                                            <p:fltVal val="0"/>
                                          </p:val>
                                        </p:tav>
                                      </p:tavLst>
                                    </p:anim>
                                    <p:anim calcmode="lin" valueType="num">
                                      <p:cBhvr>
                                        <p:cTn id="63" dur="500"/>
                                        <p:tgtEl>
                                          <p:spTgt spid="7"/>
                                        </p:tgtEl>
                                        <p:attrNameLst>
                                          <p:attrName>ppt_h</p:attrName>
                                        </p:attrNameLst>
                                      </p:cBhvr>
                                      <p:tavLst>
                                        <p:tav tm="0">
                                          <p:val>
                                            <p:strVal val="ppt_h"/>
                                          </p:val>
                                        </p:tav>
                                        <p:tav tm="100000">
                                          <p:val>
                                            <p:fltVal val="0"/>
                                          </p:val>
                                        </p:tav>
                                      </p:tavLst>
                                    </p:anim>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11"/>
                                        </p:tgtEl>
                                        <p:attrNameLst>
                                          <p:attrName>ppt_w</p:attrName>
                                        </p:attrNameLst>
                                      </p:cBhvr>
                                      <p:tavLst>
                                        <p:tav tm="0">
                                          <p:val>
                                            <p:strVal val="ppt_w"/>
                                          </p:val>
                                        </p:tav>
                                        <p:tav tm="100000">
                                          <p:val>
                                            <p:fltVal val="0"/>
                                          </p:val>
                                        </p:tav>
                                      </p:tavLst>
                                    </p:anim>
                                    <p:anim calcmode="lin" valueType="num">
                                      <p:cBhvr>
                                        <p:cTn id="68" dur="500"/>
                                        <p:tgtEl>
                                          <p:spTgt spid="11"/>
                                        </p:tgtEl>
                                        <p:attrNameLst>
                                          <p:attrName>ppt_h</p:attrName>
                                        </p:attrNameLst>
                                      </p:cBhvr>
                                      <p:tavLst>
                                        <p:tav tm="0">
                                          <p:val>
                                            <p:strVal val="ppt_h"/>
                                          </p:val>
                                        </p:tav>
                                        <p:tav tm="100000">
                                          <p:val>
                                            <p:fltVal val="0"/>
                                          </p:val>
                                        </p:tav>
                                      </p:tavLst>
                                    </p:anim>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500"/>
                                        <p:tgtEl>
                                          <p:spTgt spid="8"/>
                                        </p:tgtEl>
                                        <p:attrNameLst>
                                          <p:attrName>ppt_w</p:attrName>
                                        </p:attrNameLst>
                                      </p:cBhvr>
                                      <p:tavLst>
                                        <p:tav tm="0">
                                          <p:val>
                                            <p:strVal val="ppt_w"/>
                                          </p:val>
                                        </p:tav>
                                        <p:tav tm="100000">
                                          <p:val>
                                            <p:fltVal val="0"/>
                                          </p:val>
                                        </p:tav>
                                      </p:tavLst>
                                    </p:anim>
                                    <p:anim calcmode="lin" valueType="num">
                                      <p:cBhvr>
                                        <p:cTn id="73" dur="500"/>
                                        <p:tgtEl>
                                          <p:spTgt spid="8"/>
                                        </p:tgtEl>
                                        <p:attrNameLst>
                                          <p:attrName>ppt_h</p:attrName>
                                        </p:attrNameLst>
                                      </p:cBhvr>
                                      <p:tavLst>
                                        <p:tav tm="0">
                                          <p:val>
                                            <p:strVal val="ppt_h"/>
                                          </p:val>
                                        </p:tav>
                                        <p:tav tm="100000">
                                          <p:val>
                                            <p:fltVal val="0"/>
                                          </p:val>
                                        </p:tav>
                                      </p:tavLst>
                                    </p:anim>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53" presetClass="exit" presetSubtype="32" fill="hold" nodeType="withEffect">
                                  <p:stCondLst>
                                    <p:cond delay="0"/>
                                  </p:stCondLst>
                                  <p:childTnLst>
                                    <p:anim calcmode="lin" valueType="num">
                                      <p:cBhvr>
                                        <p:cTn id="77" dur="500"/>
                                        <p:tgtEl>
                                          <p:spTgt spid="9"/>
                                        </p:tgtEl>
                                        <p:attrNameLst>
                                          <p:attrName>ppt_w</p:attrName>
                                        </p:attrNameLst>
                                      </p:cBhvr>
                                      <p:tavLst>
                                        <p:tav tm="0">
                                          <p:val>
                                            <p:strVal val="ppt_w"/>
                                          </p:val>
                                        </p:tav>
                                        <p:tav tm="100000">
                                          <p:val>
                                            <p:fltVal val="0"/>
                                          </p:val>
                                        </p:tav>
                                      </p:tavLst>
                                    </p:anim>
                                    <p:anim calcmode="lin" valueType="num">
                                      <p:cBhvr>
                                        <p:cTn id="78" dur="500"/>
                                        <p:tgtEl>
                                          <p:spTgt spid="9"/>
                                        </p:tgtEl>
                                        <p:attrNameLst>
                                          <p:attrName>ppt_h</p:attrName>
                                        </p:attrNameLst>
                                      </p:cBhvr>
                                      <p:tavLst>
                                        <p:tav tm="0">
                                          <p:val>
                                            <p:strVal val="ppt_h"/>
                                          </p:val>
                                        </p:tav>
                                        <p:tav tm="100000">
                                          <p:val>
                                            <p:fltVal val="0"/>
                                          </p:val>
                                        </p:tav>
                                      </p:tavLst>
                                    </p:anim>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19"/>
                                        </p:tgtEl>
                                        <p:attrNameLst>
                                          <p:attrName>ppt_w</p:attrName>
                                        </p:attrNameLst>
                                      </p:cBhvr>
                                      <p:tavLst>
                                        <p:tav tm="0">
                                          <p:val>
                                            <p:strVal val="ppt_w"/>
                                          </p:val>
                                        </p:tav>
                                        <p:tav tm="100000">
                                          <p:val>
                                            <p:fltVal val="0"/>
                                          </p:val>
                                        </p:tav>
                                      </p:tavLst>
                                    </p:anim>
                                    <p:anim calcmode="lin" valueType="num">
                                      <p:cBhvr>
                                        <p:cTn id="83" dur="500"/>
                                        <p:tgtEl>
                                          <p:spTgt spid="19"/>
                                        </p:tgtEl>
                                        <p:attrNameLst>
                                          <p:attrName>ppt_h</p:attrName>
                                        </p:attrNameLst>
                                      </p:cBhvr>
                                      <p:tavLst>
                                        <p:tav tm="0">
                                          <p:val>
                                            <p:strVal val="ppt_h"/>
                                          </p:val>
                                        </p:tav>
                                        <p:tav tm="100000">
                                          <p:val>
                                            <p:fltVal val="0"/>
                                          </p:val>
                                        </p:tav>
                                      </p:tavLst>
                                    </p:anim>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10"/>
                                        </p:tgtEl>
                                        <p:attrNameLst>
                                          <p:attrName>ppt_w</p:attrName>
                                        </p:attrNameLst>
                                      </p:cBhvr>
                                      <p:tavLst>
                                        <p:tav tm="0">
                                          <p:val>
                                            <p:strVal val="ppt_w"/>
                                          </p:val>
                                        </p:tav>
                                        <p:tav tm="100000">
                                          <p:val>
                                            <p:fltVal val="0"/>
                                          </p:val>
                                        </p:tav>
                                      </p:tavLst>
                                    </p:anim>
                                    <p:anim calcmode="lin" valueType="num">
                                      <p:cBhvr>
                                        <p:cTn id="88" dur="500"/>
                                        <p:tgtEl>
                                          <p:spTgt spid="10"/>
                                        </p:tgtEl>
                                        <p:attrNameLst>
                                          <p:attrName>ppt_h</p:attrName>
                                        </p:attrNameLst>
                                      </p:cBhvr>
                                      <p:tavLst>
                                        <p:tav tm="0">
                                          <p:val>
                                            <p:strVal val="ppt_h"/>
                                          </p:val>
                                        </p:tav>
                                        <p:tav tm="100000">
                                          <p:val>
                                            <p:fltVal val="0"/>
                                          </p:val>
                                        </p:tav>
                                      </p:tavLst>
                                    </p:anim>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53" presetClass="exit" presetSubtype="32" fill="hold" grpId="1" nodeType="withEffect">
                                  <p:stCondLst>
                                    <p:cond delay="0"/>
                                  </p:stCondLst>
                                  <p:childTnLst>
                                    <p:anim calcmode="lin" valueType="num">
                                      <p:cBhvr>
                                        <p:cTn id="92" dur="500"/>
                                        <p:tgtEl>
                                          <p:spTgt spid="12"/>
                                        </p:tgtEl>
                                        <p:attrNameLst>
                                          <p:attrName>ppt_w</p:attrName>
                                        </p:attrNameLst>
                                      </p:cBhvr>
                                      <p:tavLst>
                                        <p:tav tm="0">
                                          <p:val>
                                            <p:strVal val="ppt_w"/>
                                          </p:val>
                                        </p:tav>
                                        <p:tav tm="100000">
                                          <p:val>
                                            <p:fltVal val="0"/>
                                          </p:val>
                                        </p:tav>
                                      </p:tavLst>
                                    </p:anim>
                                    <p:anim calcmode="lin" valueType="num">
                                      <p:cBhvr>
                                        <p:cTn id="93" dur="500"/>
                                        <p:tgtEl>
                                          <p:spTgt spid="12"/>
                                        </p:tgtEl>
                                        <p:attrNameLst>
                                          <p:attrName>ppt_h</p:attrName>
                                        </p:attrNameLst>
                                      </p:cBhvr>
                                      <p:tavLst>
                                        <p:tav tm="0">
                                          <p:val>
                                            <p:strVal val="ppt_h"/>
                                          </p:val>
                                        </p:tav>
                                        <p:tav tm="100000">
                                          <p:val>
                                            <p:fltVal val="0"/>
                                          </p:val>
                                        </p:tav>
                                      </p:tavLst>
                                    </p:anim>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13"/>
                                        </p:tgtEl>
                                        <p:attrNameLst>
                                          <p:attrName>ppt_w</p:attrName>
                                        </p:attrNameLst>
                                      </p:cBhvr>
                                      <p:tavLst>
                                        <p:tav tm="0">
                                          <p:val>
                                            <p:strVal val="ppt_w"/>
                                          </p:val>
                                        </p:tav>
                                        <p:tav tm="100000">
                                          <p:val>
                                            <p:fltVal val="0"/>
                                          </p:val>
                                        </p:tav>
                                      </p:tavLst>
                                    </p:anim>
                                    <p:anim calcmode="lin" valueType="num">
                                      <p:cBhvr>
                                        <p:cTn id="98" dur="500"/>
                                        <p:tgtEl>
                                          <p:spTgt spid="13"/>
                                        </p:tgtEl>
                                        <p:attrNameLst>
                                          <p:attrName>ppt_h</p:attrName>
                                        </p:attrNameLst>
                                      </p:cBhvr>
                                      <p:tavLst>
                                        <p:tav tm="0">
                                          <p:val>
                                            <p:strVal val="ppt_h"/>
                                          </p:val>
                                        </p:tav>
                                        <p:tav tm="100000">
                                          <p:val>
                                            <p:fltVal val="0"/>
                                          </p:val>
                                        </p:tav>
                                      </p:tavLst>
                                    </p:anim>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14"/>
                                        </p:tgtEl>
                                        <p:attrNameLst>
                                          <p:attrName>ppt_w</p:attrName>
                                        </p:attrNameLst>
                                      </p:cBhvr>
                                      <p:tavLst>
                                        <p:tav tm="0">
                                          <p:val>
                                            <p:strVal val="ppt_w"/>
                                          </p:val>
                                        </p:tav>
                                        <p:tav tm="100000">
                                          <p:val>
                                            <p:fltVal val="0"/>
                                          </p:val>
                                        </p:tav>
                                      </p:tavLst>
                                    </p:anim>
                                    <p:anim calcmode="lin" valueType="num">
                                      <p:cBhvr>
                                        <p:cTn id="103" dur="500"/>
                                        <p:tgtEl>
                                          <p:spTgt spid="14"/>
                                        </p:tgtEl>
                                        <p:attrNameLst>
                                          <p:attrName>ppt_h</p:attrName>
                                        </p:attrNameLst>
                                      </p:cBhvr>
                                      <p:tavLst>
                                        <p:tav tm="0">
                                          <p:val>
                                            <p:strVal val="ppt_h"/>
                                          </p:val>
                                        </p:tav>
                                        <p:tav tm="100000">
                                          <p:val>
                                            <p:fltVal val="0"/>
                                          </p:val>
                                        </p:tav>
                                      </p:tavLst>
                                    </p:anim>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16"/>
                                        </p:tgtEl>
                                        <p:attrNameLst>
                                          <p:attrName>ppt_w</p:attrName>
                                        </p:attrNameLst>
                                      </p:cBhvr>
                                      <p:tavLst>
                                        <p:tav tm="0">
                                          <p:val>
                                            <p:strVal val="ppt_w"/>
                                          </p:val>
                                        </p:tav>
                                        <p:tav tm="100000">
                                          <p:val>
                                            <p:fltVal val="0"/>
                                          </p:val>
                                        </p:tav>
                                      </p:tavLst>
                                    </p:anim>
                                    <p:anim calcmode="lin" valueType="num">
                                      <p:cBhvr>
                                        <p:cTn id="108" dur="500"/>
                                        <p:tgtEl>
                                          <p:spTgt spid="16"/>
                                        </p:tgtEl>
                                        <p:attrNameLst>
                                          <p:attrName>ppt_h</p:attrName>
                                        </p:attrNameLst>
                                      </p:cBhvr>
                                      <p:tavLst>
                                        <p:tav tm="0">
                                          <p:val>
                                            <p:strVal val="ppt_h"/>
                                          </p:val>
                                        </p:tav>
                                        <p:tav tm="100000">
                                          <p:val>
                                            <p:fltVal val="0"/>
                                          </p:val>
                                        </p:tav>
                                      </p:tavLst>
                                    </p:anim>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20"/>
                                        </p:tgtEl>
                                        <p:attrNameLst>
                                          <p:attrName>ppt_w</p:attrName>
                                        </p:attrNameLst>
                                      </p:cBhvr>
                                      <p:tavLst>
                                        <p:tav tm="0">
                                          <p:val>
                                            <p:strVal val="ppt_w"/>
                                          </p:val>
                                        </p:tav>
                                        <p:tav tm="100000">
                                          <p:val>
                                            <p:fltVal val="0"/>
                                          </p:val>
                                        </p:tav>
                                      </p:tavLst>
                                    </p:anim>
                                    <p:anim calcmode="lin" valueType="num">
                                      <p:cBhvr>
                                        <p:cTn id="113" dur="500"/>
                                        <p:tgtEl>
                                          <p:spTgt spid="20"/>
                                        </p:tgtEl>
                                        <p:attrNameLst>
                                          <p:attrName>ppt_h</p:attrName>
                                        </p:attrNameLst>
                                      </p:cBhvr>
                                      <p:tavLst>
                                        <p:tav tm="0">
                                          <p:val>
                                            <p:strVal val="ppt_h"/>
                                          </p:val>
                                        </p:tav>
                                        <p:tav tm="100000">
                                          <p:val>
                                            <p:fltVal val="0"/>
                                          </p:val>
                                        </p:tav>
                                      </p:tavLst>
                                    </p:anim>
                                    <p:animEffect transition="out" filter="fade">
                                      <p:cBhvr>
                                        <p:cTn id="114" dur="500"/>
                                        <p:tgtEl>
                                          <p:spTgt spid="20"/>
                                        </p:tgtEl>
                                      </p:cBhvr>
                                    </p:animEffect>
                                    <p:set>
                                      <p:cBhvr>
                                        <p:cTn id="115" dur="1" fill="hold">
                                          <p:stCondLst>
                                            <p:cond delay="499"/>
                                          </p:stCondLst>
                                        </p:cTn>
                                        <p:tgtEl>
                                          <p:spTgt spid="20"/>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15"/>
                                        </p:tgtEl>
                                        <p:attrNameLst>
                                          <p:attrName>ppt_w</p:attrName>
                                        </p:attrNameLst>
                                      </p:cBhvr>
                                      <p:tavLst>
                                        <p:tav tm="0">
                                          <p:val>
                                            <p:strVal val="ppt_w"/>
                                          </p:val>
                                        </p:tav>
                                        <p:tav tm="100000">
                                          <p:val>
                                            <p:fltVal val="0"/>
                                          </p:val>
                                        </p:tav>
                                      </p:tavLst>
                                    </p:anim>
                                    <p:anim calcmode="lin" valueType="num">
                                      <p:cBhvr>
                                        <p:cTn id="118" dur="500"/>
                                        <p:tgtEl>
                                          <p:spTgt spid="15"/>
                                        </p:tgtEl>
                                        <p:attrNameLst>
                                          <p:attrName>ppt_h</p:attrName>
                                        </p:attrNameLst>
                                      </p:cBhvr>
                                      <p:tavLst>
                                        <p:tav tm="0">
                                          <p:val>
                                            <p:strVal val="ppt_h"/>
                                          </p:val>
                                        </p:tav>
                                        <p:tav tm="100000">
                                          <p:val>
                                            <p:fltVal val="0"/>
                                          </p:val>
                                        </p:tav>
                                      </p:tavLst>
                                    </p:anim>
                                    <p:animEffect transition="out" filter="fade">
                                      <p:cBhvr>
                                        <p:cTn id="119" dur="500"/>
                                        <p:tgtEl>
                                          <p:spTgt spid="15"/>
                                        </p:tgtEl>
                                      </p:cBhvr>
                                    </p:animEffect>
                                    <p:set>
                                      <p:cBhvr>
                                        <p:cTn id="120" dur="1" fill="hold">
                                          <p:stCondLst>
                                            <p:cond delay="499"/>
                                          </p:stCondLst>
                                        </p:cTn>
                                        <p:tgtEl>
                                          <p:spTgt spid="15"/>
                                        </p:tgtEl>
                                        <p:attrNameLst>
                                          <p:attrName>style.visibility</p:attrName>
                                        </p:attrNameLst>
                                      </p:cBhvr>
                                      <p:to>
                                        <p:strVal val="hidden"/>
                                      </p:to>
                                    </p:set>
                                  </p:childTnLst>
                                </p:cTn>
                              </p:par>
                            </p:childTnLst>
                          </p:cTn>
                        </p:par>
                        <p:par>
                          <p:cTn id="121" fill="hold">
                            <p:stCondLst>
                              <p:cond delay="500"/>
                            </p:stCondLst>
                            <p:childTnLst>
                              <p:par>
                                <p:cTn id="122" presetID="23" presetClass="entr" presetSubtype="16"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1000" fill="hold"/>
                                        <p:tgtEl>
                                          <p:spTgt spid="17"/>
                                        </p:tgtEl>
                                        <p:attrNameLst>
                                          <p:attrName>ppt_w</p:attrName>
                                        </p:attrNameLst>
                                      </p:cBhvr>
                                      <p:tavLst>
                                        <p:tav tm="0">
                                          <p:val>
                                            <p:fltVal val="0"/>
                                          </p:val>
                                        </p:tav>
                                        <p:tav tm="100000">
                                          <p:val>
                                            <p:strVal val="#ppt_w"/>
                                          </p:val>
                                        </p:tav>
                                      </p:tavLst>
                                    </p:anim>
                                    <p:anim calcmode="lin" valueType="num">
                                      <p:cBhvr>
                                        <p:cTn id="125" dur="10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16" fill="hold" grpId="0" nodeType="click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p:cTn id="130" dur="1000" fill="hold"/>
                                        <p:tgtEl>
                                          <p:spTgt spid="18"/>
                                        </p:tgtEl>
                                        <p:attrNameLst>
                                          <p:attrName>ppt_w</p:attrName>
                                        </p:attrNameLst>
                                      </p:cBhvr>
                                      <p:tavLst>
                                        <p:tav tm="0">
                                          <p:val>
                                            <p:fltVal val="0"/>
                                          </p:val>
                                        </p:tav>
                                        <p:tav tm="100000">
                                          <p:val>
                                            <p:strVal val="#ppt_w"/>
                                          </p:val>
                                        </p:tav>
                                      </p:tavLst>
                                    </p:anim>
                                    <p:anim calcmode="lin" valueType="num">
                                      <p:cBhvr>
                                        <p:cTn id="131" dur="1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17" grpId="0"/>
      <p:bldP spid="18" grpId="0"/>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8663" y="942882"/>
            <a:ext cx="7240249" cy="1938992"/>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আজকের আলোচ্য বিষয়</a:t>
            </a:r>
            <a:r>
              <a:rPr lang="bn-BD"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1425564" y="3345654"/>
            <a:ext cx="9563725" cy="1015663"/>
          </a:xfrm>
          <a:prstGeom prst="rect">
            <a:avLst/>
          </a:prstGeom>
          <a:noFill/>
        </p:spPr>
        <p:txBody>
          <a:bodyPr wrap="square" rtlCol="0">
            <a:spAutoFit/>
          </a:bodyPr>
          <a:lstStyle/>
          <a:p>
            <a:r>
              <a:rPr lang="bn-BD" sz="6000" u="sng" dirty="0" smtClean="0">
                <a:latin typeface="NikoshBAN" panose="02000000000000000000" pitchFamily="2" charset="0"/>
                <a:cs typeface="NikoshBAN" panose="02000000000000000000" pitchFamily="2" charset="0"/>
              </a:rPr>
              <a:t>নেটওয়ার্ক ও নেটওয়ার্ক সংশ্লিষ্ট যন্ত্রপাতি </a:t>
            </a:r>
            <a:endParaRPr lang="en-US" sz="6000" u="sng"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9242165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25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6419" y="168321"/>
            <a:ext cx="1933731" cy="769441"/>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400" b="1" dirty="0" smtClean="0">
                <a:latin typeface="NikoshBAN" panose="02000000000000000000" pitchFamily="2" charset="0"/>
                <a:cs typeface="NikoshBAN" panose="02000000000000000000" pitchFamily="2" charset="0"/>
              </a:rPr>
              <a:t>শিখনফল</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1671402" y="2446906"/>
            <a:ext cx="5126636" cy="646331"/>
          </a:xfrm>
          <a:prstGeom prst="rect">
            <a:avLst/>
          </a:prstGeom>
          <a:solidFill>
            <a:schemeClr val="bg1">
              <a:lumMod val="85000"/>
            </a:schemeClr>
          </a:solidFill>
          <a:ln>
            <a:solidFill>
              <a:schemeClr val="tx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q"/>
            </a:pP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নেটওয়ার্ক কি বলতে পারবে?</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671402" y="3126327"/>
            <a:ext cx="8649324" cy="64633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q"/>
            </a:pPr>
            <a:r>
              <a:rPr lang="bn-BD" sz="3600" b="1" dirty="0">
                <a:latin typeface="NikoshBAN" panose="02000000000000000000" pitchFamily="2" charset="0"/>
                <a:cs typeface="NikoshBAN" panose="02000000000000000000" pitchFamily="2" charset="0"/>
              </a:rPr>
              <a:t>নেটওয়ার্ক সংশ্লিষ্ট যন্ত্রপাতি সম্পর্কে বর্ণনা করতে পারবে।</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1671402" y="3809256"/>
            <a:ext cx="8094687" cy="64633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q"/>
            </a:pPr>
            <a:r>
              <a:rPr lang="bn-BD" sz="3600" b="1" dirty="0">
                <a:latin typeface="NikoshBAN" panose="02000000000000000000" pitchFamily="2" charset="0"/>
                <a:cs typeface="NikoshBAN" panose="02000000000000000000" pitchFamily="2" charset="0"/>
              </a:rPr>
              <a:t>সুইচ ও হাবের মধ্যে পার্থক্য নির্নয় করতে পারবে। </a:t>
            </a:r>
            <a:endParaRPr lang="en-US" sz="3600" b="1" dirty="0">
              <a:latin typeface="NikoshBAN" panose="02000000000000000000" pitchFamily="2" charset="0"/>
              <a:cs typeface="NikoshBAN" panose="02000000000000000000" pitchFamily="2" charset="0"/>
            </a:endParaRPr>
          </a:p>
        </p:txBody>
      </p:sp>
      <p:sp>
        <p:nvSpPr>
          <p:cNvPr id="9" name="TextBox 8"/>
          <p:cNvSpPr txBox="1"/>
          <p:nvPr/>
        </p:nvSpPr>
        <p:spPr>
          <a:xfrm>
            <a:off x="1671402" y="4485567"/>
            <a:ext cx="9503763" cy="646331"/>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q"/>
            </a:pPr>
            <a:r>
              <a:rPr lang="bn-BD" sz="3600" b="1" dirty="0">
                <a:latin typeface="NikoshBAN" panose="02000000000000000000" pitchFamily="2" charset="0"/>
                <a:cs typeface="NikoshBAN" panose="02000000000000000000" pitchFamily="2" charset="0"/>
              </a:rPr>
              <a:t>নেটওয়ার্ক তৈরীতে রাউটারের ভূমিকা বিশ্লেষন করতে পারবে।</a:t>
            </a:r>
            <a:endParaRPr lang="en-US" sz="36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
        <p:nvSpPr>
          <p:cNvPr id="12" name="TextBox 11"/>
          <p:cNvSpPr txBox="1"/>
          <p:nvPr/>
        </p:nvSpPr>
        <p:spPr>
          <a:xfrm>
            <a:off x="1671402" y="1260927"/>
            <a:ext cx="5126636" cy="646331"/>
          </a:xfrm>
          <a:prstGeom prst="rect">
            <a:avLst/>
          </a:prstGeom>
          <a:solidFill>
            <a:schemeClr val="bg1">
              <a:lumMod val="85000"/>
            </a:schemeClr>
          </a:solidFill>
          <a:ln>
            <a:solidFill>
              <a:schemeClr val="tx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শেষে শিক্ষার্থীরা........</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1665598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1+#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50" fill="hold"/>
                                        <p:tgtEl>
                                          <p:spTgt spid="8"/>
                                        </p:tgtEl>
                                        <p:attrNameLst>
                                          <p:attrName>ppt_x</p:attrName>
                                        </p:attrNameLst>
                                      </p:cBhvr>
                                      <p:tavLst>
                                        <p:tav tm="0">
                                          <p:val>
                                            <p:strVal val="1+#ppt_w/2"/>
                                          </p:val>
                                        </p:tav>
                                        <p:tav tm="100000">
                                          <p:val>
                                            <p:strVal val="#ppt_x"/>
                                          </p:val>
                                        </p:tav>
                                      </p:tavLst>
                                    </p:anim>
                                    <p:anim calcmode="lin" valueType="num">
                                      <p:cBhvr additive="base">
                                        <p:cTn id="28" dur="1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500" fill="hold"/>
                                        <p:tgtEl>
                                          <p:spTgt spid="9"/>
                                        </p:tgtEl>
                                        <p:attrNameLst>
                                          <p:attrName>ppt_x</p:attrName>
                                        </p:attrNameLst>
                                      </p:cBhvr>
                                      <p:tavLst>
                                        <p:tav tm="0">
                                          <p:val>
                                            <p:strVal val="1+#ppt_w/2"/>
                                          </p:val>
                                        </p:tav>
                                        <p:tav tm="100000">
                                          <p:val>
                                            <p:strVal val="#ppt_x"/>
                                          </p:val>
                                        </p:tav>
                                      </p:tavLst>
                                    </p:anim>
                                    <p:anim calcmode="lin" valueType="num">
                                      <p:cBhvr additive="base">
                                        <p:cTn id="33"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480" y="85405"/>
            <a:ext cx="9878518" cy="1938992"/>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 বা ততোধিক কম্পিউটারকে কোন যোগাযোগের মাধ্যমে নিজেদের ভেতর তথ্য কিংবা উপাত্ত আদান প্রদান করতে পারে তাকে কি বলে?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4939258" y="5461539"/>
            <a:ext cx="2413416"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নেটওয়ার্ক</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9763" y="1518312"/>
            <a:ext cx="5696263" cy="4106836"/>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5847" y="1518312"/>
            <a:ext cx="5486399" cy="4106836"/>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sp>
        <p:nvSpPr>
          <p:cNvPr id="6" name="TextBox 5"/>
          <p:cNvSpPr txBox="1"/>
          <p:nvPr/>
        </p:nvSpPr>
        <p:spPr>
          <a:xfrm>
            <a:off x="2515849" y="223904"/>
            <a:ext cx="5983574" cy="830997"/>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800" dirty="0" smtClean="0">
                <a:latin typeface="NikoshBAN" panose="02000000000000000000" pitchFamily="2" charset="0"/>
                <a:cs typeface="NikoshBAN" panose="02000000000000000000" pitchFamily="2" charset="0"/>
              </a:rPr>
              <a:t>এসো আমরা দুইটি ছবি দেখি-</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84813" y="5775049"/>
            <a:ext cx="563380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একটি কম্পিউটার(পিসি) নেটওয়ার্ক </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7082847" y="5775049"/>
            <a:ext cx="4894291"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কম্পিউটারে তথ্য আদান প্রদান </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Tree>
    <p:extLst>
      <p:ext uri="{BB962C8B-B14F-4D97-AF65-F5344CB8AC3E}">
        <p14:creationId xmlns:p14="http://schemas.microsoft.com/office/powerpoint/2010/main" xmlns="" val="155204015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1" nodeType="clickEffect">
                                  <p:stCondLst>
                                    <p:cond delay="0"/>
                                  </p:stCondLst>
                                  <p:childTnLst>
                                    <p:anim calcmode="lin" valueType="num">
                                      <p:cBhvr>
                                        <p:cTn id="34" dur="500"/>
                                        <p:tgtEl>
                                          <p:spTgt spid="6"/>
                                        </p:tgtEl>
                                        <p:attrNameLst>
                                          <p:attrName>ppt_w</p:attrName>
                                        </p:attrNameLst>
                                      </p:cBhvr>
                                      <p:tavLst>
                                        <p:tav tm="0">
                                          <p:val>
                                            <p:strVal val="ppt_w"/>
                                          </p:val>
                                        </p:tav>
                                        <p:tav tm="100000">
                                          <p:val>
                                            <p:fltVal val="0"/>
                                          </p:val>
                                        </p:tav>
                                      </p:tavLst>
                                    </p:anim>
                                    <p:anim calcmode="lin" valueType="num">
                                      <p:cBhvr>
                                        <p:cTn id="35" dur="500"/>
                                        <p:tgtEl>
                                          <p:spTgt spid="6"/>
                                        </p:tgtEl>
                                        <p:attrNameLst>
                                          <p:attrName>ppt_h</p:attrName>
                                        </p:attrNameLst>
                                      </p:cBhvr>
                                      <p:tavLst>
                                        <p:tav tm="0">
                                          <p:val>
                                            <p:strVal val="ppt_h"/>
                                          </p:val>
                                        </p:tav>
                                        <p:tav tm="100000">
                                          <p:val>
                                            <p:fltVal val="0"/>
                                          </p:val>
                                        </p:tav>
                                      </p:tavLst>
                                    </p:anim>
                                    <p:set>
                                      <p:cBhvr>
                                        <p:cTn id="36" dur="1" fill="hold">
                                          <p:stCondLst>
                                            <p:cond delay="499"/>
                                          </p:stCondLst>
                                        </p:cTn>
                                        <p:tgtEl>
                                          <p:spTgt spid="6"/>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p:cTn id="38" dur="1000"/>
                                        <p:tgtEl>
                                          <p:spTgt spid="5"/>
                                        </p:tgtEl>
                                        <p:attrNameLst>
                                          <p:attrName>ppt_w</p:attrName>
                                        </p:attrNameLst>
                                      </p:cBhvr>
                                      <p:tavLst>
                                        <p:tav tm="0">
                                          <p:val>
                                            <p:strVal val="ppt_w"/>
                                          </p:val>
                                        </p:tav>
                                        <p:tav tm="100000">
                                          <p:val>
                                            <p:fltVal val="0"/>
                                          </p:val>
                                        </p:tav>
                                      </p:tavLst>
                                    </p:anim>
                                    <p:anim calcmode="lin" valueType="num">
                                      <p:cBhvr>
                                        <p:cTn id="39" dur="1000"/>
                                        <p:tgtEl>
                                          <p:spTgt spid="5"/>
                                        </p:tgtEl>
                                        <p:attrNameLst>
                                          <p:attrName>ppt_h</p:attrName>
                                        </p:attrNameLst>
                                      </p:cBhvr>
                                      <p:tavLst>
                                        <p:tav tm="0">
                                          <p:val>
                                            <p:strVal val="ppt_h"/>
                                          </p:val>
                                        </p:tav>
                                        <p:tav tm="100000">
                                          <p:val>
                                            <p:fltVal val="0"/>
                                          </p:val>
                                        </p:tav>
                                      </p:tavLst>
                                    </p:anim>
                                    <p:set>
                                      <p:cBhvr>
                                        <p:cTn id="40" dur="1" fill="hold">
                                          <p:stCondLst>
                                            <p:cond delay="999"/>
                                          </p:stCondLst>
                                        </p:cTn>
                                        <p:tgtEl>
                                          <p:spTgt spid="5"/>
                                        </p:tgtEl>
                                        <p:attrNameLst>
                                          <p:attrName>style.visibility</p:attrName>
                                        </p:attrNameLst>
                                      </p:cBhvr>
                                      <p:to>
                                        <p:strVal val="hidden"/>
                                      </p:to>
                                    </p:set>
                                  </p:childTnLst>
                                </p:cTn>
                              </p:par>
                              <p:par>
                                <p:cTn id="41" presetID="23" presetClass="exit" presetSubtype="32" fill="hold" nodeType="withEffect">
                                  <p:stCondLst>
                                    <p:cond delay="0"/>
                                  </p:stCondLst>
                                  <p:childTnLst>
                                    <p:anim calcmode="lin" valueType="num">
                                      <p:cBhvr>
                                        <p:cTn id="42" dur="1000"/>
                                        <p:tgtEl>
                                          <p:spTgt spid="4"/>
                                        </p:tgtEl>
                                        <p:attrNameLst>
                                          <p:attrName>ppt_w</p:attrName>
                                        </p:attrNameLst>
                                      </p:cBhvr>
                                      <p:tavLst>
                                        <p:tav tm="0">
                                          <p:val>
                                            <p:strVal val="ppt_w"/>
                                          </p:val>
                                        </p:tav>
                                        <p:tav tm="100000">
                                          <p:val>
                                            <p:fltVal val="0"/>
                                          </p:val>
                                        </p:tav>
                                      </p:tavLst>
                                    </p:anim>
                                    <p:anim calcmode="lin" valueType="num">
                                      <p:cBhvr>
                                        <p:cTn id="43" dur="1000"/>
                                        <p:tgtEl>
                                          <p:spTgt spid="4"/>
                                        </p:tgtEl>
                                        <p:attrNameLst>
                                          <p:attrName>ppt_h</p:attrName>
                                        </p:attrNameLst>
                                      </p:cBhvr>
                                      <p:tavLst>
                                        <p:tav tm="0">
                                          <p:val>
                                            <p:strVal val="ppt_h"/>
                                          </p:val>
                                        </p:tav>
                                        <p:tav tm="100000">
                                          <p:val>
                                            <p:fltVal val="0"/>
                                          </p:val>
                                        </p:tav>
                                      </p:tavLst>
                                    </p:anim>
                                    <p:set>
                                      <p:cBhvr>
                                        <p:cTn id="44" dur="1" fill="hold">
                                          <p:stCondLst>
                                            <p:cond delay="999"/>
                                          </p:stCondLst>
                                        </p:cTn>
                                        <p:tgtEl>
                                          <p:spTgt spid="4"/>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set>
                                      <p:cBhvr>
                                        <p:cTn id="48" dur="1" fill="hold">
                                          <p:stCondLst>
                                            <p:cond delay="499"/>
                                          </p:stCondLst>
                                        </p:cTn>
                                        <p:tgtEl>
                                          <p:spTgt spid="7"/>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p:tgtEl>
                                          <p:spTgt spid="8"/>
                                        </p:tgtEl>
                                        <p:attrNameLst>
                                          <p:attrName>ppt_w</p:attrName>
                                        </p:attrNameLst>
                                      </p:cBhvr>
                                      <p:tavLst>
                                        <p:tav tm="0">
                                          <p:val>
                                            <p:strVal val="ppt_w"/>
                                          </p:val>
                                        </p:tav>
                                        <p:tav tm="100000">
                                          <p:val>
                                            <p:fltVal val="0"/>
                                          </p:val>
                                        </p:tav>
                                      </p:tavLst>
                                    </p:anim>
                                    <p:anim calcmode="lin" valueType="num">
                                      <p:cBhvr>
                                        <p:cTn id="51" dur="500"/>
                                        <p:tgtEl>
                                          <p:spTgt spid="8"/>
                                        </p:tgtEl>
                                        <p:attrNameLst>
                                          <p:attrName>ppt_h</p:attrName>
                                        </p:attrNameLst>
                                      </p:cBhvr>
                                      <p:tavLst>
                                        <p:tav tm="0">
                                          <p:val>
                                            <p:strVal val="ppt_h"/>
                                          </p:val>
                                        </p:tav>
                                        <p:tav tm="100000">
                                          <p:val>
                                            <p:fltVal val="0"/>
                                          </p:val>
                                        </p:tav>
                                      </p:tavLst>
                                    </p:anim>
                                    <p:set>
                                      <p:cBhvr>
                                        <p:cTn id="52" dur="1" fill="hold">
                                          <p:stCondLst>
                                            <p:cond delay="499"/>
                                          </p:stCondLst>
                                        </p:cTn>
                                        <p:tgtEl>
                                          <p:spTgt spid="8"/>
                                        </p:tgtEl>
                                        <p:attrNameLst>
                                          <p:attrName>style.visibility</p:attrName>
                                        </p:attrNameLst>
                                      </p:cBhvr>
                                      <p:to>
                                        <p:strVal val="hidden"/>
                                      </p:to>
                                    </p:set>
                                  </p:childTnLst>
                                </p:cTn>
                              </p:par>
                            </p:childTnLst>
                          </p:cTn>
                        </p:par>
                        <p:par>
                          <p:cTn id="53" fill="hold">
                            <p:stCondLst>
                              <p:cond delay="1000"/>
                            </p:stCondLst>
                            <p:childTnLst>
                              <p:par>
                                <p:cTn id="54" presetID="23" presetClass="entr" presetSubtype="16"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500" fill="hold"/>
                                        <p:tgtEl>
                                          <p:spTgt spid="2"/>
                                        </p:tgtEl>
                                        <p:attrNameLst>
                                          <p:attrName>ppt_w</p:attrName>
                                        </p:attrNameLst>
                                      </p:cBhvr>
                                      <p:tavLst>
                                        <p:tav tm="0">
                                          <p:val>
                                            <p:fltVal val="0"/>
                                          </p:val>
                                        </p:tav>
                                        <p:tav tm="100000">
                                          <p:val>
                                            <p:strVal val="#ppt_w"/>
                                          </p:val>
                                        </p:tav>
                                      </p:tavLst>
                                    </p:anim>
                                    <p:anim calcmode="lin" valueType="num">
                                      <p:cBhvr>
                                        <p:cTn id="57" dur="1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594" y="224852"/>
            <a:ext cx="876924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4400" dirty="0" err="1" smtClean="0">
                <a:latin typeface="NikoshBAN" panose="02000000000000000000" pitchFamily="2" charset="0"/>
                <a:cs typeface="NikoshBAN" panose="02000000000000000000" pitchFamily="2" charset="0"/>
              </a:rPr>
              <a:t>সত্যিকারের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নেটওয়ার্কে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কয়টি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কম্পিউটার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4736891" y="5938417"/>
            <a:ext cx="2218546"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4400" dirty="0" err="1" smtClean="0">
                <a:latin typeface="NikoshBAN" panose="02000000000000000000" pitchFamily="2" charset="0"/>
                <a:cs typeface="NikoshBAN" panose="02000000000000000000" pitchFamily="2" charset="0"/>
              </a:rPr>
              <a:t>অনেকগুলো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33338" y="1394718"/>
            <a:ext cx="7193710" cy="44814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sp>
        <p:nvSpPr>
          <p:cNvPr id="3" name="TextBox 2"/>
          <p:cNvSpPr txBox="1"/>
          <p:nvPr/>
        </p:nvSpPr>
        <p:spPr>
          <a:xfrm>
            <a:off x="3492709" y="845025"/>
            <a:ext cx="4152276"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ছবিটি লক্ষ্য কর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652419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250" fill="hold"/>
                                        <p:tgtEl>
                                          <p:spTgt spid="5"/>
                                        </p:tgtEl>
                                        <p:attrNameLst>
                                          <p:attrName>ppt_w</p:attrName>
                                        </p:attrNameLst>
                                      </p:cBhvr>
                                      <p:tavLst>
                                        <p:tav tm="0">
                                          <p:val>
                                            <p:fltVal val="0"/>
                                          </p:val>
                                        </p:tav>
                                        <p:tav tm="100000">
                                          <p:val>
                                            <p:strVal val="#ppt_w"/>
                                          </p:val>
                                        </p:tav>
                                      </p:tavLst>
                                    </p:anim>
                                    <p:anim calcmode="lin" valueType="num">
                                      <p:cBhvr>
                                        <p:cTn id="12" dur="125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3"/>
                                        </p:tgtEl>
                                        <p:attrNameLst>
                                          <p:attrName>ppt_w</p:attrName>
                                        </p:attrNameLst>
                                      </p:cBhvr>
                                      <p:tavLst>
                                        <p:tav tm="0">
                                          <p:val>
                                            <p:strVal val="ppt_w"/>
                                          </p:val>
                                        </p:tav>
                                        <p:tav tm="100000">
                                          <p:val>
                                            <p:fltVal val="0"/>
                                          </p:val>
                                        </p:tav>
                                      </p:tavLst>
                                    </p:anim>
                                    <p:anim calcmode="lin" valueType="num">
                                      <p:cBhvr>
                                        <p:cTn id="17" dur="500"/>
                                        <p:tgtEl>
                                          <p:spTgt spid="3"/>
                                        </p:tgtEl>
                                        <p:attrNameLst>
                                          <p:attrName>ppt_h</p:attrName>
                                        </p:attrNameLst>
                                      </p:cBhvr>
                                      <p:tavLst>
                                        <p:tav tm="0">
                                          <p:val>
                                            <p:strVal val="ppt_h"/>
                                          </p:val>
                                        </p:tav>
                                        <p:tav tm="100000">
                                          <p:val>
                                            <p:fltVal val="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2983" y="239842"/>
            <a:ext cx="551638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কম্পিউটার নেটওয়ার্ক কয় ধরনের?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765685" y="6130975"/>
            <a:ext cx="6130976"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দুই ধরনের যথাঃ ইন্ট্রানেট ও ইন্টারনেট </a:t>
            </a:r>
            <a:endParaRPr lang="en-US" sz="3600" dirty="0">
              <a:latin typeface="NikoshBAN" panose="02000000000000000000" pitchFamily="2" charset="0"/>
              <a:cs typeface="NikoshBAN" panose="02000000000000000000" pitchFamily="2" charset="0"/>
            </a:endParaRPr>
          </a:p>
        </p:txBody>
      </p:sp>
      <p:sp>
        <p:nvSpPr>
          <p:cNvPr id="5" name="Rounded Rectangular Callout 4"/>
          <p:cNvSpPr/>
          <p:nvPr/>
        </p:nvSpPr>
        <p:spPr>
          <a:xfrm>
            <a:off x="6850505" y="902414"/>
            <a:ext cx="3717561" cy="1789510"/>
          </a:xfrm>
          <a:prstGeom prst="wedgeRoundRectCallout">
            <a:avLst>
              <a:gd name="adj1" fmla="val -82013"/>
              <a:gd name="adj2" fmla="val -6532"/>
              <a:gd name="adj3" fmla="val 16667"/>
            </a:avLst>
          </a:prstGeom>
          <a:pattFill prst="pct20">
            <a:fgClr>
              <a:schemeClr val="accent1"/>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একাধিক কম্পিউটারের অন্তর্বত্তী সংযোগ।</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5150" y="902414"/>
            <a:ext cx="4054996" cy="272620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5150" y="3644860"/>
            <a:ext cx="4054996" cy="2427406"/>
          </a:xfrm>
          <a:prstGeom prst="rect">
            <a:avLst/>
          </a:prstGeom>
          <a:ln w="88900" cap="sq" cmpd="thickThin">
            <a:solidFill>
              <a:srgbClr val="000000"/>
            </a:solidFill>
            <a:prstDash val="solid"/>
            <a:miter lim="800000"/>
          </a:ln>
          <a:effectLst>
            <a:innerShdw blurRad="76200">
              <a:srgbClr val="000000"/>
            </a:innerShdw>
          </a:effectLst>
        </p:spPr>
      </p:pic>
      <p:sp>
        <p:nvSpPr>
          <p:cNvPr id="9" name="Oval Callout 8"/>
          <p:cNvSpPr/>
          <p:nvPr/>
        </p:nvSpPr>
        <p:spPr>
          <a:xfrm>
            <a:off x="7075357" y="2953062"/>
            <a:ext cx="4661941" cy="2878112"/>
          </a:xfrm>
          <a:prstGeom prst="wedgeEllipseCallout">
            <a:avLst>
              <a:gd name="adj1" fmla="val -80319"/>
              <a:gd name="adj2" fmla="val 21354"/>
            </a:avLst>
          </a:prstGeom>
          <a:pattFill prst="dashHorz">
            <a:fgClr>
              <a:schemeClr val="accent1"/>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সারা পৃথিবীতে ছড়িয়ে থাকা কম্পিউটারের মধ্যেকার যে সংযোগ ব্যবস্থা।</a:t>
            </a:r>
            <a:endParaRPr lang="en-US" sz="36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83965" y="0"/>
            <a:ext cx="1208035" cy="94884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1281659" cy="1129160"/>
          </a:xfrm>
          <a:prstGeom prst="rect">
            <a:avLst/>
          </a:prstGeom>
        </p:spPr>
      </p:pic>
    </p:spTree>
    <p:extLst>
      <p:ext uri="{BB962C8B-B14F-4D97-AF65-F5344CB8AC3E}">
        <p14:creationId xmlns:p14="http://schemas.microsoft.com/office/powerpoint/2010/main" xmlns="" val="3443394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23" presetClass="entr" presetSubtype="16"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750" fill="hold"/>
                                        <p:tgtEl>
                                          <p:spTgt spid="3"/>
                                        </p:tgtEl>
                                        <p:attrNameLst>
                                          <p:attrName>ppt_w</p:attrName>
                                        </p:attrNameLst>
                                      </p:cBhvr>
                                      <p:tavLst>
                                        <p:tav tm="0">
                                          <p:val>
                                            <p:fltVal val="0"/>
                                          </p:val>
                                        </p:tav>
                                        <p:tav tm="100000">
                                          <p:val>
                                            <p:strVal val="#ppt_w"/>
                                          </p:val>
                                        </p:tav>
                                      </p:tavLst>
                                    </p:anim>
                                    <p:anim calcmode="lin" valueType="num">
                                      <p:cBhvr>
                                        <p:cTn id="59" dur="750" fill="hold"/>
                                        <p:tgtEl>
                                          <p:spTgt spid="3"/>
                                        </p:tgtEl>
                                        <p:attrNameLst>
                                          <p:attrName>ppt_h</p:attrName>
                                        </p:attrNameLst>
                                      </p:cBhvr>
                                      <p:tavLst>
                                        <p:tav tm="0">
                                          <p:val>
                                            <p:fltVal val="0"/>
                                          </p:val>
                                        </p:tav>
                                        <p:tav tm="100000">
                                          <p:val>
                                            <p:strVal val="#ppt_h"/>
                                          </p:val>
                                        </p:tav>
                                      </p:tavLst>
                                    </p:anim>
                                    <p:animEffect transition="in" filter="fade">
                                      <p:cBhvr>
                                        <p:cTn id="6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1193</TotalTime>
  <Words>908</Words>
  <Application>Microsoft Office PowerPoint</Application>
  <PresentationFormat>Custom</PresentationFormat>
  <Paragraphs>127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BISWAS</dc:creator>
  <cp:lastModifiedBy>computer zone</cp:lastModifiedBy>
  <cp:revision>270</cp:revision>
  <dcterms:created xsi:type="dcterms:W3CDTF">2021-01-14T11:15:11Z</dcterms:created>
  <dcterms:modified xsi:type="dcterms:W3CDTF">2021-02-10T04:52:12Z</dcterms:modified>
</cp:coreProperties>
</file>