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02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15E7E-35BE-4292-9652-8E22BDEF0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B0A526-7385-4F2D-AF2B-8B6AA02A5D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2B44E-8730-4303-B51B-BB6BF1D0D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FBDB-A2D2-4399-847A-82611CDDCA89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F996A-CC43-4963-A5E0-403AF79EF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4451C-5155-4D96-BDA4-7C08CD4CB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7D6-2AFC-4DCA-A320-CA152A08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67EE7-FB6E-4C8E-AD0A-05467149C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D06431-FFD1-4E0F-9575-9C46AA944D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FA4A4-DAB3-4B5F-895A-30EAD7A63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FBDB-A2D2-4399-847A-82611CDDCA89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B09E3-F212-4681-8AEE-2AD64BB83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4CF27-F613-475E-8325-73DBF4E33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7D6-2AFC-4DCA-A320-CA152A08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60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A35FD6-20DE-4336-985D-FA923DDC21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25653B-48F7-4A82-9F28-9DCD9B5EE6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528C6-7923-4468-8B29-D8023EE6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FBDB-A2D2-4399-847A-82611CDDCA89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42E54-254A-4229-B6CE-147319A44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E5B29-8C0F-4014-8A92-EDA31F1F9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7D6-2AFC-4DCA-A320-CA152A08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71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41A33-B238-413E-B058-4333763D4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62F30-7736-4404-A647-87D9F862F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FD929-AC5A-4A20-8FE1-5DBF2EEA0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FBDB-A2D2-4399-847A-82611CDDCA89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71580-BA8D-4873-BCE5-1B766E921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C274C-96B1-4E22-B083-016B267D5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7D6-2AFC-4DCA-A320-CA152A08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5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F1ED2-2746-4106-871E-E53796CE2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F46A5-7291-4482-BE22-EBB94C606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4C7B0-4707-4B6B-97AE-BCC1D7C54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FBDB-A2D2-4399-847A-82611CDDCA89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FB11B-0F5D-4CB2-8163-692608267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D1745-FCB8-488E-9484-7B18D6ECD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7D6-2AFC-4DCA-A320-CA152A08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75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C8E47-BEFA-4B5F-AD93-4CD32001E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85180-AB55-4F06-9A59-C0ED0214BC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4EB6D3-BA1F-4C49-A6DE-C421A07ED1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3F5428-D332-4D9E-B083-953219EE3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FBDB-A2D2-4399-847A-82611CDDCA89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91CA09-5A8F-4514-9E08-DF3250441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B02D27-3051-4AEA-B10E-7A171C0E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7D6-2AFC-4DCA-A320-CA152A08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4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EB32D-076C-4CE8-812E-4AA9B317F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ADD067-1690-4A13-800E-F1A13BBFE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3BBF9C-C712-46C2-A7E0-8E1DAD25C7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588A95-EE6A-41E2-B052-DB467415DF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E31C01-BBBC-48CD-A684-5793FABAC3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8DD9E-CEB0-4607-8016-434D8BFE2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FBDB-A2D2-4399-847A-82611CDDCA89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CDF7B7-BD26-4760-A736-018C77D50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5E1B7F-CEF2-4FE0-A9C6-2540EBB29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7D6-2AFC-4DCA-A320-CA152A08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8C681-361F-4B81-B835-63FDFFACD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A6A2E0-C22D-47F3-9B7F-D5110F93E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FBDB-A2D2-4399-847A-82611CDDCA89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2E5A6F-1625-4FC4-9504-EC382C1C9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DB13E1-8428-4A1A-A550-9FDD81961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7D6-2AFC-4DCA-A320-CA152A08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81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3621FE-161A-4713-8432-07EFE1F11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FBDB-A2D2-4399-847A-82611CDDCA89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4BCDE1-F63D-42C1-9341-6BCFFF13C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B7BDD8-2F0E-426F-B78E-3E7725FA7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7D6-2AFC-4DCA-A320-CA152A08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BB771-C4DF-4F26-A9CC-72781509B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E7585-5039-4044-A730-100AE8E82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F70A8B-2C21-4793-9E39-02878DCDF1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6DFD09-8F15-42E9-8FB4-55227CCA1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FBDB-A2D2-4399-847A-82611CDDCA89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35C143-F49F-49BE-AAE4-03042237B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1DBD3-2A90-495C-A2E8-5AEC3B29D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7D6-2AFC-4DCA-A320-CA152A08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5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23F1A-E45E-4098-B8F8-4138B3123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419250-856F-4FA4-B78B-46ACB4EE3D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89CE3C-1CD9-498F-8081-51E128B17D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4253CA-7492-42A4-872B-6C8726880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FBDB-A2D2-4399-847A-82611CDDCA89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9D6D6F-7B2F-477D-9E4C-5FB7AE15E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744FEF-E9FA-486D-8A0B-BA62742CF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7D6-2AFC-4DCA-A320-CA152A08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42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F8F13E-931D-4496-BD7C-654567FD9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2961B6-24E6-4D3D-B98C-8B787B847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BB236-D5D9-46C2-AA39-9D671F187F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7FBDB-A2D2-4399-847A-82611CDDCA89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A1A6D-EFCE-4E43-A011-735E6E96FA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6139A-2705-4D26-94C6-511FBB55E2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BC7D6-2AFC-4DCA-A320-CA152A08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9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A1EE635-56A6-4E9D-AF9C-1F225BD58EFD}"/>
              </a:ext>
            </a:extLst>
          </p:cNvPr>
          <p:cNvSpPr txBox="1"/>
          <p:nvPr/>
        </p:nvSpPr>
        <p:spPr>
          <a:xfrm>
            <a:off x="6243759" y="3059911"/>
            <a:ext cx="49554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ষষ্ঠ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as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িষয়ঃগণিত</a:t>
            </a:r>
            <a:endParaRPr lang="bn-IN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ষষ্ঠ</a:t>
            </a:r>
          </a:p>
          <a:p>
            <a:pPr algn="ctr"/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জ্যামিতির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as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endParaRPr lang="bn-IN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700FA8-6292-4ED7-903A-94AF362364D9}"/>
              </a:ext>
            </a:extLst>
          </p:cNvPr>
          <p:cNvSpPr txBox="1"/>
          <p:nvPr/>
        </p:nvSpPr>
        <p:spPr>
          <a:xfrm>
            <a:off x="309154" y="3059911"/>
            <a:ext cx="57868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দ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বদরুল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্ষক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বেপজা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পাবলিক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সিইপিজেড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12AE18-01E9-4B82-93C2-0A4AF9EDA027}"/>
              </a:ext>
            </a:extLst>
          </p:cNvPr>
          <p:cNvSpPr txBox="1"/>
          <p:nvPr/>
        </p:nvSpPr>
        <p:spPr>
          <a:xfrm>
            <a:off x="1698239" y="1489765"/>
            <a:ext cx="86998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A613B7-E6F7-4D00-B250-70C8321D36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9703" y="0"/>
            <a:ext cx="2847975" cy="33813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73C755D-C0D7-4FAF-B72E-F955ED45DB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2" y="-1"/>
            <a:ext cx="2847975" cy="33813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F849C6A-AD09-43F7-A6B3-20AEB9CEECB4}"/>
              </a:ext>
            </a:extLst>
          </p:cNvPr>
          <p:cNvSpPr txBox="1"/>
          <p:nvPr/>
        </p:nvSpPr>
        <p:spPr>
          <a:xfrm>
            <a:off x="3683860" y="146304"/>
            <a:ext cx="4728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3200" b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b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b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b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200" b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b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াঠে সকল</a:t>
            </a:r>
            <a:r>
              <a:rPr lang="as-IN" sz="3200" b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b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b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5205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C2EB86-C540-4575-A71E-E7DA1468CA91}"/>
              </a:ext>
            </a:extLst>
          </p:cNvPr>
          <p:cNvSpPr txBox="1"/>
          <p:nvPr/>
        </p:nvSpPr>
        <p:spPr>
          <a:xfrm>
            <a:off x="3755136" y="499872"/>
            <a:ext cx="4462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b="1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b="1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4000" b="1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b="1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000" b="1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b="1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4000" b="1" u="sng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73B7EE-996F-493D-912B-9AEDE7D4DDD0}"/>
              </a:ext>
            </a:extLst>
          </p:cNvPr>
          <p:cNvSpPr txBox="1"/>
          <p:nvPr/>
        </p:nvSpPr>
        <p:spPr>
          <a:xfrm>
            <a:off x="731520" y="5169408"/>
            <a:ext cx="10460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বিপ্রতীপ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কোণদ্বয়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িখন্ডকদ্বয়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্থিত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78181E-D436-4307-A541-D658B88A66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675" y="1406050"/>
            <a:ext cx="6310249" cy="34419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CB84F69-8DD9-4DBA-94CA-A40B912C1B8C}"/>
              </a:ext>
            </a:extLst>
          </p:cNvPr>
          <p:cNvSpPr txBox="1"/>
          <p:nvPr/>
        </p:nvSpPr>
        <p:spPr>
          <a:xfrm>
            <a:off x="10119360" y="0"/>
            <a:ext cx="1987296" cy="156966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৬ষ্ঠ</a:t>
            </a: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ষয়ঃ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 ৬ষ্ঠ</a:t>
            </a:r>
          </a:p>
        </p:txBody>
      </p:sp>
    </p:spTree>
    <p:extLst>
      <p:ext uri="{BB962C8B-B14F-4D97-AF65-F5344CB8AC3E}">
        <p14:creationId xmlns:p14="http://schemas.microsoft.com/office/powerpoint/2010/main" val="304008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530BEFA9-DEAB-4DEA-986D-65620807B35A}"/>
              </a:ext>
            </a:extLst>
          </p:cNvPr>
          <p:cNvSpPr txBox="1"/>
          <p:nvPr/>
        </p:nvSpPr>
        <p:spPr>
          <a:xfrm>
            <a:off x="1537497" y="379694"/>
            <a:ext cx="88696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াই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নিরাপদে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থাকি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72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হাফেজ</a:t>
            </a:r>
            <a:r>
              <a:rPr lang="en-US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2BF685C-8D72-462B-BB9C-0704FAC7E2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153" y="2135528"/>
            <a:ext cx="4125849" cy="403833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0A645C3-B838-49FF-877D-FEF40070D1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5528"/>
            <a:ext cx="4125849" cy="403833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76C213-4A03-495B-A7DD-AA5DD0CB776F}"/>
              </a:ext>
            </a:extLst>
          </p:cNvPr>
          <p:cNvSpPr txBox="1"/>
          <p:nvPr/>
        </p:nvSpPr>
        <p:spPr>
          <a:xfrm>
            <a:off x="10119360" y="0"/>
            <a:ext cx="1987296" cy="156966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৬ষ্ঠ</a:t>
            </a: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ষয়ঃ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 ৬ষ্ঠ</a:t>
            </a:r>
          </a:p>
        </p:txBody>
      </p:sp>
    </p:spTree>
    <p:extLst>
      <p:ext uri="{BB962C8B-B14F-4D97-AF65-F5344CB8AC3E}">
        <p14:creationId xmlns:p14="http://schemas.microsoft.com/office/powerpoint/2010/main" val="30848320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B5DBE2-A915-4E37-8693-F800FB70CAD8}"/>
              </a:ext>
            </a:extLst>
          </p:cNvPr>
          <p:cNvSpPr txBox="1"/>
          <p:nvPr/>
        </p:nvSpPr>
        <p:spPr>
          <a:xfrm>
            <a:off x="3450336" y="865632"/>
            <a:ext cx="480364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াঠ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জ্যামিতির</a:t>
            </a:r>
            <a:r>
              <a:rPr lang="en-US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4D9E4A-E945-4A82-88BD-8474765C7875}"/>
              </a:ext>
            </a:extLst>
          </p:cNvPr>
          <p:cNvSpPr txBox="1"/>
          <p:nvPr/>
        </p:nvSpPr>
        <p:spPr>
          <a:xfrm>
            <a:off x="1743456" y="3429000"/>
            <a:ext cx="94731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সন্নিহিত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সন্নিহিত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প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াখ্যা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FE7EE2-D7DB-4EEF-A188-1B2BF7DBA554}"/>
              </a:ext>
            </a:extLst>
          </p:cNvPr>
          <p:cNvSpPr txBox="1"/>
          <p:nvPr/>
        </p:nvSpPr>
        <p:spPr>
          <a:xfrm>
            <a:off x="10119360" y="0"/>
            <a:ext cx="1987296" cy="156966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৬ষ্ঠ</a:t>
            </a: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ষয়ঃ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 ৬ষ্ঠ</a:t>
            </a:r>
          </a:p>
        </p:txBody>
      </p:sp>
    </p:spTree>
    <p:extLst>
      <p:ext uri="{BB962C8B-B14F-4D97-AF65-F5344CB8AC3E}">
        <p14:creationId xmlns:p14="http://schemas.microsoft.com/office/powerpoint/2010/main" val="228865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957F33C-6876-496C-B435-8B4644692B34}"/>
              </a:ext>
            </a:extLst>
          </p:cNvPr>
          <p:cNvSpPr txBox="1"/>
          <p:nvPr/>
        </p:nvSpPr>
        <p:spPr>
          <a:xfrm>
            <a:off x="707136" y="755904"/>
            <a:ext cx="10582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u="sng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b="1" u="sng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াধারণ</a:t>
            </a:r>
            <a:r>
              <a:rPr lang="en-US" sz="3200" b="1" u="sng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u="sng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নির্বচনঃ</a:t>
            </a:r>
            <a:r>
              <a:rPr lang="en-US" sz="3200" b="1" u="sng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রেখার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বিন্দুতে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এ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র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্টি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উৎপ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মষ্টি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সমকোণ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4471219-5ADE-475B-BFA1-ADDF334BF731}"/>
                  </a:ext>
                </a:extLst>
              </p:cNvPr>
              <p:cNvSpPr txBox="1"/>
              <p:nvPr/>
            </p:nvSpPr>
            <p:spPr>
              <a:xfrm>
                <a:off x="865632" y="4532436"/>
                <a:ext cx="10460736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u="sng" dirty="0" err="1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বিশেষ</a:t>
                </a:r>
                <a:r>
                  <a:rPr lang="en-US" sz="3200" b="1" u="sng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b="1" u="sng" dirty="0" err="1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নির্বচনঃ</a:t>
                </a:r>
                <a:r>
                  <a:rPr lang="en-US" sz="3200" b="1" u="sng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r>
                  <a:rPr lang="as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ন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 </a:t>
                </a:r>
                <a:r>
                  <a:rPr lang="as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as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AB </a:t>
                </a:r>
                <a:r>
                  <a:rPr lang="as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as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ল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রেখাট</a:t>
                </a:r>
                <a:r>
                  <a:rPr lang="as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 O </a:t>
                </a:r>
                <a:r>
                  <a:rPr lang="as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as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ন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as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দ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ু</a:t>
                </a:r>
                <a:r>
                  <a:rPr lang="as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 OC </a:t>
                </a:r>
                <a:r>
                  <a:rPr lang="en-US" sz="32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রশ্মিটির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পান্তবিন্দু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মিলিত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হয়েছে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r>
                  <a:rPr lang="en-US" sz="32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ফলে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</m:oMath>
                </a14:m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AOC </a:t>
                </a:r>
                <a:r>
                  <a:rPr lang="en-US" sz="32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</m:oMath>
                </a14:m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BOC </a:t>
                </a:r>
                <a:r>
                  <a:rPr lang="en-US" sz="32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দুইটি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কোণ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উৎপন্ন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হলো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r>
                  <a:rPr lang="en-US" sz="32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করতে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হবে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যে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</m:oMath>
                </a14:m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AOC +</a:t>
                </a:r>
                <a:r>
                  <a:rPr lang="en-US" sz="3200" b="1" dirty="0"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</m:oMath>
                </a14:m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BOC = </a:t>
                </a:r>
                <a:r>
                  <a:rPr lang="en-US" sz="32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দুই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সমকোণ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4471219-5ADE-475B-BFA1-ADDF334BF7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632" y="4532436"/>
                <a:ext cx="10460736" cy="1569660"/>
              </a:xfrm>
              <a:prstGeom prst="rect">
                <a:avLst/>
              </a:prstGeom>
              <a:blipFill>
                <a:blip r:embed="rId2"/>
                <a:stretch>
                  <a:fillRect l="-1457" t="-5058" b="-12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A651E4C-4E58-4B68-8DA7-5E0AD0480660}"/>
              </a:ext>
            </a:extLst>
          </p:cNvPr>
          <p:cNvCxnSpPr/>
          <p:nvPr/>
        </p:nvCxnSpPr>
        <p:spPr>
          <a:xfrm>
            <a:off x="3736848" y="3429000"/>
            <a:ext cx="5242560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8F10155-E9BE-4166-ABEB-28C05FCBA14F}"/>
              </a:ext>
            </a:extLst>
          </p:cNvPr>
          <p:cNvCxnSpPr/>
          <p:nvPr/>
        </p:nvCxnSpPr>
        <p:spPr>
          <a:xfrm flipV="1">
            <a:off x="6096000" y="2182368"/>
            <a:ext cx="1706880" cy="12466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B6A86D03-C3F6-4D13-BBB6-FE6079423C34}"/>
              </a:ext>
            </a:extLst>
          </p:cNvPr>
          <p:cNvSpPr txBox="1"/>
          <p:nvPr/>
        </p:nvSpPr>
        <p:spPr>
          <a:xfrm>
            <a:off x="3401568" y="3544300"/>
            <a:ext cx="6705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81875A9-B012-425A-88EB-3FC87CF5A25B}"/>
              </a:ext>
            </a:extLst>
          </p:cNvPr>
          <p:cNvSpPr txBox="1"/>
          <p:nvPr/>
        </p:nvSpPr>
        <p:spPr>
          <a:xfrm>
            <a:off x="8241792" y="3444240"/>
            <a:ext cx="780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B88AF24-653C-4896-AAE5-DF7E3EA63F18}"/>
              </a:ext>
            </a:extLst>
          </p:cNvPr>
          <p:cNvSpPr txBox="1"/>
          <p:nvPr/>
        </p:nvSpPr>
        <p:spPr>
          <a:xfrm>
            <a:off x="5833872" y="3544300"/>
            <a:ext cx="52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BE6DBAC-E3A3-4061-B20B-905DBF1DF34B}"/>
              </a:ext>
            </a:extLst>
          </p:cNvPr>
          <p:cNvSpPr txBox="1"/>
          <p:nvPr/>
        </p:nvSpPr>
        <p:spPr>
          <a:xfrm>
            <a:off x="7833360" y="2036189"/>
            <a:ext cx="256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DAEEAA-4392-4EEC-BF69-0327F3917300}"/>
              </a:ext>
            </a:extLst>
          </p:cNvPr>
          <p:cNvSpPr txBox="1"/>
          <p:nvPr/>
        </p:nvSpPr>
        <p:spPr>
          <a:xfrm>
            <a:off x="4261104" y="55830"/>
            <a:ext cx="3145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-১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507E91-D258-4432-9AC3-CE5078AF8874}"/>
              </a:ext>
            </a:extLst>
          </p:cNvPr>
          <p:cNvSpPr txBox="1"/>
          <p:nvPr/>
        </p:nvSpPr>
        <p:spPr>
          <a:xfrm>
            <a:off x="10119360" y="0"/>
            <a:ext cx="1987296" cy="156966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৬ষ্ঠ</a:t>
            </a: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ষয়ঃ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 ৬ষ্ঠ</a:t>
            </a:r>
          </a:p>
        </p:txBody>
      </p:sp>
    </p:spTree>
    <p:extLst>
      <p:ext uri="{BB962C8B-B14F-4D97-AF65-F5344CB8AC3E}">
        <p14:creationId xmlns:p14="http://schemas.microsoft.com/office/powerpoint/2010/main" val="192246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31B1F94-52BB-4AB5-B425-D80D23BBAC6B}"/>
              </a:ext>
            </a:extLst>
          </p:cNvPr>
          <p:cNvSpPr txBox="1"/>
          <p:nvPr/>
        </p:nvSpPr>
        <p:spPr>
          <a:xfrm>
            <a:off x="1121664" y="3114449"/>
            <a:ext cx="9058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অংকনঃ</a:t>
            </a:r>
            <a:r>
              <a:rPr lang="en-US" sz="32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AB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রেখার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OD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ঁক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E1B2A28-65DE-4B90-A80B-4CB76CB129DD}"/>
                  </a:ext>
                </a:extLst>
              </p:cNvPr>
              <p:cNvSpPr txBox="1"/>
              <p:nvPr/>
            </p:nvSpPr>
            <p:spPr>
              <a:xfrm>
                <a:off x="1121664" y="4023360"/>
                <a:ext cx="1115568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u="sng" dirty="0" err="1">
                    <a:solidFill>
                      <a:srgbClr val="0070C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প্রমাণঃ</a:t>
                </a:r>
                <a:r>
                  <a:rPr lang="en-US" sz="3200" b="1" u="sng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</m:oMath>
                </a14:m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AOC +</a:t>
                </a:r>
                <a:r>
                  <a:rPr lang="en-US" sz="3200" b="1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</m:oMath>
                </a14:m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BOC</a:t>
                </a:r>
              </a:p>
              <a:p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=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</m:oMath>
                </a14:m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AOD+</a:t>
                </a:r>
                <a:r>
                  <a:rPr lang="en-US" sz="3200" b="1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</m:oMath>
                </a14:m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DOC +</a:t>
                </a:r>
                <a:r>
                  <a:rPr lang="en-US" sz="3200" b="1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</m:oMath>
                </a14:m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BOC      </a:t>
                </a:r>
                <a:r>
                  <a:rPr lang="en-US" sz="20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[</a:t>
                </a:r>
                <a:r>
                  <a:rPr lang="en-US" sz="20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যেহেতু</a:t>
                </a:r>
                <a:r>
                  <a:rPr lang="en-US" sz="2000" b="1" dirty="0"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</m:oMath>
                </a14:m>
                <a:r>
                  <a:rPr lang="en-US" sz="20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DOC +</a:t>
                </a:r>
                <a:r>
                  <a:rPr lang="en-US" sz="2000" b="1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</m:oMath>
                </a14:m>
                <a:r>
                  <a:rPr lang="en-US" sz="20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BOC =</a:t>
                </a:r>
                <a:r>
                  <a:rPr lang="en-US" sz="2000" b="1" dirty="0"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</m:oMath>
                </a14:m>
                <a:r>
                  <a:rPr lang="en-US" sz="20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DOB]  </a:t>
                </a:r>
              </a:p>
              <a:p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=</a:t>
                </a:r>
                <a:r>
                  <a:rPr lang="en-US" sz="3200" b="1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</m:oMath>
                </a14:m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AOD+</a:t>
                </a:r>
                <a:r>
                  <a:rPr lang="en-US" sz="3200" b="1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</m:oMath>
                </a14:m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DOB </a:t>
                </a:r>
              </a:p>
              <a:p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= ১ </a:t>
                </a:r>
                <a:r>
                  <a:rPr lang="en-US" sz="32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সমকোণ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+ ১ </a:t>
                </a:r>
                <a:r>
                  <a:rPr lang="en-US" sz="32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সমকোণ</a:t>
                </a:r>
                <a:endParaRPr lang="en-US" sz="32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= </a:t>
                </a:r>
                <a:r>
                  <a:rPr lang="en-US" sz="32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দুই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সমকোণ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E1B2A28-65DE-4B90-A80B-4CB76CB129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664" y="4023360"/>
                <a:ext cx="11155680" cy="2554545"/>
              </a:xfrm>
              <a:prstGeom prst="rect">
                <a:avLst/>
              </a:prstGeom>
              <a:blipFill>
                <a:blip r:embed="rId2"/>
                <a:stretch>
                  <a:fillRect l="-1366" t="-2864" b="-69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1C327D4-B789-4802-A730-00E0C01F2C72}"/>
              </a:ext>
            </a:extLst>
          </p:cNvPr>
          <p:cNvCxnSpPr/>
          <p:nvPr/>
        </p:nvCxnSpPr>
        <p:spPr>
          <a:xfrm>
            <a:off x="4059936" y="2340864"/>
            <a:ext cx="3864864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1DAE5F1-6F1C-465E-8D5D-1664FD0D4FA3}"/>
              </a:ext>
            </a:extLst>
          </p:cNvPr>
          <p:cNvCxnSpPr/>
          <p:nvPr/>
        </p:nvCxnSpPr>
        <p:spPr>
          <a:xfrm flipV="1">
            <a:off x="6096000" y="768096"/>
            <a:ext cx="1109472" cy="15605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1AAA912-C416-4131-97C6-DF9497C943EB}"/>
              </a:ext>
            </a:extLst>
          </p:cNvPr>
          <p:cNvCxnSpPr/>
          <p:nvPr/>
        </p:nvCxnSpPr>
        <p:spPr>
          <a:xfrm flipV="1">
            <a:off x="6096000" y="487680"/>
            <a:ext cx="0" cy="185318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9A99E15-B770-45A1-8CAE-C79C9F4BF609}"/>
              </a:ext>
            </a:extLst>
          </p:cNvPr>
          <p:cNvSpPr txBox="1"/>
          <p:nvPr/>
        </p:nvSpPr>
        <p:spPr>
          <a:xfrm>
            <a:off x="3750130" y="2328672"/>
            <a:ext cx="402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2E2BCD-3419-4ACF-BB47-859C41B3E298}"/>
              </a:ext>
            </a:extLst>
          </p:cNvPr>
          <p:cNvSpPr txBox="1"/>
          <p:nvPr/>
        </p:nvSpPr>
        <p:spPr>
          <a:xfrm>
            <a:off x="7905424" y="2292096"/>
            <a:ext cx="31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A5DA49-E587-4291-97D6-E6EA1F8D975F}"/>
              </a:ext>
            </a:extLst>
          </p:cNvPr>
          <p:cNvSpPr txBox="1"/>
          <p:nvPr/>
        </p:nvSpPr>
        <p:spPr>
          <a:xfrm>
            <a:off x="7205472" y="646176"/>
            <a:ext cx="341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62F4D0-9DA2-488E-AF81-179025561E90}"/>
              </a:ext>
            </a:extLst>
          </p:cNvPr>
          <p:cNvSpPr txBox="1"/>
          <p:nvPr/>
        </p:nvSpPr>
        <p:spPr>
          <a:xfrm>
            <a:off x="6096000" y="461510"/>
            <a:ext cx="195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FE0D439-1DC1-4520-8A33-774C672F2673}"/>
              </a:ext>
            </a:extLst>
          </p:cNvPr>
          <p:cNvSpPr txBox="1"/>
          <p:nvPr/>
        </p:nvSpPr>
        <p:spPr>
          <a:xfrm>
            <a:off x="5803392" y="2462784"/>
            <a:ext cx="487676" cy="369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D9CCCA6-727B-4C07-8566-8C1E9ED7AD4C}"/>
              </a:ext>
            </a:extLst>
          </p:cNvPr>
          <p:cNvSpPr txBox="1"/>
          <p:nvPr/>
        </p:nvSpPr>
        <p:spPr>
          <a:xfrm>
            <a:off x="10119360" y="0"/>
            <a:ext cx="1987296" cy="156966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৬ষ্ঠ</a:t>
            </a: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ষয়ঃ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 ৬ষ্ঠ</a:t>
            </a:r>
          </a:p>
        </p:txBody>
      </p:sp>
    </p:spTree>
    <p:extLst>
      <p:ext uri="{BB962C8B-B14F-4D97-AF65-F5344CB8AC3E}">
        <p14:creationId xmlns:p14="http://schemas.microsoft.com/office/powerpoint/2010/main" val="306260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DF6599-0001-4325-B1BB-89406744D0E4}"/>
              </a:ext>
            </a:extLst>
          </p:cNvPr>
          <p:cNvSpPr txBox="1"/>
          <p:nvPr/>
        </p:nvSpPr>
        <p:spPr>
          <a:xfrm>
            <a:off x="2474976" y="429322"/>
            <a:ext cx="724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as-IN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য-</a:t>
            </a:r>
            <a:r>
              <a:rPr lang="as-IN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567946-3A7D-4716-A5BD-AED1C745D4BC}"/>
              </a:ext>
            </a:extLst>
          </p:cNvPr>
          <p:cNvSpPr txBox="1"/>
          <p:nvPr/>
        </p:nvSpPr>
        <p:spPr>
          <a:xfrm>
            <a:off x="353568" y="1414965"/>
            <a:ext cx="11350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200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u="sng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</a:t>
            </a:r>
            <a:r>
              <a:rPr lang="as-IN" sz="3200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200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200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পরস্পর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ে,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পন্ন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বিপ্রতীপ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ন।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8732537-48EC-4B81-83AD-B5658C96E3A0}"/>
                  </a:ext>
                </a:extLst>
              </p:cNvPr>
              <p:cNvSpPr txBox="1"/>
              <p:nvPr/>
            </p:nvSpPr>
            <p:spPr>
              <a:xfrm>
                <a:off x="207264" y="5047488"/>
                <a:ext cx="11497056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u="sng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</a:t>
                </a:r>
                <a:r>
                  <a:rPr lang="as-IN" sz="3200" b="1" u="sng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en-US" sz="3200" b="1" u="sng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শেষ</a:t>
                </a:r>
                <a:r>
                  <a:rPr lang="en-US" sz="3200" b="1" u="sng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b="1" u="sng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নির</a:t>
                </a:r>
                <a:r>
                  <a:rPr lang="as-IN" sz="3200" b="1" u="sng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en-US" sz="3200" b="1" u="sng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</a:t>
                </a:r>
                <a:r>
                  <a:rPr lang="as-IN" sz="3200" b="1" u="sng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</a:t>
                </a:r>
                <a:r>
                  <a:rPr lang="en-US" sz="3200" b="1" u="sng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</a:t>
                </a:r>
                <a:r>
                  <a:rPr lang="as-IN" sz="3200" b="1" u="sng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ঃ</a:t>
                </a:r>
                <a:r>
                  <a:rPr lang="en-US" sz="3200" b="1" u="sng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ন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AB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ও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CD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রেখাদ্বয়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পর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প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 O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ন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দ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ু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ছেদ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করেছে।ফলে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O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ন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দ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ু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en-US" sz="3200" b="1" dirty="0"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AOC,</a:t>
                </a:r>
                <a:r>
                  <a:rPr lang="en-US" sz="3200" dirty="0"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COB,</a:t>
                </a:r>
                <a:r>
                  <a:rPr lang="en-US" sz="3200" dirty="0"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BOD</a:t>
                </a:r>
                <a:r>
                  <a:rPr lang="en-US" sz="3200" dirty="0">
                    <a:ea typeface="Cambria Math" panose="02040503050406030204" pitchFamily="18" charset="0"/>
                    <a:cs typeface="NikoshBAN" panose="02000000000000000000" pitchFamily="2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en-US" sz="32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AOD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উৎপন্ন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হয়েছে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করতে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হবে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যে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AOC=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বিপ্রতীপ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BOD </a:t>
                </a:r>
                <a:r>
                  <a:rPr lang="en-US" sz="3200" dirty="0" err="1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এবং</a:t>
                </a:r>
                <a:r>
                  <a:rPr lang="en-US" sz="32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COB =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বিপ্রতীপ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AOD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8732537-48EC-4B81-83AD-B5658C96E3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64" y="5047488"/>
                <a:ext cx="11497056" cy="1569660"/>
              </a:xfrm>
              <a:prstGeom prst="rect">
                <a:avLst/>
              </a:prstGeom>
              <a:blipFill>
                <a:blip r:embed="rId2"/>
                <a:stretch>
                  <a:fillRect l="-1326" t="-5058" b="-12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D527F6E-F2ED-40E0-AAC9-6D4E9AA65937}"/>
              </a:ext>
            </a:extLst>
          </p:cNvPr>
          <p:cNvCxnSpPr/>
          <p:nvPr/>
        </p:nvCxnSpPr>
        <p:spPr>
          <a:xfrm>
            <a:off x="3377184" y="2602992"/>
            <a:ext cx="4425696" cy="157276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846EB2B-CB42-4C56-A2BE-ACF9C322EF47}"/>
              </a:ext>
            </a:extLst>
          </p:cNvPr>
          <p:cNvCxnSpPr>
            <a:cxnSpLocks/>
          </p:cNvCxnSpPr>
          <p:nvPr/>
        </p:nvCxnSpPr>
        <p:spPr>
          <a:xfrm flipH="1">
            <a:off x="3462528" y="2375818"/>
            <a:ext cx="3950208" cy="2176149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379E0BF-BE77-4706-9E80-771D38D190B5}"/>
              </a:ext>
            </a:extLst>
          </p:cNvPr>
          <p:cNvSpPr txBox="1"/>
          <p:nvPr/>
        </p:nvSpPr>
        <p:spPr>
          <a:xfrm>
            <a:off x="2499360" y="2492183"/>
            <a:ext cx="67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A4E950-7777-48E2-8832-AB7CEFB37645}"/>
              </a:ext>
            </a:extLst>
          </p:cNvPr>
          <p:cNvSpPr txBox="1"/>
          <p:nvPr/>
        </p:nvSpPr>
        <p:spPr>
          <a:xfrm>
            <a:off x="7412736" y="2402929"/>
            <a:ext cx="658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58084C-938D-4412-B59A-5DB304A18951}"/>
              </a:ext>
            </a:extLst>
          </p:cNvPr>
          <p:cNvSpPr txBox="1"/>
          <p:nvPr/>
        </p:nvSpPr>
        <p:spPr>
          <a:xfrm flipH="1">
            <a:off x="7680960" y="4286569"/>
            <a:ext cx="121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32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AE63F1-60A0-4908-B336-3F17665F2D62}"/>
              </a:ext>
            </a:extLst>
          </p:cNvPr>
          <p:cNvSpPr txBox="1"/>
          <p:nvPr/>
        </p:nvSpPr>
        <p:spPr>
          <a:xfrm>
            <a:off x="2450592" y="4319237"/>
            <a:ext cx="804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051413-072C-4495-8A81-9129FFF90481}"/>
              </a:ext>
            </a:extLst>
          </p:cNvPr>
          <p:cNvSpPr txBox="1"/>
          <p:nvPr/>
        </p:nvSpPr>
        <p:spPr>
          <a:xfrm>
            <a:off x="5437632" y="3572256"/>
            <a:ext cx="414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O</a:t>
            </a:r>
            <a:endParaRPr lang="en-US" sz="32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78C25A-0353-4D06-A4DB-6CB9B50C88F6}"/>
              </a:ext>
            </a:extLst>
          </p:cNvPr>
          <p:cNvSpPr txBox="1"/>
          <p:nvPr/>
        </p:nvSpPr>
        <p:spPr>
          <a:xfrm>
            <a:off x="10119360" y="0"/>
            <a:ext cx="1987296" cy="156966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৬ষ্ঠ</a:t>
            </a: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ষয়ঃ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 ৬ষ্ঠ</a:t>
            </a:r>
          </a:p>
        </p:txBody>
      </p:sp>
    </p:spTree>
    <p:extLst>
      <p:ext uri="{BB962C8B-B14F-4D97-AF65-F5344CB8AC3E}">
        <p14:creationId xmlns:p14="http://schemas.microsoft.com/office/powerpoint/2010/main" val="254654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7D6DA02-76F1-4BD8-8715-8632E5E606F9}"/>
                  </a:ext>
                </a:extLst>
              </p:cNvPr>
              <p:cNvSpPr txBox="1"/>
              <p:nvPr/>
            </p:nvSpPr>
            <p:spPr>
              <a:xfrm>
                <a:off x="999744" y="2524863"/>
                <a:ext cx="10899648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u="sng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প্রমাণঃ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OA র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শ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ি O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ন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দ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ু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 CD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সা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থ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ল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হ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য়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ছে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</a:p>
              <a:p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∴∠</m:t>
                    </m:r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AOC+</a:t>
                </a:r>
                <a:r>
                  <a:rPr lang="en-US" sz="3200" dirty="0"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20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A</m:t>
                    </m:r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OD =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দুই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সমকোণ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 [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উপপাদ্য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১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অনুসারে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]</a:t>
                </a:r>
              </a:p>
              <a:p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আবার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OD র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শ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ি O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ন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দ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ু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 AB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সা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থ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ল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হ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য়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ছে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</a:p>
              <a:p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∴∠</m:t>
                    </m:r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AOD+</a:t>
                </a:r>
                <a:r>
                  <a:rPr lang="en-US" sz="3200" dirty="0"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200" dirty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B</m:t>
                    </m:r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OD =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দুই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সমকোণ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 [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উপপাদ্য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১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অনুসারে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]</a:t>
                </a:r>
              </a:p>
              <a:p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7D6DA02-76F1-4BD8-8715-8632E5E606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744" y="2524863"/>
                <a:ext cx="10899648" cy="2554545"/>
              </a:xfrm>
              <a:prstGeom prst="rect">
                <a:avLst/>
              </a:prstGeom>
              <a:blipFill>
                <a:blip r:embed="rId2"/>
                <a:stretch>
                  <a:fillRect l="-1398" t="-3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2478079-0B48-4585-B491-26EA34ED244D}"/>
              </a:ext>
            </a:extLst>
          </p:cNvPr>
          <p:cNvCxnSpPr/>
          <p:nvPr/>
        </p:nvCxnSpPr>
        <p:spPr>
          <a:xfrm>
            <a:off x="4297680" y="609600"/>
            <a:ext cx="3596640" cy="1560576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84A9A06-C06E-4268-BA66-9BCBB0B25A31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4236720" y="542544"/>
            <a:ext cx="3383280" cy="1774657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56AEC76-39A8-4F26-B97B-D28B160DE014}"/>
              </a:ext>
            </a:extLst>
          </p:cNvPr>
          <p:cNvSpPr txBox="1"/>
          <p:nvPr/>
        </p:nvSpPr>
        <p:spPr>
          <a:xfrm>
            <a:off x="3767328" y="499872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9BE547-9C80-4B67-905C-6992D14245AD}"/>
              </a:ext>
            </a:extLst>
          </p:cNvPr>
          <p:cNvSpPr txBox="1"/>
          <p:nvPr/>
        </p:nvSpPr>
        <p:spPr>
          <a:xfrm>
            <a:off x="7620000" y="357878"/>
            <a:ext cx="359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4A110D-7D85-4086-9B53-88988A1CBE09}"/>
              </a:ext>
            </a:extLst>
          </p:cNvPr>
          <p:cNvSpPr txBox="1"/>
          <p:nvPr/>
        </p:nvSpPr>
        <p:spPr>
          <a:xfrm>
            <a:off x="3950208" y="1877568"/>
            <a:ext cx="109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7D6E34-013D-4BDE-8BA0-A797DE7403BD}"/>
              </a:ext>
            </a:extLst>
          </p:cNvPr>
          <p:cNvSpPr txBox="1"/>
          <p:nvPr/>
        </p:nvSpPr>
        <p:spPr>
          <a:xfrm>
            <a:off x="7924800" y="1947869"/>
            <a:ext cx="35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B07694-4513-466D-83A9-4FFE7923A224}"/>
              </a:ext>
            </a:extLst>
          </p:cNvPr>
          <p:cNvSpPr txBox="1"/>
          <p:nvPr/>
        </p:nvSpPr>
        <p:spPr>
          <a:xfrm>
            <a:off x="6022848" y="1578537"/>
            <a:ext cx="316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1EAC9E-5425-4C8E-AFAD-E785EF9A05C0}"/>
              </a:ext>
            </a:extLst>
          </p:cNvPr>
          <p:cNvSpPr txBox="1"/>
          <p:nvPr/>
        </p:nvSpPr>
        <p:spPr>
          <a:xfrm>
            <a:off x="10119360" y="0"/>
            <a:ext cx="1987296" cy="156966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৬ষ্ঠ</a:t>
            </a: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ষয়ঃ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 ৬ষ্ঠ</a:t>
            </a:r>
          </a:p>
        </p:txBody>
      </p:sp>
    </p:spTree>
    <p:extLst>
      <p:ext uri="{BB962C8B-B14F-4D97-AF65-F5344CB8AC3E}">
        <p14:creationId xmlns:p14="http://schemas.microsoft.com/office/powerpoint/2010/main" val="32753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74CEC91-341F-4EAC-9BAB-755298102E4B}"/>
                  </a:ext>
                </a:extLst>
              </p:cNvPr>
              <p:cNvSpPr txBox="1"/>
              <p:nvPr/>
            </p:nvSpPr>
            <p:spPr>
              <a:xfrm>
                <a:off x="1708404" y="3925824"/>
                <a:ext cx="94488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সুতরাং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AOC+</a:t>
                </a:r>
                <a:r>
                  <a:rPr lang="en-US" sz="3200" dirty="0"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200" i="1" dirty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A</m:t>
                    </m:r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OD  =</a:t>
                </a:r>
                <a14:m>
                  <m:oMath xmlns:m="http://schemas.openxmlformats.org/officeDocument/2006/math">
                    <m:r>
                      <a:rPr lang="en-US" sz="32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AOD+</a:t>
                </a:r>
                <a:r>
                  <a:rPr lang="en-US" sz="3200" dirty="0"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200" dirty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B</m:t>
                    </m:r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OD</a:t>
                </a:r>
              </a:p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া,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AOC  =</a:t>
                </a:r>
                <a14:m>
                  <m:oMath xmlns:m="http://schemas.openxmlformats.org/officeDocument/2006/math">
                    <m:r>
                      <a:rPr lang="en-US" sz="32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3200" dirty="0"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200" dirty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B</m:t>
                    </m:r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OD        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[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উভয়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পক্ষ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হতে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2400" i="1" dirty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A</m:t>
                    </m:r>
                  </m:oMath>
                </a14:m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OD 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বাদ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দিয়ে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]</a:t>
                </a:r>
              </a:p>
              <a:p>
                <a:r>
                  <a:rPr lang="en-US" sz="3200" dirty="0">
                    <a:ea typeface="Cambria Math" panose="02040503050406030204" pitchFamily="18" charset="0"/>
                    <a:cs typeface="NikoshBAN" panose="02000000000000000000" pitchFamily="2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∴</m:t>
                    </m:r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AOC  =</a:t>
                </a:r>
                <a14:m>
                  <m:oMath xmlns:m="http://schemas.openxmlformats.org/officeDocument/2006/math">
                    <m:r>
                      <a:rPr lang="en-US" sz="32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3200" dirty="0"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200" dirty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B</m:t>
                    </m:r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OD </a:t>
                </a:r>
              </a:p>
              <a:p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অনুরূপে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দেখানো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যায়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যে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</a:p>
              <a:p>
                <a:r>
                  <a:rPr lang="en-US" sz="32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</a:t>
                </a:r>
                <a:r>
                  <a:rPr lang="en-US" sz="3200" dirty="0"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COB  =</a:t>
                </a:r>
                <a14:m>
                  <m:oMath xmlns:m="http://schemas.openxmlformats.org/officeDocument/2006/math">
                    <m:r>
                      <a:rPr lang="en-US" sz="32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3200" dirty="0"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200" dirty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A</m:t>
                    </m:r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OD (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প্রমাণিত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)</a:t>
                </a:r>
                <a:endParaRPr lang="en-US" sz="3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74CEC91-341F-4EAC-9BAB-755298102E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8404" y="3925824"/>
                <a:ext cx="9448800" cy="2554545"/>
              </a:xfrm>
              <a:prstGeom prst="rect">
                <a:avLst/>
              </a:prstGeom>
              <a:blipFill>
                <a:blip r:embed="rId2"/>
                <a:stretch>
                  <a:fillRect l="-1613" t="-2864" b="-7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1F9A4C5A-51DB-447B-AE3D-E6518AF56F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340" y="117348"/>
            <a:ext cx="8153400" cy="3429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ABF2723-1F59-4D95-ACF2-8B831460E159}"/>
              </a:ext>
            </a:extLst>
          </p:cNvPr>
          <p:cNvSpPr txBox="1"/>
          <p:nvPr/>
        </p:nvSpPr>
        <p:spPr>
          <a:xfrm>
            <a:off x="10119360" y="0"/>
            <a:ext cx="1987296" cy="156966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৬ষ্ঠ</a:t>
            </a: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ষয়ঃ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 ৬ষ্ঠ</a:t>
            </a:r>
          </a:p>
        </p:txBody>
      </p:sp>
    </p:spTree>
    <p:extLst>
      <p:ext uri="{BB962C8B-B14F-4D97-AF65-F5344CB8AC3E}">
        <p14:creationId xmlns:p14="http://schemas.microsoft.com/office/powerpoint/2010/main" val="52502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838ECD-096E-4468-B45A-1785C683FE32}"/>
              </a:ext>
            </a:extLst>
          </p:cNvPr>
          <p:cNvSpPr txBox="1"/>
          <p:nvPr/>
        </p:nvSpPr>
        <p:spPr>
          <a:xfrm>
            <a:off x="3803904" y="475488"/>
            <a:ext cx="3803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1E8C4C-D31D-4B7D-8B70-5BBE035F7C03}"/>
              </a:ext>
            </a:extLst>
          </p:cNvPr>
          <p:cNvSpPr txBox="1"/>
          <p:nvPr/>
        </p:nvSpPr>
        <p:spPr>
          <a:xfrm>
            <a:off x="2401824" y="1828800"/>
            <a:ext cx="76565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েখাং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আঁক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বিন্দুর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মাত্রা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ইউক্লিড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কোনদেশের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পন্ডিত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b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BF68289C-775B-4032-AB0A-6AABB819F5CB}"/>
              </a:ext>
            </a:extLst>
          </p:cNvPr>
          <p:cNvSpPr/>
          <p:nvPr/>
        </p:nvSpPr>
        <p:spPr>
          <a:xfrm>
            <a:off x="3078480" y="3560064"/>
            <a:ext cx="1158240" cy="621792"/>
          </a:xfrm>
          <a:prstGeom prst="cub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F7595B-D14F-4880-AA1F-602D04C139ED}"/>
              </a:ext>
            </a:extLst>
          </p:cNvPr>
          <p:cNvSpPr txBox="1"/>
          <p:nvPr/>
        </p:nvSpPr>
        <p:spPr>
          <a:xfrm>
            <a:off x="10119360" y="0"/>
            <a:ext cx="1987296" cy="156966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৬ষ্ঠ</a:t>
            </a: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ষয়ঃ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 ৬ষ্ঠ</a:t>
            </a:r>
          </a:p>
        </p:txBody>
      </p:sp>
    </p:spTree>
    <p:extLst>
      <p:ext uri="{BB962C8B-B14F-4D97-AF65-F5344CB8AC3E}">
        <p14:creationId xmlns:p14="http://schemas.microsoft.com/office/powerpoint/2010/main" val="193797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64853A-BDE1-4CBE-8449-4C74DECDA769}"/>
              </a:ext>
            </a:extLst>
          </p:cNvPr>
          <p:cNvSpPr txBox="1"/>
          <p:nvPr/>
        </p:nvSpPr>
        <p:spPr>
          <a:xfrm>
            <a:off x="3816096" y="560832"/>
            <a:ext cx="4133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3200" b="1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u="sng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200" b="1" u="sng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6D759CF-FF01-4380-885A-F0FB06531708}"/>
                  </a:ext>
                </a:extLst>
              </p:cNvPr>
              <p:cNvSpPr txBox="1"/>
              <p:nvPr/>
            </p:nvSpPr>
            <p:spPr>
              <a:xfrm>
                <a:off x="2694432" y="2097024"/>
                <a:ext cx="81686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১। চ</a:t>
                </a:r>
                <a:r>
                  <a:rPr lang="as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া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ঁ</a:t>
                </a:r>
                <a:r>
                  <a:rPr lang="as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দ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া</a:t>
                </a:r>
                <a:r>
                  <a:rPr lang="as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া</a:t>
                </a:r>
                <a:r>
                  <a:rPr lang="as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হ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া</a:t>
                </a:r>
                <a:r>
                  <a:rPr lang="as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য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as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য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৩০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০</m:t>
                        </m:r>
                      </m:sup>
                    </m:sSup>
                  </m:oMath>
                </a14:m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৪৫</m:t>
                        </m:r>
                      </m:e>
                      <m:sup>
                        <m:r>
                          <a:rPr lang="en-US" sz="3200" b="1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০</m:t>
                        </m:r>
                      </m:sup>
                    </m:sSup>
                  </m:oMath>
                </a14:m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৬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০</m:t>
                        </m:r>
                      </m:e>
                      <m:sup>
                        <m:r>
                          <a:rPr lang="en-US" sz="3200" b="1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০</m:t>
                        </m:r>
                      </m:sup>
                    </m:sSup>
                  </m:oMath>
                </a14:m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কোণ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আঁক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6D759CF-FF01-4380-885A-F0FB065317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4432" y="2097024"/>
                <a:ext cx="8168640" cy="584775"/>
              </a:xfrm>
              <a:prstGeom prst="rect">
                <a:avLst/>
              </a:prstGeom>
              <a:blipFill>
                <a:blip r:embed="rId2"/>
                <a:stretch>
                  <a:fillRect l="-1866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542CFA1E-12D8-4847-8418-C892734AF411}"/>
              </a:ext>
            </a:extLst>
          </p:cNvPr>
          <p:cNvSpPr txBox="1"/>
          <p:nvPr/>
        </p:nvSpPr>
        <p:spPr>
          <a:xfrm>
            <a:off x="3072384" y="4886689"/>
            <a:ext cx="7559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২। চ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োণগুলোর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র।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C06FA63-B10D-4752-B200-E3B44A79CAF4}"/>
              </a:ext>
            </a:extLst>
          </p:cNvPr>
          <p:cNvCxnSpPr/>
          <p:nvPr/>
        </p:nvCxnSpPr>
        <p:spPr>
          <a:xfrm flipV="1">
            <a:off x="4645152" y="2962656"/>
            <a:ext cx="2877312" cy="158496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A1D78A6-CB58-4ECD-B0F1-0DC5EB2C137A}"/>
              </a:ext>
            </a:extLst>
          </p:cNvPr>
          <p:cNvCxnSpPr>
            <a:cxnSpLocks/>
          </p:cNvCxnSpPr>
          <p:nvPr/>
        </p:nvCxnSpPr>
        <p:spPr>
          <a:xfrm flipH="1" flipV="1">
            <a:off x="5391912" y="2681799"/>
            <a:ext cx="704088" cy="10367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7EAB4EE-7BCD-41F8-BBE5-D10EA3AD6733}"/>
              </a:ext>
            </a:extLst>
          </p:cNvPr>
          <p:cNvCxnSpPr/>
          <p:nvPr/>
        </p:nvCxnSpPr>
        <p:spPr>
          <a:xfrm>
            <a:off x="6096000" y="3755136"/>
            <a:ext cx="203606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C154CAD-1597-481C-8A5A-A456B2F9316B}"/>
              </a:ext>
            </a:extLst>
          </p:cNvPr>
          <p:cNvSpPr txBox="1"/>
          <p:nvPr/>
        </p:nvSpPr>
        <p:spPr>
          <a:xfrm>
            <a:off x="6035040" y="3338298"/>
            <a:ext cx="24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70B049-06DD-4B5B-A5F2-DB96C11CCBBE}"/>
              </a:ext>
            </a:extLst>
          </p:cNvPr>
          <p:cNvSpPr txBox="1"/>
          <p:nvPr/>
        </p:nvSpPr>
        <p:spPr>
          <a:xfrm>
            <a:off x="5504688" y="3522964"/>
            <a:ext cx="29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E67447-2081-4816-9915-F6A520B84FB5}"/>
              </a:ext>
            </a:extLst>
          </p:cNvPr>
          <p:cNvSpPr txBox="1"/>
          <p:nvPr/>
        </p:nvSpPr>
        <p:spPr>
          <a:xfrm>
            <a:off x="6461760" y="3416063"/>
            <a:ext cx="231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B19834-0271-402A-9C23-E0DC4C1986CD}"/>
              </a:ext>
            </a:extLst>
          </p:cNvPr>
          <p:cNvSpPr txBox="1"/>
          <p:nvPr/>
        </p:nvSpPr>
        <p:spPr>
          <a:xfrm>
            <a:off x="5961888" y="3782052"/>
            <a:ext cx="390144" cy="369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CC2C01-2C4D-4F54-B2CA-56F8F9142E4B}"/>
              </a:ext>
            </a:extLst>
          </p:cNvPr>
          <p:cNvSpPr txBox="1"/>
          <p:nvPr/>
        </p:nvSpPr>
        <p:spPr>
          <a:xfrm>
            <a:off x="10119360" y="0"/>
            <a:ext cx="1987296" cy="156966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৬ষ্ঠ</a:t>
            </a: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ষয়ঃ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 ৬ষ্ঠ</a:t>
            </a:r>
          </a:p>
        </p:txBody>
      </p:sp>
    </p:spTree>
    <p:extLst>
      <p:ext uri="{BB962C8B-B14F-4D97-AF65-F5344CB8AC3E}">
        <p14:creationId xmlns:p14="http://schemas.microsoft.com/office/powerpoint/2010/main" val="157817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586 -0.0176 L -0.0888 0.02245 C -0.07487 0.03148 -0.0539 0.03634 -0.0319 0.03634 C -0.0069 0.03634 0.01315 0.03148 0.02709 0.02245 L 0.09414 -0.0176 " pathEditMode="relative" rAng="0" ptsTypes="AAA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915</Words>
  <Application>Microsoft Office PowerPoint</Application>
  <PresentationFormat>Widescreen</PresentationFormat>
  <Paragraphs>105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Imrans</dc:creator>
  <cp:lastModifiedBy>Imrans</cp:lastModifiedBy>
  <cp:revision>40</cp:revision>
  <dcterms:created xsi:type="dcterms:W3CDTF">2021-02-10T06:18:01Z</dcterms:created>
  <dcterms:modified xsi:type="dcterms:W3CDTF">2021-02-11T05:36:59Z</dcterms:modified>
</cp:coreProperties>
</file>