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vez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DE2"/>
    <a:srgbClr val="00E266"/>
    <a:srgbClr val="FF8601"/>
    <a:srgbClr val="FFCC66"/>
    <a:srgbClr val="D24D18"/>
    <a:srgbClr val="FCCD04"/>
    <a:srgbClr val="D65914"/>
    <a:srgbClr val="D65014"/>
    <a:srgbClr val="00CC5C"/>
    <a:srgbClr val="00A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7CC2-6B73-4F98-B05B-FDBBE79FF5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82ABF2-D11B-456F-AD45-2899C3B14EC7}">
      <dgm:prSet/>
      <dgm:spPr>
        <a:solidFill>
          <a:srgbClr val="00E266"/>
        </a:solidFill>
      </dgm:spPr>
      <dgm:t>
        <a:bodyPr/>
        <a:lstStyle/>
        <a:p>
          <a:pPr algn="l" rtl="0"/>
          <a:r>
            <a:rPr lang="en-US" b="0" dirty="0" smtClean="0">
              <a:solidFill>
                <a:schemeClr val="tx1"/>
              </a:solidFill>
            </a:rPr>
            <a:t>কৃষি সম্প্রসারণ অধিদপ্তরের অধীনে উপজেলা কৃষি অফিস প্রায় প্রতি মাসে অথবা প্রয়োজন অনুসারে কৃষক ও কৃষাণীদের নিয়ে  বিভিন্ন বিষয়ে যে সভা বা বৈঠক করে তাকে কৃষক সভা ও উঠন বৈঠক বলে।</a:t>
          </a:r>
          <a:endParaRPr lang="en-US" b="0" dirty="0">
            <a:solidFill>
              <a:schemeClr val="tx1"/>
            </a:solidFill>
          </a:endParaRPr>
        </a:p>
      </dgm:t>
    </dgm:pt>
    <dgm:pt modelId="{2DAC1B53-6F06-4537-B147-37AA26A06001}" type="parTrans" cxnId="{A9297DED-BDF6-4739-8739-04C457A9EAC5}">
      <dgm:prSet/>
      <dgm:spPr/>
      <dgm:t>
        <a:bodyPr/>
        <a:lstStyle/>
        <a:p>
          <a:endParaRPr lang="en-US"/>
        </a:p>
      </dgm:t>
    </dgm:pt>
    <dgm:pt modelId="{77D67F18-4E59-4ABE-A730-8CC25D5F9A37}" type="sibTrans" cxnId="{A9297DED-BDF6-4739-8739-04C457A9EAC5}">
      <dgm:prSet/>
      <dgm:spPr/>
      <dgm:t>
        <a:bodyPr/>
        <a:lstStyle/>
        <a:p>
          <a:endParaRPr lang="en-US"/>
        </a:p>
      </dgm:t>
    </dgm:pt>
    <dgm:pt modelId="{4972132C-936B-4BE1-91A2-937408B7F016}" type="pres">
      <dgm:prSet presAssocID="{77CF7CC2-6B73-4F98-B05B-FDBBE79FF5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67965-EF6C-4BFE-8DC6-EDB171ACDD0C}" type="pres">
      <dgm:prSet presAssocID="{1682ABF2-D11B-456F-AD45-2899C3B14E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97DED-BDF6-4739-8739-04C457A9EAC5}" srcId="{77CF7CC2-6B73-4F98-B05B-FDBBE79FF521}" destId="{1682ABF2-D11B-456F-AD45-2899C3B14EC7}" srcOrd="0" destOrd="0" parTransId="{2DAC1B53-6F06-4537-B147-37AA26A06001}" sibTransId="{77D67F18-4E59-4ABE-A730-8CC25D5F9A37}"/>
    <dgm:cxn modelId="{DC92C34D-0DDE-4D12-847A-86D1CE384239}" type="presOf" srcId="{1682ABF2-D11B-456F-AD45-2899C3B14EC7}" destId="{91D67965-EF6C-4BFE-8DC6-EDB171ACDD0C}" srcOrd="0" destOrd="0" presId="urn:microsoft.com/office/officeart/2005/8/layout/vList2"/>
    <dgm:cxn modelId="{F5A47268-037A-4728-AEB6-1507052E5AB4}" type="presOf" srcId="{77CF7CC2-6B73-4F98-B05B-FDBBE79FF521}" destId="{4972132C-936B-4BE1-91A2-937408B7F016}" srcOrd="0" destOrd="0" presId="urn:microsoft.com/office/officeart/2005/8/layout/vList2"/>
    <dgm:cxn modelId="{1919FB6A-FE9D-4EEA-881F-33519F6A3202}" type="presParOf" srcId="{4972132C-936B-4BE1-91A2-937408B7F016}" destId="{91D67965-EF6C-4BFE-8DC6-EDB171ACDD0C}" srcOrd="0" destOrd="0" presId="urn:microsoft.com/office/officeart/2005/8/layout/vList2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63CB-4D37-49CC-BA47-84D7A541C01E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CD52-C888-4B55-A981-AB4E29CD67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</a:t>
            </a:r>
            <a:r>
              <a:rPr lang="en-US" sz="1200" b="1" baseline="0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          কৃষিবিদ </a:t>
            </a:r>
            <a:r>
              <a:rPr lang="bn-IN" sz="1200" b="1" dirty="0" smtClean="0">
                <a:solidFill>
                  <a:schemeClr val="tx1"/>
                </a:solidFill>
              </a:rPr>
              <a:t>মোঃ</a:t>
            </a:r>
            <a:r>
              <a:rPr lang="en-US" sz="1200" b="1" dirty="0" smtClean="0">
                <a:solidFill>
                  <a:schemeClr val="tx1"/>
                </a:solidFill>
              </a:rPr>
              <a:t> পা</a:t>
            </a:r>
            <a:r>
              <a:rPr lang="bn-IN" sz="1200" b="1" dirty="0" smtClean="0">
                <a:solidFill>
                  <a:schemeClr val="tx1"/>
                </a:solidFill>
              </a:rPr>
              <a:t>রভেজ সরকার</a:t>
            </a:r>
            <a:r>
              <a:rPr lang="en-US" sz="1200" b="1" baseline="0" dirty="0" smtClean="0">
                <a:solidFill>
                  <a:schemeClr val="tx1"/>
                </a:solidFill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প্রভাষকঃ কৃষি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1200" b="1" dirty="0" smtClean="0">
                <a:solidFill>
                  <a:schemeClr val="tx1"/>
                </a:solidFill>
              </a:rPr>
              <a:t> যমুনা ডিগ্রি কলেজ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CD52-C888-4B55-A981-AB4E29CD676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EA7A33-F054-4490-B5CD-7A85B935BD71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755E5D-6746-4980-A594-2FE74FFD8C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676400"/>
            <a:ext cx="3810000" cy="342900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1600200" y="3048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dirty="0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257800"/>
            <a:ext cx="7620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সবাইকে</a:t>
            </a:r>
            <a:r>
              <a:rPr lang="en-US" sz="4000" b="1" dirty="0" smtClean="0">
                <a:solidFill>
                  <a:schemeClr val="tx1"/>
                </a:solidFill>
              </a:rPr>
              <a:t> লাল গোলাপের</a:t>
            </a:r>
            <a:r>
              <a:rPr lang="bn-IN" sz="4000" b="1" dirty="0" smtClean="0">
                <a:solidFill>
                  <a:schemeClr val="tx1"/>
                </a:solidFill>
              </a:rPr>
              <a:t> শুভেচ্ছা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76200"/>
            <a:ext cx="899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উচ্চশিক্ষা ও গবেষণা প্রতিষ্ঠান</a:t>
            </a:r>
            <a:endParaRPr lang="en-US" sz="3600" dirty="0"/>
          </a:p>
        </p:txBody>
      </p:sp>
      <p:pic>
        <p:nvPicPr>
          <p:cNvPr id="3" name="Picture 2" descr="দেশ সেরা বাংলাদেশ কৃষি বিশ্ববিদ্যালয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90600"/>
            <a:ext cx="3505200" cy="2590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Picture 4" descr="গোপালগঞ্জে হচ্ছে আধুনিক কৃষি গবেষণা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3505200" cy="27924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22"/>
          <p:cNvSpPr txBox="1"/>
          <p:nvPr/>
        </p:nvSpPr>
        <p:spPr>
          <a:xfrm>
            <a:off x="6400800" y="990600"/>
            <a:ext cx="27432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numCol="1" rtlCol="0" anchor="b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শিক্ষা কার্যক্রম</a:t>
            </a:r>
          </a:p>
          <a:p>
            <a:pPr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গবেষণা কার্যক্রম</a:t>
            </a:r>
          </a:p>
          <a:p>
            <a:pPr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সম্প্রসারণ কার্যক্রম</a:t>
            </a:r>
          </a:p>
          <a:p>
            <a:pPr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প্রশিক্ষণ কার্যক্রম</a:t>
            </a:r>
          </a:p>
          <a:p>
            <a:pPr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অন্যান্য কার্যক্রম</a:t>
            </a:r>
            <a:endParaRPr lang="bn-BD" sz="1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5562600" cy="36576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কৃষিতে স্নাতক ও স্নাতকো্ত্তর এবং পিএইচডি</a:t>
            </a: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ডিগ্রি </a:t>
            </a: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শিক্ষাক্রম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পরিচালনা করে।</a:t>
            </a:r>
          </a:p>
          <a:p>
            <a:pPr>
              <a:buFont typeface="Wingdings" pitchFamily="2" charset="2"/>
              <a:buChar char="Ø"/>
            </a:pPr>
            <a:endParaRPr lang="en-US" sz="5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ফসলের নতুন নতুন জাত উদ্ভাবন ও উন্নয়ন করা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5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নির্বাচিত ও উদ্ভাবিত জাতসমুহ চাসাবাদের জন্য অনুমোদনের ব্যবস্থা করা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বিভিন্ন গবেষণা প্রকল্প তদারকি করণ ও পরামর্শ প্রদান</a:t>
            </a: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5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কৃষকদের প্রশিক্ষনের ব্যবস্থা করা</a:t>
            </a: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5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উন্নয়ন সংক্রান্ত সেমিনার, কর্মশালার আয়োজন করা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bn-BD" sz="5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উন্নত প্রযুক্তি প্রদর্শনের জন্য মাঠ দিবসের আয়োজন করা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990600"/>
            <a:ext cx="2514600" cy="17526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বাংলাদেশ কৃষি বিশ্ববিদ্যাল ও কৃষি গবেষনা প্রতিষ্ঠানের কার্যাবলি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0" y="16764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181600" y="27432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121919" cy="563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152400" y="3581400"/>
            <a:ext cx="3429000" cy="2286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28600"/>
            <a:ext cx="3657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কৃষি তথ্য সার্ভিস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pic\IMG_20201027_225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86200"/>
            <a:ext cx="4191000" cy="2743200"/>
          </a:xfrm>
          <a:prstGeom prst="rect">
            <a:avLst/>
          </a:prstGeom>
          <a:noFill/>
        </p:spPr>
      </p:pic>
      <p:pic>
        <p:nvPicPr>
          <p:cNvPr id="1027" name="Picture 3" descr="C:\Users\user\Desktop\pic\IMG_20201027_225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371600"/>
            <a:ext cx="4191000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1143000"/>
            <a:ext cx="8991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553200"/>
            <a:ext cx="8991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1371600"/>
            <a:ext cx="4800600" cy="51816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endParaRPr lang="en-US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কৃষি তথ্য সার্ভিস ( AIS):কৃষি মন্ত্রণালয়ের আওতাধীন একটি প্রতিষ্ঠান। ১৯৬১ সালে কৃষি তথ্য সংস্থা এবং ১৯৮৫ সালে তথ্য সাভির্স হিসাবে নামকরণ করা হয়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6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কৃষি তথ্য ও প্রযুক্তির মাধ্যমে  কৃষকদের  তথ্য  সেবা দিয়ে থাকে।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 কৃষি তথ্য ও প্রযুক্তি দ্রুত ও সহজ  করে কৃষকদের কাছে পৌঁছানো এদের  কাজ।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1816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কৃষি তথ্য সার্ভিসের কার্যক্রম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2819400"/>
            <a:ext cx="21336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কৃষি তথ্য সার্ভিসের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কার্যক্রম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2015751">
            <a:off x="3142922" y="2839203"/>
            <a:ext cx="768722" cy="484632"/>
          </a:xfrm>
          <a:prstGeom prst="leftArrow">
            <a:avLst>
              <a:gd name="adj1" fmla="val 455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2743200" cy="10668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অনলাইনে কৃষি তথ্য সেবা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495800" y="24384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1371600"/>
            <a:ext cx="2209800" cy="10668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মোবাইল ফোনে কৃষি তথ্য সেবা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0029699">
            <a:off x="5682687" y="3100761"/>
            <a:ext cx="679693" cy="408347"/>
          </a:xfrm>
          <a:prstGeom prst="rightArrow">
            <a:avLst>
              <a:gd name="adj1" fmla="val 56845"/>
              <a:gd name="adj2" fmla="val 47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600" y="2362200"/>
            <a:ext cx="2438400" cy="9906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প্রকাশনার  মাধ্যমে কৃষি তথ্য সেবা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206933">
            <a:off x="5741532" y="4010098"/>
            <a:ext cx="602291" cy="454805"/>
          </a:xfrm>
          <a:prstGeom prst="rightArrow">
            <a:avLst>
              <a:gd name="adj1" fmla="val 50000"/>
              <a:gd name="adj2" fmla="val 48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24600" y="3962400"/>
            <a:ext cx="2514600" cy="11430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টেলিভিশনের মাধ্যমে কৃষি তথ্য সেবা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95800" y="4800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81400" y="5257800"/>
            <a:ext cx="2209800" cy="9906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কৃষি প্রামাণ্য চিত্র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20687073">
            <a:off x="2945115" y="4059332"/>
            <a:ext cx="803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3000" y="4038600"/>
            <a:ext cx="1828800" cy="9144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প্রশিক্ষণ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953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সম্প্রসারণ অধিদপ্তর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6781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bn-BD" sz="2800" dirty="0" smtClean="0">
                <a:ln w="1905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সম্প্রসারণ অধিদপ্ত</a:t>
            </a:r>
            <a:r>
              <a:rPr lang="en-US" sz="2800" dirty="0" smtClean="0">
                <a:ln w="1905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রের উদ্দেশ্য ও কার্যাবলি</a:t>
            </a:r>
            <a:r>
              <a:rPr lang="bn-BD" sz="2800" dirty="0" smtClean="0">
                <a:ln w="1905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" y="1828800"/>
            <a:ext cx="8991600" cy="487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ফসলের নতুন উদ্ভাবিত জাত ও প্রযুক্তি কৃষকের কাছে পৌছানো।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উন্নত জাত,প্রযুক্তি,যন্তপাতি ব্যবহারের জন্য কৃষকদের আগ্রহী করা।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কৃষকের সমস্যার সমাধান করা।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কৃষকের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প্রশিক্ষ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ণের ব্যবস্থা করা।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কৃষি বিষয়ক সরকারি সিদ্বান্ত মাঠ পর্যায়ে বাস্তবায়ন করা।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কৃষি পন্য উৎপাদন বৃদ্বিতে কৃষকদের পরামর্শ প্রদান করা।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কৃষি উপকরন প্রাপ্তিতে সহায়তা করা।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676400"/>
            <a:ext cx="8991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6705600"/>
            <a:ext cx="8991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914400"/>
            <a:ext cx="8991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69342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উপকরণ সরবরাহকারী প্রতিষ্ঠান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295400"/>
            <a:ext cx="89916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উপকরণ সরবরাহকারী 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কিছু উল্লেখযোগ্য 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প্রতিষ্ঠা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নের নাম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" y="2133600"/>
            <a:ext cx="28956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</a:rPr>
              <a:t>বীজ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উৎপাদন ও </a:t>
            </a:r>
            <a:r>
              <a:rPr lang="bn-BD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সরবরাহকারী প্রতিষ্ঠা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133600"/>
            <a:ext cx="2819400" cy="10668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কীটনাশক </a:t>
            </a:r>
            <a:r>
              <a:rPr lang="bn-BD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সরবরাহকারী প্রতিষ্ঠা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133600"/>
            <a:ext cx="3124200" cy="1143000"/>
          </a:xfrm>
          <a:prstGeom prst="rect">
            <a:avLst/>
          </a:prstGeom>
          <a:solidFill>
            <a:srgbClr val="FCCD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সার </a:t>
            </a:r>
          </a:p>
          <a:p>
            <a:pPr algn="ctr"/>
            <a:r>
              <a:rPr lang="bn-BD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সরবরাহকারী প্রতিষ্ঠা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124200"/>
            <a:ext cx="2895600" cy="34290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লালতীর সীড লিঃ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এসিআই সীড লিঃ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ব্র্যাক সীড লিঃ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কৃষিবীদ সীড লিঃ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 সুপ্রীম সীড কোম্পানি লিঃ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2819400" cy="3429000"/>
          </a:xfrm>
          <a:prstGeom prst="rect">
            <a:avLst/>
          </a:prstGeom>
          <a:solidFill>
            <a:srgbClr val="FCCD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সিনজেনটা বাংলাদেশ লিঃ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এসিআই  লিঃ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এগ্রোকেয়ার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স্কয়ার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আলফা এগ্রো লিঃ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3124200"/>
            <a:ext cx="31242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বাংলাদেশ ক্যামিক্যাল  ইন্ড্রাষ্ঠ্রিজ করপোরেশন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বাংলাদেশ ফার্টিলাইজার এসোসিয়েশন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সুরমা ফার্টিলাইজার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 মেঘনা ফার্টিলাইজার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tx1"/>
                </a:solidFill>
              </a:rPr>
              <a:t>নাফকো ( প্রা:) লিঃ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2133600"/>
            <a:ext cx="76200" cy="441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2133600"/>
            <a:ext cx="76200" cy="441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1143000"/>
            <a:ext cx="8991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6553200"/>
            <a:ext cx="8991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6962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বিভিন্ন বেসরকারি প্রতিষ্ঠান (এনজিও)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1447800"/>
            <a:ext cx="7696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এনজিওদের কৃষি ভিত্তিক </a:t>
            </a:r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কার্যক্রম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438400"/>
            <a:ext cx="7696200" cy="39624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কৃষকদের কাছে উন্নত প্রযুক্তি হস্তান্তর।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কৃষিকাজে চাষিদের সহজ শর্তে কৃষি  ঋণ দেয়।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বীজ ও চারা  উৎপাদন করে কৃষকদের  সরবরাহ করে।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কৃষকের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প্রশিক্ষ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ণের ব্যবস্থা করা।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উপকরন প্রাপ্তিতে সহায়তা করে।যেমনঃ-(সার,বীজ)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7696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76200"/>
            <a:ext cx="7696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6400800"/>
            <a:ext cx="7696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333999" y="3276602"/>
            <a:ext cx="6553201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2514601" y="3276599"/>
            <a:ext cx="6553201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286000"/>
            <a:ext cx="7696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61722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ও তথ্য সেবায়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ইন্টারনেট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89916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ইন্টারনেট হল পৃথিবী জুড়ে বিস্তৃত,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পরস্পরের সাঠে সংযুক্ত অনেকগুলো কম্পিউটার নেটওয়ার্কের সমষ্টি, যা জনও সাধারনের জন্য উন্মুক্ত এবং যেখানে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আদান-প্রদান করা হয়।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14986-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14600"/>
            <a:ext cx="3124200" cy="2590800"/>
          </a:xfrm>
          <a:prstGeom prst="rect">
            <a:avLst/>
          </a:prstGeom>
        </p:spPr>
      </p:pic>
      <p:pic>
        <p:nvPicPr>
          <p:cNvPr id="6" name="Picture 2" descr="C:\Users\F.MCOMPUTER\Desktop\ict\images-44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438400"/>
            <a:ext cx="3429000" cy="2743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200" y="5105400"/>
            <a:ext cx="89916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ইন্টারনেটের ওয়েবসাইট থেকে মোবাইল ফোন বা ল্যাপটপ অথবা কম্পিউটারের মাধ্যমে পৃথিবীর যে কেউ যে কোন স্থান থেকে দেশ বিদেশের যে কোন কৃষি বিষয়ক তথ্য পেতে পারে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696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ও তথ্য সেবায়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ইন্টারনেট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ব্যবহারের সুবিধা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2971800" y="2667000"/>
            <a:ext cx="2590800" cy="1828800"/>
          </a:xfrm>
          <a:prstGeom prst="ellipse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ব্যবহার </a:t>
            </a:r>
            <a:endParaRPr lang="en-US" sz="2800" dirty="0"/>
          </a:p>
        </p:txBody>
      </p:sp>
      <p:sp>
        <p:nvSpPr>
          <p:cNvPr id="4" name="Left Arrow 3"/>
          <p:cNvSpPr/>
          <p:nvPr/>
        </p:nvSpPr>
        <p:spPr>
          <a:xfrm rot="2192078">
            <a:off x="2385471" y="2790435"/>
            <a:ext cx="826240" cy="3509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1905000" cy="6858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ই- মেইল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14800" y="21336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1371600"/>
            <a:ext cx="2667000" cy="7620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ভিডিও কনফারেন্সি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082978">
            <a:off x="5454741" y="2960778"/>
            <a:ext cx="853856" cy="40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2362200" cy="8382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গবেষনামুলক কাজ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92154">
            <a:off x="5419786" y="3857196"/>
            <a:ext cx="852171" cy="387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8400" y="3962400"/>
            <a:ext cx="2362200" cy="10668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সফটওয়ার আদান-প্রদান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14800" y="4495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5029200"/>
            <a:ext cx="2667000" cy="6858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অনলাইন কেনাকাটা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4271537">
            <a:off x="2612359" y="3710480"/>
            <a:ext cx="351514" cy="590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3886200"/>
            <a:ext cx="1905000" cy="6858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তথ্য সংগ্রহ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সংশ্লিষ্ট প্রতিটি প্রতিষ্ঠানের পৃথক পৃথক ওয়েবসাইট রয়েছে। ওয়েবসাইটে প্রতিষ্ঠানের পরিচিতি, সেবাসমুহ, অবদান, কার্যক্রম, উদ্ভাবন, কৃষকদের জন্য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0"/>
            <a:ext cx="83820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কৃষি মন্ত্রনালয়ঃ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www.moa.gov.bd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কৃষি সম্প্রসারণ অধিদপ্তরঃ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www.dae.gov.bd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কৃষি তথ্য সার্ভিসঃ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www.ais.gov.bd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বাংলাদেশ কৃষি গবেষণা ইন্সটিটিউটঃ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www.bari.gov.bd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</a:rPr>
              <a:t> মৃত্তিকা সম্পদ উন্নয়ন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ইন্সটিটিউটঃ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www.srid.gov.bd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590800"/>
            <a:ext cx="8382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0" y="457200"/>
            <a:ext cx="381000" cy="594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381000" cy="594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8991600" cy="670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152400"/>
            <a:ext cx="36576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বাড়ির কাজ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7010400" y="838200"/>
            <a:ext cx="2057400" cy="2590800"/>
          </a:xfrm>
          <a:prstGeom prst="rect">
            <a:avLst/>
          </a:prstGeom>
        </p:spPr>
      </p:pic>
      <p:pic>
        <p:nvPicPr>
          <p:cNvPr id="6" name="Picture 2" descr="A Student Who Is Practicing Oral English, Do Homework, Student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838200"/>
            <a:ext cx="3124200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3581400"/>
            <a:ext cx="8991600" cy="19050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তথ্য ও সেবা প্রদানে কৃষি উপকরণ সরবরাহকারী প্রতিষ্ঠান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ইন্টারনেট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 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অবদান সম্পর্কে একটি প্রতিবেদন তৈরি কর।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Left-Right-Up Arrow 9"/>
          <p:cNvSpPr/>
          <p:nvPr/>
        </p:nvSpPr>
        <p:spPr>
          <a:xfrm rot="4851379">
            <a:off x="2567051" y="2001130"/>
            <a:ext cx="1880588" cy="1053180"/>
          </a:xfrm>
          <a:prstGeom prst="leftRightUpArrow">
            <a:avLst>
              <a:gd name="adj1" fmla="val 19950"/>
              <a:gd name="adj2" fmla="val 6497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76200"/>
            <a:ext cx="61722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</a:rPr>
              <a:t>যমুনা ডিগ্রি কলেজ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219200"/>
            <a:ext cx="4267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219200"/>
            <a:ext cx="228600" cy="55626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19200"/>
            <a:ext cx="4495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y picter\Parves Vai C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1981200" cy="2362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4419600"/>
            <a:ext cx="4267200" cy="23622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কৃষিবিদ </a:t>
            </a:r>
            <a:r>
              <a:rPr lang="bn-IN" sz="2400" b="1" dirty="0" smtClean="0">
                <a:solidFill>
                  <a:schemeClr val="tx1"/>
                </a:solidFill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</a:rPr>
              <a:t> পা</a:t>
            </a:r>
            <a:r>
              <a:rPr lang="bn-IN" sz="2400" b="1" dirty="0" smtClean="0">
                <a:solidFill>
                  <a:schemeClr val="tx1"/>
                </a:solidFill>
              </a:rPr>
              <a:t>রভেজ সরকার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প্রভাষকঃ কৃষি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IN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যমুনা ডিগ্রি কলেজ      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মোবাইল নং </a:t>
            </a:r>
            <a:r>
              <a:rPr lang="en-US" sz="2400" b="1" dirty="0" smtClean="0">
                <a:solidFill>
                  <a:schemeClr val="tx1"/>
                </a:solidFill>
              </a:rPr>
              <a:t>০১৭৩৪-৬৯১৪৪৫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Email:pervezsarker@gmail.com</a:t>
            </a:r>
            <a:r>
              <a:rPr lang="bn-IN" sz="2400" b="1" dirty="0" smtClean="0">
                <a:solidFill>
                  <a:schemeClr val="tx1"/>
                </a:solidFill>
              </a:rPr>
              <a:t> </a:t>
            </a:r>
            <a:endParaRPr lang="bn-IN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905000"/>
            <a:ext cx="44958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কাদশ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প্রথম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পত্র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দ্বিতীয়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419600"/>
            <a:ext cx="44958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স্বাস্থ্যবিধি মেনে চলুন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সামাজিক দূরত্ব বজায় রাখুন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209800"/>
            <a:ext cx="56388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609600"/>
            <a:ext cx="6781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6000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সকলকে ধন্যবাদ</a:t>
            </a:r>
            <a:endParaRPr lang="en-US" sz="6000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533400" y="2615148"/>
            <a:ext cx="8077200" cy="3785652"/>
          </a:xfrm>
          <a:prstGeom prst="rect">
            <a:avLst/>
          </a:prstGeom>
          <a:solidFill>
            <a:srgbClr val="00E266"/>
          </a:solidFill>
        </p:spPr>
        <p:txBody>
          <a:bodyPr wrap="square" lIns="91440" tIns="45720" rIns="91440" bIns="45720">
            <a:spAutoFit/>
          </a:bodyPr>
          <a:lstStyle/>
          <a:p>
            <a:endParaRPr lang="en-US" sz="16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বাংলাদেশের কৃষির তথ্য ও সেবা 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     </a:t>
            </a:r>
            <a:r>
              <a:rPr lang="bn-BD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প্রাপ্তির উৎস চিহ্নিত করতে পারবে।</a:t>
            </a:r>
            <a:endParaRPr lang="en-US" sz="3200" b="1" cap="none" spc="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endParaRPr lang="bn-BD" sz="1400" b="1" cap="none" spc="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বাংলাদেশের কৃষির তথ্য ও সেবা প্রাপ্তির 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</a:t>
            </a: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উৎস বর্ণনা করতে পারবে।</a:t>
            </a:r>
            <a:endParaRPr lang="en-US" sz="32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endParaRPr lang="bn-BD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বাংলাদেশের কৃষির তথ্য ও সেবা প্রাপ্তির উৎসের ভুমিকা বিশ্লেষণ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524000"/>
            <a:ext cx="4495800" cy="762000"/>
          </a:xfrm>
          <a:prstGeom prst="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r>
              <a:rPr lang="bn-BD" sz="36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-</a:t>
            </a:r>
            <a:endParaRPr lang="en-US" sz="36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04800"/>
            <a:ext cx="31242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2286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0"/>
            <a:ext cx="5486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কৃষির তথ্য ও সেবা প্রাপ্তির উৎস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en-US" dirty="0" smtClean="0">
              <a:solidFill>
                <a:schemeClr val="tx1"/>
              </a:solidFill>
            </a:endParaRPr>
          </a:p>
          <a:p>
            <a:pPr marL="342900" indent="-342900"/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tx1"/>
                </a:solidFill>
              </a:rPr>
              <a:t>   ১। </a:t>
            </a:r>
            <a:r>
              <a:rPr lang="bn-BD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অভিজ্ঞ কৃষক</a:t>
            </a:r>
            <a:endParaRPr 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২। </a:t>
            </a:r>
            <a:r>
              <a:rPr lang="bn-BD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মাঠ স্কুল </a:t>
            </a:r>
            <a:endParaRPr 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৩। </a:t>
            </a:r>
            <a:r>
              <a:rPr lang="bn-BD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সভা</a:t>
            </a:r>
            <a:endParaRPr 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৪। 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উঠান বৈঠক</a:t>
            </a:r>
            <a:endParaRPr lang="en-U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৫। 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উচ্চশিক্ষা ও গবেষণা প্রতিষ্ঠান</a:t>
            </a:r>
            <a:endParaRPr lang="en-U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৬। 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তথ্য সার্ভিস</a:t>
            </a:r>
            <a:endParaRPr lang="en-U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bn-BD" sz="1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1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৭। </a:t>
            </a:r>
            <a:r>
              <a:rPr lang="bn-BD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সম্প্রসারণ অধিদপ্তর </a:t>
            </a:r>
            <a:endParaRPr 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৮। </a:t>
            </a:r>
            <a:r>
              <a:rPr lang="bn-BD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কৃষি উপকরণ সরবরাহকারী প্রতিষ্ঠান</a:t>
            </a:r>
            <a:endParaRPr 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৯ । </a:t>
            </a:r>
            <a:r>
              <a:rPr lang="bn-BD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বিভিন্ন বেসরকারি প্রতিষ্ঠান (এনজিও)</a:t>
            </a:r>
            <a:endParaRPr lang="en-US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en-US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১০। কৃষি ও তথ্য সেবায়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ইন্টারনেট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।</a:t>
            </a:r>
            <a:endParaRPr lang="en-US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/>
            <a:endParaRPr lang="en-US" sz="11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 algn="ctr"/>
            <a:endParaRPr lang="en-US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marL="342900" indent="-342900"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আষাঢ় - কৃষি তথ্য সার্ভিস (এআইএ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838201"/>
            <a:ext cx="3200400" cy="4343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0"/>
            <a:ext cx="2057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057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Callout 2"/>
          <p:cNvSpPr/>
          <p:nvPr/>
        </p:nvSpPr>
        <p:spPr>
          <a:xfrm>
            <a:off x="2057400" y="152400"/>
            <a:ext cx="5257800" cy="838200"/>
          </a:xfrm>
          <a:prstGeom prst="wedgeEllipseCallout">
            <a:avLst>
              <a:gd name="adj1" fmla="val -1449"/>
              <a:gd name="adj2" fmla="val 516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নিচের  ছবি গুলো দেখি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pic\IMG_20201021_000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19200"/>
            <a:ext cx="2133600" cy="2514600"/>
          </a:xfrm>
          <a:prstGeom prst="rect">
            <a:avLst/>
          </a:prstGeom>
          <a:noFill/>
        </p:spPr>
      </p:pic>
      <p:pic>
        <p:nvPicPr>
          <p:cNvPr id="5" name="Picture 3" descr="C:\Users\user\Desktop\pic\IMG_20201021_0004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219200"/>
            <a:ext cx="2743200" cy="2514599"/>
          </a:xfrm>
          <a:prstGeom prst="rect">
            <a:avLst/>
          </a:prstGeom>
          <a:noFill/>
        </p:spPr>
      </p:pic>
      <p:pic>
        <p:nvPicPr>
          <p:cNvPr id="1026" name="Picture 2" descr="C:\Users\user\Desktop\pic\IMG_20201025_1502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86200"/>
            <a:ext cx="2971800" cy="2590800"/>
          </a:xfrm>
          <a:prstGeom prst="rect">
            <a:avLst/>
          </a:prstGeom>
          <a:noFill/>
        </p:spPr>
      </p:pic>
      <p:pic>
        <p:nvPicPr>
          <p:cNvPr id="1037" name="Picture 13" descr="C:\Users\user\Desktop\pic\IMG_20201025_153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3886200"/>
            <a:ext cx="3124200" cy="2590800"/>
          </a:xfrm>
          <a:prstGeom prst="rect">
            <a:avLst/>
          </a:prstGeom>
          <a:noFill/>
        </p:spPr>
      </p:pic>
      <p:pic>
        <p:nvPicPr>
          <p:cNvPr id="1038" name="Picture 14" descr="C:\Users\user\Desktop\pic\IMG_20201025_1532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1219201"/>
            <a:ext cx="2476500" cy="2514600"/>
          </a:xfrm>
          <a:prstGeom prst="rect">
            <a:avLst/>
          </a:prstGeom>
          <a:noFill/>
        </p:spPr>
      </p:pic>
      <p:pic>
        <p:nvPicPr>
          <p:cNvPr id="1039" name="Picture 15" descr="C:\Users\user\Desktop\pic\IMG_20201025_1532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1219200"/>
            <a:ext cx="1828800" cy="2514600"/>
          </a:xfrm>
          <a:prstGeom prst="rect">
            <a:avLst/>
          </a:prstGeom>
          <a:noFill/>
        </p:spPr>
      </p:pic>
      <p:pic>
        <p:nvPicPr>
          <p:cNvPr id="1040" name="Picture 16" descr="C:\Users\user\Desktop\pic\IMG_20201021_00062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86200"/>
            <a:ext cx="1857375" cy="2590800"/>
          </a:xfrm>
          <a:prstGeom prst="rect">
            <a:avLst/>
          </a:prstGeom>
          <a:noFill/>
        </p:spPr>
      </p:pic>
      <p:pic>
        <p:nvPicPr>
          <p:cNvPr id="1042" name="Picture 18" descr="C:\Users\user\Desktop\pic\IMG_20201025_1526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3881438"/>
            <a:ext cx="2743200" cy="2595562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0" y="1066800"/>
            <a:ext cx="914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3733800"/>
            <a:ext cx="9144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00400" y="1219200"/>
            <a:ext cx="76200" cy="518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248400" y="1219200"/>
            <a:ext cx="76200" cy="518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067800" y="1219200"/>
            <a:ext cx="76200" cy="518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1219200"/>
            <a:ext cx="76200" cy="518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95600" y="152400"/>
            <a:ext cx="3124200" cy="762000"/>
          </a:xfrm>
          <a:prstGeom prst="wedgeRectCallout">
            <a:avLst>
              <a:gd name="adj1" fmla="val 5841"/>
              <a:gd name="adj2" fmla="val 885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অভিজ্ঞ কৃষক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219200"/>
            <a:ext cx="89916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অভিজ্ঞ কৃষক একজন স্থানীয় নেতা ও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বিষয়ে একজন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পরামর্শদাতা।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         </a:t>
            </a:r>
          </a:p>
          <a:p>
            <a:endParaRPr lang="en-US" sz="11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প্রযুক্তি সম্প্রসারণের জন্য অভিজ্ঞ কৃষক তার বাস্তব জ্ঞান ও অভিজ্ঞতা অন্য কৃষকের কাছে পৌঁছে দেন। </a:t>
            </a:r>
            <a:endParaRPr lang="en-US" sz="2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bn-BD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3657600"/>
            <a:ext cx="6172200" cy="28194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D0D0D"/>
                </a:solidFill>
                <a:latin typeface="Nikosh" pitchFamily="2" charset="0"/>
                <a:cs typeface="Nikosh" pitchFamily="2" charset="0"/>
              </a:rPr>
              <a:t> ঝিনাইদহের হরিপদ কাপালি- হরিধান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D0D0D"/>
                </a:solidFill>
                <a:latin typeface="Nikosh" pitchFamily="2" charset="0"/>
                <a:cs typeface="Nikosh" pitchFamily="2" charset="0"/>
              </a:rPr>
              <a:t> নাটোরের আফাজ পাগলা- ভেষজ উদ্ভিদ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D0D0D"/>
                </a:solidFill>
                <a:latin typeface="Nikosh" pitchFamily="2" charset="0"/>
                <a:cs typeface="Nikosh" pitchFamily="2" charset="0"/>
              </a:rPr>
              <a:t> ফেনীর সাজু উকিল- মাছ</a:t>
            </a:r>
          </a:p>
          <a:p>
            <a:pPr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D0D0D"/>
                </a:solidFill>
                <a:latin typeface="Nikosh" pitchFamily="2" charset="0"/>
                <a:cs typeface="Nikosh" pitchFamily="2" charset="0"/>
              </a:rPr>
              <a:t> ফরিদপুরের আলেয়া বেগম- পোল্ট্রি ও </a:t>
            </a:r>
            <a:r>
              <a:rPr lang="en-US" sz="3200" dirty="0" smtClean="0">
                <a:solidFill>
                  <a:srgbClr val="0D0D0D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3200" dirty="0" smtClean="0">
                <a:solidFill>
                  <a:srgbClr val="0D0D0D"/>
                </a:solidFill>
                <a:latin typeface="Nikosh" pitchFamily="2" charset="0"/>
                <a:cs typeface="Nikosh" pitchFamily="2" charset="0"/>
              </a:rPr>
              <a:t>গবাদিপশুর খামার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76200" y="3657600"/>
            <a:ext cx="2362200" cy="2819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বাংলাদেশে </a:t>
            </a:r>
            <a:r>
              <a:rPr lang="bn-BD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কয়েকজন অভিজ্ঞ কৃষক-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438400" y="48006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3505200"/>
            <a:ext cx="8991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6477000"/>
            <a:ext cx="8991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ফকিরহাটের অর্গানিক বেতাগায় কৃষক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4038600" cy="2819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00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648200" y="1066800"/>
            <a:ext cx="152400" cy="5562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733800"/>
            <a:ext cx="86868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3200" y="76200"/>
            <a:ext cx="3810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নিচের ছবি গুলো দেখি--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14400"/>
            <a:ext cx="304800" cy="5715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9200" y="914400"/>
            <a:ext cx="304800" cy="5715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14400"/>
            <a:ext cx="91440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user\Desktop\pic\IMG_20201025_2301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1"/>
            <a:ext cx="4343400" cy="2666999"/>
          </a:xfrm>
          <a:prstGeom prst="rect">
            <a:avLst/>
          </a:prstGeom>
          <a:noFill/>
        </p:spPr>
      </p:pic>
      <p:pic>
        <p:nvPicPr>
          <p:cNvPr id="1027" name="Picture 3" descr="C:\Users\user\Desktop\pic\IMG_20201025_2302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900487"/>
            <a:ext cx="2514599" cy="2728913"/>
          </a:xfrm>
          <a:prstGeom prst="rect">
            <a:avLst/>
          </a:prstGeom>
          <a:noFill/>
        </p:spPr>
      </p:pic>
      <p:pic>
        <p:nvPicPr>
          <p:cNvPr id="1028" name="Picture 4" descr="C:\Users\user\Desktop\pic\IMG_20201025_2302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886201"/>
            <a:ext cx="2438400" cy="2743200"/>
          </a:xfrm>
          <a:prstGeom prst="rect">
            <a:avLst/>
          </a:prstGeom>
          <a:noFill/>
        </p:spPr>
      </p:pic>
      <p:pic>
        <p:nvPicPr>
          <p:cNvPr id="15" name="Picture 2" descr="তানোরে পানি সাশ্রয়ী বৈচিত্র্যময়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3886200"/>
            <a:ext cx="2057400" cy="2743200"/>
          </a:xfrm>
          <a:prstGeom prst="rect">
            <a:avLst/>
          </a:prstGeom>
          <a:noFill/>
        </p:spPr>
      </p:pic>
      <p:sp>
        <p:nvSpPr>
          <p:cNvPr id="14" name="Flowchart: Process 13"/>
          <p:cNvSpPr/>
          <p:nvPr/>
        </p:nvSpPr>
        <p:spPr>
          <a:xfrm>
            <a:off x="6324600" y="73152"/>
            <a:ext cx="2819400" cy="8412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0" y="73152"/>
            <a:ext cx="2895600" cy="8412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228600"/>
            <a:ext cx="4953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কৃষক মাঠ স্কুল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/ মাঠ দিবস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8991600" cy="1676400"/>
          </a:xfrm>
          <a:prstGeom prst="rect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যে বিদ্যালয়ে একদল কৃষক,কৃষাণিকে কৃষির তথ্য ও সেবা এবং ফসল  ব্যবস্হাপনার  ওপর প্রশি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ণ প্রদান করে দ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করে গড়ে তোলা হয় তাকে কৃষক মাঠ স্কুল বলে 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133600" y="2971800"/>
            <a:ext cx="5410200" cy="7620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কৃষক </a:t>
            </a:r>
            <a:r>
              <a:rPr lang="en-US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মাঠ স্কুলের</a:t>
            </a:r>
            <a:r>
              <a:rPr lang="en-US" sz="2000" b="1" dirty="0" smtClean="0">
                <a:solidFill>
                  <a:schemeClr val="tx1"/>
                </a:solidFill>
              </a:rPr>
              <a:t> গুরুত্ব/প্রয়োজনীয়তা- 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3886200"/>
            <a:ext cx="8991600" cy="2590800"/>
          </a:xfrm>
          <a:prstGeom prst="roundRect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/>
            <a:r>
              <a:rPr lang="en-US" sz="2800" dirty="0" smtClean="0">
                <a:solidFill>
                  <a:schemeClr val="tx1"/>
                </a:solidFill>
              </a:rPr>
              <a:t>১। কৃষক বিদ্যালয়ে একদল কৃষক,কৃষাণীরা কৃষির তথ্য ও </a:t>
            </a:r>
            <a:r>
              <a:rPr lang="en-US" sz="2800" dirty="0" smtClean="0">
                <a:solidFill>
                  <a:schemeClr val="tx1"/>
                </a:solidFill>
              </a:rPr>
              <a:t>সেবা পায়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marL="400050" indent="-400050"/>
            <a:r>
              <a:rPr lang="en-US" sz="2800" dirty="0" smtClean="0">
                <a:solidFill>
                  <a:schemeClr val="tx1"/>
                </a:solidFill>
              </a:rPr>
              <a:t>২। বাস্তব প্রশি</a:t>
            </a:r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ণ দেওয়া হয়।</a:t>
            </a:r>
          </a:p>
          <a:p>
            <a:pPr marL="400050" indent="-400050"/>
            <a:r>
              <a:rPr lang="en-US" sz="2800" dirty="0" smtClean="0">
                <a:solidFill>
                  <a:schemeClr val="tx1"/>
                </a:solidFill>
                <a:latin typeface="Nikosh" pitchFamily="2" charset="0"/>
              </a:rPr>
              <a:t>৩।ফসলের উন্নত  প্রযুক্তির ব্যবহার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</a:rPr>
              <a:t>শেখানো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</a:rPr>
              <a:t>হয়।</a:t>
            </a:r>
          </a:p>
          <a:p>
            <a:pPr marL="400050" indent="-400050"/>
            <a:r>
              <a:rPr lang="en-US" sz="2800" dirty="0" smtClean="0">
                <a:solidFill>
                  <a:schemeClr val="tx1"/>
                </a:solidFill>
                <a:latin typeface="Nikosh" pitchFamily="2" charset="0"/>
              </a:rPr>
              <a:t>৪। কৃষির বিভিন্ন সমস্যার সমাধান পায়।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76200"/>
            <a:ext cx="18288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76200"/>
            <a:ext cx="22098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990600"/>
            <a:ext cx="49530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0" y="76200"/>
            <a:ext cx="49530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2819400"/>
            <a:ext cx="89916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3733800"/>
            <a:ext cx="89916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77000"/>
            <a:ext cx="9144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9800" y="152400"/>
            <a:ext cx="5334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কৃষক সভা/উঠান বৈঠক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89916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0"/>
            <a:ext cx="89916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1600" y="0"/>
            <a:ext cx="152400" cy="6705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2400" cy="6705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আউড়িয়া-সার্বিক-গ্রাম-উন্নয়ন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3505200" cy="2438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399"/>
            <a:ext cx="35052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52400" y="3733800"/>
            <a:ext cx="3505200" cy="228600"/>
          </a:xfrm>
          <a:prstGeom prst="rect">
            <a:avLst/>
          </a:prstGeom>
          <a:solidFill>
            <a:srgbClr val="00C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1295400"/>
            <a:ext cx="152400" cy="541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3810000" y="1295400"/>
          <a:ext cx="5181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Flowchart: Process 15"/>
          <p:cNvSpPr/>
          <p:nvPr/>
        </p:nvSpPr>
        <p:spPr>
          <a:xfrm>
            <a:off x="3810000" y="3886200"/>
            <a:ext cx="5334000" cy="2819400"/>
          </a:xfrm>
          <a:prstGeom prst="flowChartProcess">
            <a:avLst/>
          </a:prstGeom>
          <a:solidFill>
            <a:srgbClr val="03ED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সাধারণত ২৫-৩০ জন কৃষক নিয়ে কৃষক সভা ও উঠন বৈঠক করা যায়।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নতুন প্রযুক্তি হস্তান্তরের মাধ্যমে কৃষকদের আগ্রহী করা।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কৃষকদের বিভিন্ন সমস্যার সমাধান দেওয়া।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হঠাৎ কোন ফসলের সমস্যা পোকা ও রোগ দেখাদিলে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তাৎ</a:t>
            </a:r>
            <a:r>
              <a:rPr lang="bn-BD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 কৃষক সভা করা হয় ফসলের মাঠে।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3810000" y="3581400"/>
            <a:ext cx="5334000" cy="609600"/>
          </a:xfrm>
          <a:prstGeom prst="wedgeRectCallout">
            <a:avLst>
              <a:gd name="adj1" fmla="val -50100"/>
              <a:gd name="adj2" fmla="val 361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en-US" sz="2000" b="1" dirty="0" smtClean="0">
                <a:solidFill>
                  <a:schemeClr val="tx1"/>
                </a:solidFill>
              </a:rPr>
              <a:t>কৃষক সভা ও উঠন বৈঠক এর ল</a:t>
            </a:r>
            <a:r>
              <a:rPr lang="bn-BD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en-US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উদ্দেশ্য --</a:t>
            </a:r>
            <a:endParaRPr lang="en-US" sz="2000" b="1" dirty="0"/>
          </a:p>
        </p:txBody>
      </p:sp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1175</TotalTime>
  <Words>1220</Words>
  <Application>Microsoft Office PowerPoint</Application>
  <PresentationFormat>On-screen Show (4:3)</PresentationFormat>
  <Paragraphs>209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Pervez</dc:creator>
  <cp:lastModifiedBy>Pervez</cp:lastModifiedBy>
  <cp:revision>237</cp:revision>
  <dcterms:created xsi:type="dcterms:W3CDTF">2020-10-25T17:31:37Z</dcterms:created>
  <dcterms:modified xsi:type="dcterms:W3CDTF">2021-02-10T16:26:45Z</dcterms:modified>
</cp:coreProperties>
</file>