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291" autoAdjust="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42E8-68DC-4387-9BC2-BB1B9CD90B19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2CBE-2F00-4931-BDF0-C9BD1BF4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9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2CBE-2F00-4931-BDF0-C9BD1BF460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3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2CBE-2F00-4931-BDF0-C9BD1BF460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2CBE-2F00-4931-BDF0-C9BD1BF460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3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1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7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0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77D2-9A1C-429C-B772-889B67B3EABD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C0AE-0509-4306-9DC5-7C6A28D6B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6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944" y="117003"/>
            <a:ext cx="8118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F63AA-6CE1-46E4-B02E-260467D2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018"/>
            <a:ext cx="12192000" cy="477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0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03023" y="2022093"/>
            <a:ext cx="8720920" cy="3862316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4705" y="3493827"/>
            <a:ext cx="685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তলের ক্ষেত্রফল কি?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বক্রতলের ক্ষেত্রফল কি?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65" y="2526223"/>
            <a:ext cx="681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1900" lvl="7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515131" y="3123949"/>
            <a:ext cx="2696704" cy="480447"/>
          </a:xfrm>
          <a:prstGeom prst="downArrowCallout">
            <a:avLst>
              <a:gd name="adj1" fmla="val 0"/>
              <a:gd name="adj2" fmla="val 29930"/>
              <a:gd name="adj3" fmla="val 88889"/>
              <a:gd name="adj4" fmla="val 11111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771" y="2647666"/>
                <a:ext cx="77246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তলের ক্ষেত্রফল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771" y="2647666"/>
                <a:ext cx="7724632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526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84190" y="2388358"/>
                <a:ext cx="154696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90" y="2388358"/>
                <a:ext cx="1546962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05972" y="3458221"/>
                <a:ext cx="83523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14550" lvl="4" indent="-285750">
                  <a:buFont typeface="Wingdings" panose="05000000000000000000" pitchFamily="2" charset="2"/>
                  <a:buChar char="Ø"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বক্রতলের ক্ষেত্রফল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72" y="3458221"/>
                <a:ext cx="8352352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4173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0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78914" y="362736"/>
            <a:ext cx="6851176" cy="5418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8620" y="1760142"/>
            <a:ext cx="968991" cy="2238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0810" y="1600334"/>
            <a:ext cx="982639" cy="3002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2686" y="3740727"/>
            <a:ext cx="982639" cy="53439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982691" y="1923802"/>
            <a:ext cx="23750" cy="181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4566" y="2660073"/>
            <a:ext cx="39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</a:t>
            </a:r>
          </a:p>
        </p:txBody>
      </p:sp>
      <p:cxnSp>
        <p:nvCxnSpPr>
          <p:cNvPr id="19" name="Straight Connector 18"/>
          <p:cNvCxnSpPr>
            <a:endCxn id="7" idx="6"/>
          </p:cNvCxnSpPr>
          <p:nvPr/>
        </p:nvCxnSpPr>
        <p:spPr>
          <a:xfrm>
            <a:off x="6970816" y="4001985"/>
            <a:ext cx="494509" cy="59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58939" y="3610099"/>
            <a:ext cx="27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7052" y="838339"/>
            <a:ext cx="477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21975" y="2743200"/>
            <a:ext cx="5522026" cy="245819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1312" y="2742615"/>
            <a:ext cx="5627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 ক্ষেত্রফল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698" y="4012695"/>
            <a:ext cx="611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33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17288" y="1081264"/>
            <a:ext cx="9772928" cy="464334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9874" y="1946366"/>
                <a:ext cx="8490857" cy="13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সমগ্রতলের ক্ষেত্রফল=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bn-BD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আয়তন=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bn-BD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74" y="1946366"/>
                <a:ext cx="8490857" cy="1376146"/>
              </a:xfrm>
              <a:prstGeom prst="rect">
                <a:avLst/>
              </a:prstGeom>
              <a:blipFill rotWithShape="0">
                <a:blip r:embed="rId2"/>
                <a:stretch>
                  <a:fillRect l="-2297" t="-7080" r="-1436" b="-1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5670" y="1033669"/>
            <a:ext cx="2279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751443" y="1895059"/>
            <a:ext cx="1563756" cy="304801"/>
          </a:xfrm>
          <a:prstGeom prst="downArrowCallout">
            <a:avLst>
              <a:gd name="adj1" fmla="val 6443"/>
              <a:gd name="adj2" fmla="val 12628"/>
              <a:gd name="adj3" fmla="val 13660"/>
              <a:gd name="adj4" fmla="val 8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7930" y="2464904"/>
            <a:ext cx="6877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সৃজক কাকে বলে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 কাকে বলে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 মাত্রা কয়টি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 rot="5400000">
            <a:off x="5657851" y="205075"/>
            <a:ext cx="450480" cy="2528047"/>
          </a:xfrm>
          <a:prstGeom prst="rightArrowCallout">
            <a:avLst>
              <a:gd name="adj1" fmla="val 3723"/>
              <a:gd name="adj2" fmla="val 7979"/>
              <a:gd name="adj3" fmla="val 9043"/>
              <a:gd name="adj4" fmla="val 5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0382" y="1959912"/>
            <a:ext cx="2773454" cy="971553"/>
            <a:chOff x="4730006" y="2659159"/>
            <a:chExt cx="2773454" cy="971553"/>
          </a:xfrm>
        </p:grpSpPr>
        <p:grpSp>
          <p:nvGrpSpPr>
            <p:cNvPr id="12" name="Group 11"/>
            <p:cNvGrpSpPr/>
            <p:nvPr/>
          </p:nvGrpSpPr>
          <p:grpSpPr>
            <a:xfrm rot="5400000">
              <a:off x="5630956" y="1758209"/>
              <a:ext cx="971553" cy="2773454"/>
              <a:chOff x="3314701" y="2910293"/>
              <a:chExt cx="1015253" cy="245508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321423" y="3106270"/>
                <a:ext cx="1008530" cy="203050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5400000">
                <a:off x="3600451" y="4635874"/>
                <a:ext cx="443752" cy="1015252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21424" y="2910293"/>
                <a:ext cx="1008530" cy="450243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 flipV="1">
              <a:off x="7247966" y="3146612"/>
              <a:ext cx="28074" cy="470653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4746812" y="3106271"/>
            <a:ext cx="2151529" cy="4034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69542" y="3106271"/>
            <a:ext cx="204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2514601"/>
            <a:ext cx="141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৭ সে</a:t>
            </a:r>
            <a:r>
              <a:rPr lang="en-US" sz="2400" dirty="0"/>
              <a:t>. </a:t>
            </a:r>
            <a:r>
              <a:rPr lang="bn-BD" sz="2400" dirty="0"/>
              <a:t>মি</a:t>
            </a:r>
            <a:r>
              <a:rPr lang="en-US" dirty="0"/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85047" y="681388"/>
            <a:ext cx="6582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900" lvl="7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80047" y="4074459"/>
                <a:ext cx="3462047" cy="64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আদর্শ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?</m:t>
                    </m:r>
                  </m:oMath>
                </a14:m>
                <a:r>
                  <a:rPr lang="bn-BD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47" y="4074459"/>
                <a:ext cx="3462047" cy="649979"/>
              </a:xfrm>
              <a:prstGeom prst="rect">
                <a:avLst/>
              </a:prstGeom>
              <a:blipFill rotWithShape="0">
                <a:blip r:embed="rId4"/>
                <a:stretch>
                  <a:fillRect t="-12150" r="-25352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886199" y="4645616"/>
            <a:ext cx="515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rgbClr val="00B050"/>
                </a:solidFill>
              </a:rPr>
              <a:t>সিলিন্ডার এর সমগ্রতলের ক্ষেত্রফল নির্নয় কর </a:t>
            </a:r>
            <a:r>
              <a:rPr lang="bn-BD" dirty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3" grpId="0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5882" y="667264"/>
            <a:ext cx="4992129" cy="12075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82553-2759-42AA-B9F4-56160AE4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766887"/>
            <a:ext cx="9622301" cy="5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914900" y="186174"/>
            <a:ext cx="2443549" cy="1855985"/>
          </a:xfrm>
          <a:prstGeom prst="downArrowCallout">
            <a:avLst>
              <a:gd name="adj1" fmla="val 5251"/>
              <a:gd name="adj2" fmla="val 7648"/>
              <a:gd name="adj3" fmla="val 20890"/>
              <a:gd name="adj4" fmla="val 48924"/>
            </a:avLst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1755" y="2443616"/>
            <a:ext cx="6591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জয়দেব গাইন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কোমরপোল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কেশবপুর,যশোর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899" y="186174"/>
            <a:ext cx="2911950" cy="39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/>
      <p:bldP spid="1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5234940" y="548640"/>
            <a:ext cx="2674620" cy="1737360"/>
          </a:xfrm>
          <a:prstGeom prst="downArrowCallout">
            <a:avLst>
              <a:gd name="adj1" fmla="val 11301"/>
              <a:gd name="adj2" fmla="val 15411"/>
              <a:gd name="adj3" fmla="val 16781"/>
              <a:gd name="adj4" fmla="val 52648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2775" y="2385333"/>
            <a:ext cx="5600700" cy="386334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3186" y="3077958"/>
            <a:ext cx="3268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অধ্যায়ঃ১৬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0060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00040" y="216975"/>
            <a:ext cx="1890794" cy="3688599"/>
            <a:chOff x="4819972" y="1472338"/>
            <a:chExt cx="1890794" cy="3688599"/>
          </a:xfrm>
        </p:grpSpPr>
        <p:sp>
          <p:nvSpPr>
            <p:cNvPr id="6" name="Rectangle 5"/>
            <p:cNvSpPr/>
            <p:nvPr/>
          </p:nvSpPr>
          <p:spPr>
            <a:xfrm>
              <a:off x="4850970" y="1735811"/>
              <a:ext cx="1844298" cy="31461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50968" y="1472338"/>
              <a:ext cx="1844299" cy="6044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819972" y="4510007"/>
              <a:ext cx="1890794" cy="6509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4959457" y="4045057"/>
            <a:ext cx="433953" cy="1611824"/>
          </a:xfrm>
          <a:prstGeom prst="downArrow">
            <a:avLst>
              <a:gd name="adj1" fmla="val 50000"/>
              <a:gd name="adj2" fmla="val 678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50589" y="5579390"/>
            <a:ext cx="368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627880" y="612140"/>
            <a:ext cx="3022600" cy="1536700"/>
          </a:xfrm>
          <a:prstGeom prst="downArrowCallout">
            <a:avLst>
              <a:gd name="adj1" fmla="val 8471"/>
              <a:gd name="adj2" fmla="val 9298"/>
              <a:gd name="adj3" fmla="val 25000"/>
              <a:gd name="adj4" fmla="val 40184"/>
            </a:avLst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00" y="202438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 দিতে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বিভিন্ন    অংশে নাম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ক্ষেত্রফল নির্নয় এর সূত্র কি তা জানতে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 ক্ষেত্রফল এর সূত্র কি তা জানতে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005021" y="1513243"/>
            <a:ext cx="2072640" cy="3368040"/>
            <a:chOff x="6446520" y="365760"/>
            <a:chExt cx="2072640" cy="3368040"/>
          </a:xfrm>
        </p:grpSpPr>
        <p:sp>
          <p:nvSpPr>
            <p:cNvPr id="4" name="Flowchart: Process 3"/>
            <p:cNvSpPr/>
            <p:nvPr/>
          </p:nvSpPr>
          <p:spPr>
            <a:xfrm>
              <a:off x="6477000" y="640080"/>
              <a:ext cx="1051560" cy="2849880"/>
            </a:xfrm>
            <a:prstGeom prst="flowChartProcess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461760" y="3215640"/>
              <a:ext cx="2057400" cy="518160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6446520" y="365760"/>
              <a:ext cx="2026920" cy="548640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6"/>
              <a:endCxn id="7" idx="6"/>
            </p:cNvCxnSpPr>
            <p:nvPr/>
          </p:nvCxnSpPr>
          <p:spPr>
            <a:xfrm>
              <a:off x="8473440" y="640080"/>
              <a:ext cx="45720" cy="2834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lowchart: Process 10"/>
          <p:cNvSpPr/>
          <p:nvPr/>
        </p:nvSpPr>
        <p:spPr>
          <a:xfrm>
            <a:off x="3962400" y="1828800"/>
            <a:ext cx="1249680" cy="2895600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8040" y="1082040"/>
            <a:ext cx="140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7320" y="1127760"/>
            <a:ext cx="8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4920" y="4785360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2320" y="4724400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9115" y="5497001"/>
            <a:ext cx="196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7392" y="5393635"/>
            <a:ext cx="275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ঘনবস্তু(</a:t>
            </a:r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2440" y="149352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2440" y="44348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20" y="118872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4617721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E63A6B-3131-40A0-A57B-FC2CCC5CAB2C}"/>
              </a:ext>
            </a:extLst>
          </p:cNvPr>
          <p:cNvCxnSpPr>
            <a:cxnSpLocks/>
          </p:cNvCxnSpPr>
          <p:nvPr/>
        </p:nvCxnSpPr>
        <p:spPr>
          <a:xfrm>
            <a:off x="8092440" y="3010486"/>
            <a:ext cx="1797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56709A0-B67A-4888-B5D0-61C32BB7ACC4}"/>
              </a:ext>
            </a:extLst>
          </p:cNvPr>
          <p:cNvSpPr txBox="1"/>
          <p:nvPr/>
        </p:nvSpPr>
        <p:spPr>
          <a:xfrm>
            <a:off x="10017162" y="2801251"/>
            <a:ext cx="11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সৃজক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2" grpId="0"/>
      <p:bldP spid="3" grpId="0"/>
      <p:bldP spid="5" grpId="0"/>
      <p:bldP spid="6" grpId="0"/>
      <p:bldP spid="9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9655" y="1115878"/>
            <a:ext cx="6156960" cy="4434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7812" y="3065767"/>
            <a:ext cx="408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 বেলন এর সংজ্ঞা লিখ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513" y="1846235"/>
            <a:ext cx="3093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 rot="5400000">
            <a:off x="5866110" y="1604076"/>
            <a:ext cx="449446" cy="2386739"/>
          </a:xfrm>
          <a:prstGeom prst="rightArrowCallout">
            <a:avLst>
              <a:gd name="adj1" fmla="val 7392"/>
              <a:gd name="adj2" fmla="val 20839"/>
              <a:gd name="adj3" fmla="val 20839"/>
              <a:gd name="adj4" fmla="val 57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76393" y="619932"/>
            <a:ext cx="10151390" cy="502145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1137" y="1611824"/>
            <a:ext cx="66022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আয়তক্ষেত্রের যেকোনো বাহুকে অক্ষ ধরে আয়তক্ষেত্রটিকে ঐ বাহুর চতুর্দিকে ঘোরালে  যে ঘনবস্তুর সৃষ্টি হয়, তাকে সমবৃত্তভূমিক বেলন বা সিলিন্ডার বলে।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3193" y="214532"/>
            <a:ext cx="8732520" cy="5654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071924" y="429390"/>
            <a:ext cx="3409162" cy="1438599"/>
            <a:chOff x="4107180" y="1002824"/>
            <a:chExt cx="3409162" cy="1438599"/>
          </a:xfrm>
        </p:grpSpPr>
        <p:sp>
          <p:nvSpPr>
            <p:cNvPr id="6" name="Rectangle 5"/>
            <p:cNvSpPr/>
            <p:nvPr/>
          </p:nvSpPr>
          <p:spPr>
            <a:xfrm rot="5400000">
              <a:off x="5074920" y="274320"/>
              <a:ext cx="1402080" cy="2895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6544071" y="1469153"/>
              <a:ext cx="1438599" cy="50594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3634740" y="1501140"/>
              <a:ext cx="1394460" cy="4495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959160" y="2309738"/>
            <a:ext cx="2225040" cy="2103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01910" y="2075824"/>
            <a:ext cx="2240280" cy="2118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5105400" y="3086100"/>
            <a:ext cx="1333500" cy="26746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669280" y="1990579"/>
            <a:ext cx="213360" cy="14020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10800000">
            <a:off x="2836985" y="1025770"/>
            <a:ext cx="1021080" cy="838200"/>
          </a:xfrm>
          <a:prstGeom prst="bentUpArrow">
            <a:avLst>
              <a:gd name="adj1" fmla="val 5623"/>
              <a:gd name="adj2" fmla="val 9116"/>
              <a:gd name="adj3" fmla="val 2380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 Arrow 24"/>
          <p:cNvSpPr/>
          <p:nvPr/>
        </p:nvSpPr>
        <p:spPr>
          <a:xfrm rot="5400000">
            <a:off x="8196894" y="597999"/>
            <a:ext cx="1003833" cy="1793054"/>
          </a:xfrm>
          <a:prstGeom prst="bentArrow">
            <a:avLst>
              <a:gd name="adj1" fmla="val 4313"/>
              <a:gd name="adj2" fmla="val 10705"/>
              <a:gd name="adj3" fmla="val 23487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1347" y="3014464"/>
            <a:ext cx="2295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তল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2054" y="2788920"/>
            <a:ext cx="240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তল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968" y="4135272"/>
            <a:ext cx="266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211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176</cp:revision>
  <dcterms:created xsi:type="dcterms:W3CDTF">2014-12-06T15:30:27Z</dcterms:created>
  <dcterms:modified xsi:type="dcterms:W3CDTF">2021-02-12T06:21:19Z</dcterms:modified>
</cp:coreProperties>
</file>