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6" r:id="rId4"/>
    <p:sldId id="259" r:id="rId5"/>
    <p:sldId id="282" r:id="rId6"/>
    <p:sldId id="283" r:id="rId7"/>
    <p:sldId id="260" r:id="rId8"/>
    <p:sldId id="263" r:id="rId9"/>
    <p:sldId id="264" r:id="rId10"/>
    <p:sldId id="265" r:id="rId11"/>
    <p:sldId id="266" r:id="rId12"/>
    <p:sldId id="284" r:id="rId13"/>
    <p:sldId id="285" r:id="rId14"/>
    <p:sldId id="272" r:id="rId15"/>
    <p:sldId id="275" r:id="rId16"/>
    <p:sldId id="288" r:id="rId17"/>
    <p:sldId id="262" r:id="rId18"/>
    <p:sldId id="271" r:id="rId19"/>
    <p:sldId id="277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>
        <p:scale>
          <a:sx n="80" d="100"/>
          <a:sy n="80" d="100"/>
        </p:scale>
        <p:origin x="-1074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A651-F0E9-4D21-AF59-AD7E54F7BFD2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E856-72DA-440C-9DFD-0020D6BF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E856-72DA-440C-9DFD-0020D6BF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0920" y="387928"/>
            <a:ext cx="922079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6324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810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" y="648806"/>
            <a:ext cx="4114800" cy="274098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7390" y="3972393"/>
            <a:ext cx="3200400" cy="2809407"/>
          </a:xfrm>
          <a:prstGeom prst="wedgeEllipseCallout">
            <a:avLst>
              <a:gd name="adj1" fmla="val 67353"/>
              <a:gd name="adj2" fmla="val -1174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অংকের পরিমাণ অপেক্ষাকৃত ছোট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791199" y="3624496"/>
            <a:ext cx="2733207" cy="2928704"/>
          </a:xfrm>
          <a:prstGeom prst="cloudCallout">
            <a:avLst>
              <a:gd name="adj1" fmla="val -49686"/>
              <a:gd name="adj2" fmla="val -606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নিয়মিত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সংঘটিত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</a:t>
            </a:r>
          </a:p>
        </p:txBody>
      </p:sp>
    </p:spTree>
    <p:extLst>
      <p:ext uri="{BB962C8B-B14F-4D97-AF65-F5344CB8AC3E}">
        <p14:creationId xmlns:p14="http://schemas.microsoft.com/office/powerpoint/2010/main" val="25188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4636"/>
            <a:ext cx="4191000" cy="3470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4648201" y="62345"/>
            <a:ext cx="3907752" cy="3442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1910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পন্য বিক্রয়লব্দ অর্থ ,ব্যাংকে জমা টাকার সুদ,প্রাপ্ত কমিশন ইত্যাদি মুনাফা জাতীয় প্রাপ্তি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203" y="148638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মুনাফা জাতীয় ব্যয়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suad\Desktop\107\l04-7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4977" r="54905" b="52236"/>
          <a:stretch/>
        </p:blipFill>
        <p:spPr bwMode="auto">
          <a:xfrm>
            <a:off x="1981200" y="1295400"/>
            <a:ext cx="263474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4" t="15652" r="7595" b="38551"/>
          <a:stretch/>
        </p:blipFill>
        <p:spPr>
          <a:xfrm>
            <a:off x="4610100" y="1460508"/>
            <a:ext cx="2781300" cy="2004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59837" r="53192" b="4041"/>
          <a:stretch/>
        </p:blipFill>
        <p:spPr>
          <a:xfrm>
            <a:off x="228601" y="3567545"/>
            <a:ext cx="3048000" cy="245225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-2" y="97422"/>
            <a:ext cx="2112363" cy="1901280"/>
          </a:xfrm>
          <a:prstGeom prst="cloudCallout">
            <a:avLst>
              <a:gd name="adj1" fmla="val 79271"/>
              <a:gd name="adj2" fmla="val 570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 পরিশোধ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086600" y="3810000"/>
            <a:ext cx="1905000" cy="1530927"/>
          </a:xfrm>
          <a:prstGeom prst="wedgeRoundRectCallout">
            <a:avLst>
              <a:gd name="adj1" fmla="val -112786"/>
              <a:gd name="adj2" fmla="val -13528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ক্রয়কৃত পণ্যের ব্যয়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179757" y="3962400"/>
            <a:ext cx="2590800" cy="2362200"/>
          </a:xfrm>
          <a:prstGeom prst="wedgeEllipseCallout">
            <a:avLst>
              <a:gd name="adj1" fmla="val -127609"/>
              <a:gd name="adj2" fmla="val 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গ্যাস, পানি </a:t>
            </a:r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বিল পরিশোধ  </a:t>
            </a:r>
            <a:endParaRPr lang="en-US" sz="2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0654" y="359765"/>
            <a:ext cx="4562240" cy="1739974"/>
            <a:chOff x="363278" y="359765"/>
            <a:chExt cx="4562240" cy="17399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0" t="19954" r="22196" b="11145"/>
            <a:stretch/>
          </p:blipFill>
          <p:spPr>
            <a:xfrm>
              <a:off x="363278" y="359765"/>
              <a:ext cx="2357221" cy="13928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91918" y="899410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পণ্য বিক্রয়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2035" y="2057400"/>
            <a:ext cx="4981965" cy="1428929"/>
            <a:chOff x="352035" y="2057400"/>
            <a:chExt cx="4981965" cy="14289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r="15377" b="21541"/>
            <a:stretch/>
          </p:blipFill>
          <p:spPr>
            <a:xfrm>
              <a:off x="352035" y="2057400"/>
              <a:ext cx="2368464" cy="1371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90435" y="2286000"/>
              <a:ext cx="2543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বেতন প্র</a:t>
              </a:r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দা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4553" y="3581399"/>
            <a:ext cx="4234722" cy="1821092"/>
            <a:chOff x="324553" y="3581399"/>
            <a:chExt cx="4234722" cy="18210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53" y="3581399"/>
              <a:ext cx="2357221" cy="13338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6675" y="3648165"/>
              <a:ext cx="1752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মূলধন বিনিয়োগ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035" y="4915262"/>
            <a:ext cx="4203492" cy="2262900"/>
            <a:chOff x="352035" y="4915262"/>
            <a:chExt cx="4203492" cy="2262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6" t="17688" r="21871" b="10246"/>
            <a:stretch/>
          </p:blipFill>
          <p:spPr>
            <a:xfrm>
              <a:off x="352035" y="4915262"/>
              <a:ext cx="2438400" cy="17981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02927" y="5977833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গাড়ি ক্রয়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81800" y="359765"/>
            <a:ext cx="2057400" cy="1185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মূলধন জাতীয় আয়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2057400"/>
            <a:ext cx="1905000" cy="10885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 জাতীয়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1800" y="3429000"/>
            <a:ext cx="2057400" cy="11119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 জাতীয় আয়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81800" y="4848494"/>
            <a:ext cx="2057400" cy="11293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 জাতীয় ব্যয়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1752600"/>
            <a:ext cx="2438400" cy="2057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4062218" y="3486329"/>
            <a:ext cx="2643382" cy="177147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67200" y="1371600"/>
            <a:ext cx="2438400" cy="3048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96094" y="2743200"/>
            <a:ext cx="3038106" cy="3733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suad\Desktop\107\l04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" y="111672"/>
            <a:ext cx="9004610" cy="63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338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উপরোক্ত তথ্য হতে  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 লেনদেন</a:t>
            </a:r>
            <a:r>
              <a:rPr lang="bn-IN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গুলো চিহ্নিত করে কারণসহ ব্যাখ্যা কর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2057400"/>
            <a:ext cx="8382000" cy="1524000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ভাড়া প্রদান, জমি ক্রয়, বৈদ্যুতিক খরচ, যন্ত্রপাতি ক্রয়, ঋণ গ্রহণ, পণ্য বিক্রয়, বিজ্ঞাপন খরচ,পরিবহন খরচ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284148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457200"/>
            <a:ext cx="9220200" cy="6400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একক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কাজের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উত্তরঃ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4173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মুলধন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জাতীয়ঃ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যন্ত্রপাতি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ক্রয়,ঋন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গ্রহন,জমি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ক্রয়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403396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মুনাফা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জাতীয়ঃ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ভাড়া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প্রদান</a:t>
            </a:r>
            <a:r>
              <a:rPr lang="en-US" sz="2400" dirty="0" smtClean="0">
                <a:solidFill>
                  <a:srgbClr val="002060"/>
                </a:solidFill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</a:rPr>
              <a:t>বৈদ্যুতিক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পন্য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বিক্রয়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বিজ্ঞাপন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পরিবহন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খরচ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লেনদেন কয় ধরণের ?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কোন জাতীয় লেনদেনের সময়কাল এক বছরের কম ?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কোন জাতীয় লেনদেনে টাকার পরিমাণ বড় অংকের হয় ?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প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বিক্রয় কোন জাতীয় লেনদেন 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09293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096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9413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মূলধন জাতীয় আয় ও মুনাফা জাতীয় আয়ের পার্থক্য ছক আকারে তৈরি কর 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5111" y="1592826"/>
            <a:ext cx="2969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47800"/>
            <a:ext cx="1940052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60" y="1619865"/>
            <a:ext cx="1839540" cy="2745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18" y="4903643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903643"/>
            <a:ext cx="14287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3" y="4931352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12" y="4867357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18" y="3664527"/>
            <a:ext cx="142875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43" y="3664527"/>
            <a:ext cx="1428750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51" y="3657600"/>
            <a:ext cx="1428750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12" y="3810000"/>
            <a:ext cx="1428750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5" y="4216977"/>
            <a:ext cx="1428750" cy="142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90" y="4134839"/>
            <a:ext cx="1428750" cy="142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381" y="739914"/>
            <a:ext cx="8783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মত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বিদায়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.00833 0.01111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739 L -1.16979 0.05849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3" y="5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7685 L -0.90243 0.1092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88 L -0.92083 0.0559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19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1.00833 0.07769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38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023 L -1.18646 0.11376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40" y="367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6821E-7 L -0.90243 0.0326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1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2615 L -1.23767 0.08171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8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2463800" y="7620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1828800"/>
            <a:ext cx="4648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বি,এম,মিজানুর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নাগেরপাড়া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04800"/>
            <a:ext cx="163195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4495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2552700" cy="3091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2552700" cy="3073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59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067"/>
            <a:ext cx="2552700" cy="30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 txBox="1">
            <a:spLocks/>
          </p:cNvSpPr>
          <p:nvPr/>
        </p:nvSpPr>
        <p:spPr>
          <a:xfrm>
            <a:off x="152400" y="762000"/>
            <a:ext cx="8763000" cy="35455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শ্রেণিঃ 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66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 হিসাব বিজ্ঞান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5815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5"/>
          <a:stretch/>
        </p:blipFill>
        <p:spPr>
          <a:xfrm>
            <a:off x="7010400" y="3223029"/>
            <a:ext cx="1828800" cy="2679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1"/>
          <a:stretch/>
        </p:blipFill>
        <p:spPr>
          <a:xfrm>
            <a:off x="281184" y="3391932"/>
            <a:ext cx="1978524" cy="2538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23690" r="6631" b="13081"/>
          <a:stretch/>
        </p:blipFill>
        <p:spPr>
          <a:xfrm rot="20992904">
            <a:off x="1742224" y="3572205"/>
            <a:ext cx="644052" cy="37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99644" y="588842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174792" y="4562557"/>
            <a:ext cx="2870616" cy="4572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5" y="228600"/>
            <a:ext cx="4025945" cy="2369114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553200" y="609600"/>
            <a:ext cx="1879392" cy="1428908"/>
          </a:xfrm>
          <a:prstGeom prst="wedgeEllipseCallout">
            <a:avLst>
              <a:gd name="adj1" fmla="val -229008"/>
              <a:gd name="adj2" fmla="val 4676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6821E-7 C -4.44444E-6 0.03098 0.06216 0.05503 0.1382 0.05503 C 0.21632 0.05503 0.27882 0.03098 0.27882 3.46821E-7 C 0.27882 -0.03098 0.34098 -0.0548 0.4191 -0.0548 C 0.49514 -0.0548 0.55764 -0.03098 0.55764 3.46821E-7 " pathEditMode="relative" rAng="0" ptsTypes="fffff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5631" r="11230" b="12353"/>
          <a:stretch/>
        </p:blipFill>
        <p:spPr>
          <a:xfrm>
            <a:off x="2432599" y="0"/>
            <a:ext cx="4259209" cy="311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8" b="58512"/>
          <a:stretch/>
        </p:blipFill>
        <p:spPr>
          <a:xfrm>
            <a:off x="187037" y="3019514"/>
            <a:ext cx="1724891" cy="168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50989" b="7407"/>
          <a:stretch/>
        </p:blipFill>
        <p:spPr>
          <a:xfrm>
            <a:off x="6508094" y="3581400"/>
            <a:ext cx="2384056" cy="1596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61412" r="52706" b="16151"/>
          <a:stretch/>
        </p:blipFill>
        <p:spPr>
          <a:xfrm>
            <a:off x="445957" y="3782713"/>
            <a:ext cx="1676401" cy="8035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4600" y="5178276"/>
            <a:ext cx="3810000" cy="1603524"/>
            <a:chOff x="2514600" y="5178276"/>
            <a:chExt cx="3810000" cy="1603524"/>
          </a:xfrm>
        </p:grpSpPr>
        <p:grpSp>
          <p:nvGrpSpPr>
            <p:cNvPr id="6" name="Group 5"/>
            <p:cNvGrpSpPr/>
            <p:nvPr/>
          </p:nvGrpSpPr>
          <p:grpSpPr>
            <a:xfrm>
              <a:off x="2514600" y="5178276"/>
              <a:ext cx="3810000" cy="1603524"/>
              <a:chOff x="2514600" y="5178276"/>
              <a:chExt cx="3810000" cy="1603524"/>
            </a:xfrm>
          </p:grpSpPr>
          <p:sp>
            <p:nvSpPr>
              <p:cNvPr id="4" name="Oval Callout 3"/>
              <p:cNvSpPr/>
              <p:nvPr/>
            </p:nvSpPr>
            <p:spPr>
              <a:xfrm>
                <a:off x="2751190" y="5257800"/>
                <a:ext cx="2887609" cy="1298724"/>
              </a:xfrm>
              <a:prstGeom prst="wedgeEllipseCallout">
                <a:avLst>
                  <a:gd name="adj1" fmla="val -95168"/>
                  <a:gd name="adj2" fmla="val -1183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Oval Callout 4"/>
              <p:cNvSpPr/>
              <p:nvPr/>
            </p:nvSpPr>
            <p:spPr>
              <a:xfrm>
                <a:off x="2514600" y="5178276"/>
                <a:ext cx="3810000" cy="1603524"/>
              </a:xfrm>
              <a:prstGeom prst="wedgeEllipseCallout">
                <a:avLst>
                  <a:gd name="adj1" fmla="val 74773"/>
                  <a:gd name="adj2" fmla="val -92184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333208" y="5350374"/>
              <a:ext cx="24579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মূলধন জাতীয় লেনদেন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5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4347 L 0.68455 0.0120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8439" r="8008" b="13080"/>
          <a:stretch/>
        </p:blipFill>
        <p:spPr>
          <a:xfrm>
            <a:off x="152401" y="228600"/>
            <a:ext cx="3577936" cy="3124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68337" y="4413512"/>
            <a:ext cx="5410200" cy="2444488"/>
            <a:chOff x="3722557" y="4254720"/>
            <a:chExt cx="5410200" cy="2444488"/>
          </a:xfrm>
        </p:grpSpPr>
        <p:sp>
          <p:nvSpPr>
            <p:cNvPr id="4" name="Cloud Callout 3"/>
            <p:cNvSpPr/>
            <p:nvPr/>
          </p:nvSpPr>
          <p:spPr>
            <a:xfrm>
              <a:off x="4484557" y="4254720"/>
              <a:ext cx="3810000" cy="2444488"/>
            </a:xfrm>
            <a:prstGeom prst="cloudCallout">
              <a:avLst>
                <a:gd name="adj1" fmla="val -69141"/>
                <a:gd name="adj2" fmla="val -150637"/>
              </a:avLst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22557" y="4876800"/>
              <a:ext cx="541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মুনাফা জাতীয়</a:t>
              </a:r>
              <a:r>
                <a:rPr lang="en-US" sz="36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 b="16267"/>
          <a:stretch/>
        </p:blipFill>
        <p:spPr>
          <a:xfrm>
            <a:off x="4952704" y="416174"/>
            <a:ext cx="3425833" cy="27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31131" y="3244334"/>
            <a:ext cx="10006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চুতর্থ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মুনাফা জাতীয় লেনদেনের ধারণা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100" y="381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216880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পাঠে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4349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মূলধন ও মুনাফা জাতীয় লেনদেন কী তা বলতে পারবে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নের 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 ব্যাখ্যা করতে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22174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52400"/>
            <a:ext cx="3906981" cy="396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724401" cy="354482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638800" y="3200400"/>
            <a:ext cx="2971800" cy="3200400"/>
          </a:xfrm>
          <a:prstGeom prst="cloudCallout">
            <a:avLst>
              <a:gd name="adj1" fmla="val -127821"/>
              <a:gd name="adj2" fmla="val 217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১বছরের অধিক  সময়  সুবিধা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যায়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724401" y="1"/>
            <a:ext cx="2895599" cy="2743200"/>
          </a:xfrm>
          <a:prstGeom prst="wedgeEllipseCallout">
            <a:avLst>
              <a:gd name="adj1" fmla="val -150628"/>
              <a:gd name="adj2" fmla="val 416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 টাকার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 অপেক্ষাকৃত বড়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274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md.suad</dc:creator>
  <cp:lastModifiedBy>Windows User</cp:lastModifiedBy>
  <cp:revision>126</cp:revision>
  <dcterms:created xsi:type="dcterms:W3CDTF">2006-08-16T00:00:00Z</dcterms:created>
  <dcterms:modified xsi:type="dcterms:W3CDTF">2017-01-15T16:35:13Z</dcterms:modified>
</cp:coreProperties>
</file>