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4" r:id="rId11"/>
    <p:sldId id="266" r:id="rId12"/>
    <p:sldId id="267" r:id="rId13"/>
    <p:sldId id="268" r:id="rId14"/>
    <p:sldId id="269" r:id="rId15"/>
    <p:sldId id="275" r:id="rId16"/>
    <p:sldId id="270" r:id="rId17"/>
    <p:sldId id="271" r:id="rId18"/>
    <p:sldId id="276"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20F801-ACF8-439E-BBBA-A0A32AFB5142}"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0F801-ACF8-439E-BBBA-A0A32AFB5142}"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0F801-ACF8-439E-BBBA-A0A32AFB5142}"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0F801-ACF8-439E-BBBA-A0A32AFB5142}"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0F801-ACF8-439E-BBBA-A0A32AFB5142}"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0F801-ACF8-439E-BBBA-A0A32AFB5142}" type="datetimeFigureOut">
              <a:rPr lang="en-US" smtClean="0"/>
              <a:pPr/>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20F801-ACF8-439E-BBBA-A0A32AFB5142}" type="datetimeFigureOut">
              <a:rPr lang="en-US" smtClean="0"/>
              <a:pPr/>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20F801-ACF8-439E-BBBA-A0A32AFB5142}" type="datetimeFigureOut">
              <a:rPr lang="en-US" smtClean="0"/>
              <a:pPr/>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0F801-ACF8-439E-BBBA-A0A32AFB5142}" type="datetimeFigureOut">
              <a:rPr lang="en-US" smtClean="0"/>
              <a:pPr/>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0F801-ACF8-439E-BBBA-A0A32AFB5142}" type="datetimeFigureOut">
              <a:rPr lang="en-US" smtClean="0"/>
              <a:pPr/>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0F801-ACF8-439E-BBBA-A0A32AFB5142}" type="datetimeFigureOut">
              <a:rPr lang="en-US" smtClean="0"/>
              <a:pPr/>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D376-B2CD-4F7F-B752-1FE492878C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0F801-ACF8-439E-BBBA-A0A32AFB5142}" type="datetimeFigureOut">
              <a:rPr lang="en-US" smtClean="0"/>
              <a:pPr/>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9D376-B2CD-4F7F-B752-1FE492878C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2522575_1579894908865437_8001041068998472725_o.jpg"/>
          <p:cNvPicPr>
            <a:picLocks noChangeAspect="1"/>
          </p:cNvPicPr>
          <p:nvPr/>
        </p:nvPicPr>
        <p:blipFill>
          <a:blip r:embed="rId2"/>
          <a:stretch>
            <a:fillRect/>
          </a:stretch>
        </p:blipFill>
        <p:spPr>
          <a:xfrm>
            <a:off x="76200" y="76200"/>
            <a:ext cx="9067800" cy="67818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533400" y="685800"/>
            <a:ext cx="8229600" cy="1292662"/>
          </a:xfrm>
          <a:prstGeom prst="rect">
            <a:avLst/>
          </a:prstGeom>
          <a:noFill/>
        </p:spPr>
        <p:txBody>
          <a:bodyPr wrap="square" rtlCol="0">
            <a:spAutoFit/>
          </a:bodyPr>
          <a:lstStyle/>
          <a:p>
            <a:r>
              <a:rPr lang="en-US" sz="60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আজকের</a:t>
            </a:r>
            <a:r>
              <a:rPr lang="en-US" sz="60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60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ক্লাসে</a:t>
            </a:r>
            <a:r>
              <a:rPr lang="en-US" sz="60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60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সবাইকে</a:t>
            </a:r>
            <a:r>
              <a:rPr lang="en-US" sz="60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60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স্বাগতম</a:t>
            </a:r>
            <a:r>
              <a:rPr lang="en-US" sz="60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p>
          <a:p>
            <a:endParaRPr lang="en-US"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reading-on-table.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0" y="0"/>
            <a:ext cx="4742004" cy="1477328"/>
          </a:xfrm>
          <a:prstGeom prst="rect">
            <a:avLst/>
          </a:prstGeom>
          <a:solidFill>
            <a:schemeClr val="accent4">
              <a:lumMod val="60000"/>
              <a:lumOff val="40000"/>
            </a:schemeClr>
          </a:solidFill>
        </p:spPr>
        <p:txBody>
          <a:bodyPr wrap="none" lIns="91440" tIns="45720" rIns="91440" bIns="45720">
            <a:spAutoFit/>
          </a:bodyPr>
          <a:lstStyle/>
          <a:p>
            <a:pPr algn="ctr"/>
            <a:r>
              <a:rPr lang="en-US" sz="5400" b="1" cap="none" spc="0"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একক</a:t>
            </a:r>
            <a:r>
              <a:rPr lang="en-US" sz="5400" b="1" cap="none" spc="0"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5400" b="1" cap="none" spc="0"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কাজঃ</a:t>
            </a:r>
            <a:r>
              <a:rPr lang="en-US" sz="5400" b="1" cap="none" spc="0"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p>
          <a:p>
            <a:pPr algn="ctr"/>
            <a:r>
              <a:rPr lang="en-US" sz="3600" b="1" dirty="0" err="1"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মাঠ</a:t>
            </a:r>
            <a:r>
              <a:rPr lang="en-US" sz="36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ফসলের</a:t>
            </a:r>
            <a:r>
              <a:rPr lang="en-US" sz="36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 ৫ </a:t>
            </a:r>
            <a:r>
              <a:rPr lang="en-US" sz="3600" b="1" dirty="0" err="1"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টি</a:t>
            </a:r>
            <a:r>
              <a:rPr lang="en-US" sz="36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উপকার</a:t>
            </a:r>
            <a:r>
              <a:rPr lang="en-US" sz="36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লিখ</a:t>
            </a:r>
            <a:r>
              <a:rPr lang="en-US" sz="36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 </a:t>
            </a:r>
            <a:endParaRPr lang="en-US" sz="3600" b="1" cap="none" spc="0" dirty="0">
              <a:ln w="1905"/>
              <a:solidFill>
                <a:srgbClr val="FF0066"/>
              </a:soli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76600" y="76200"/>
            <a:ext cx="2743200" cy="646331"/>
          </a:xfrm>
          <a:prstGeom prst="rect">
            <a:avLst/>
          </a:prstGeom>
          <a:solidFill>
            <a:schemeClr val="accent3">
              <a:lumMod val="60000"/>
              <a:lumOff val="40000"/>
            </a:schemeClr>
          </a:solidFill>
        </p:spPr>
        <p:txBody>
          <a:bodyPr wrap="square" rtlCol="0">
            <a:spAutoFit/>
          </a:bodyPr>
          <a:lstStyle/>
          <a:p>
            <a:pPr algn="ctr"/>
            <a:r>
              <a:rPr lang="bn-IN" sz="3600" dirty="0" smtClean="0">
                <a:latin typeface="NikoshBAN" pitchFamily="2" charset="0"/>
                <a:cs typeface="NikoshBAN" pitchFamily="2" charset="0"/>
              </a:rPr>
              <a:t>উদ্যান ফসল </a:t>
            </a:r>
            <a:endParaRPr lang="en-US" sz="3600" dirty="0">
              <a:latin typeface="NikoshBAN" pitchFamily="2" charset="0"/>
              <a:cs typeface="NikoshBAN" pitchFamily="2" charset="0"/>
            </a:endParaRPr>
          </a:p>
        </p:txBody>
      </p:sp>
      <p:pic>
        <p:nvPicPr>
          <p:cNvPr id="4" name="Picture 3" descr="received_140131677557586-750x390.jpeg"/>
          <p:cNvPicPr>
            <a:picLocks noChangeAspect="1"/>
          </p:cNvPicPr>
          <p:nvPr/>
        </p:nvPicPr>
        <p:blipFill>
          <a:blip r:embed="rId2"/>
          <a:stretch>
            <a:fillRect/>
          </a:stretch>
        </p:blipFill>
        <p:spPr>
          <a:xfrm>
            <a:off x="695325" y="990600"/>
            <a:ext cx="3648075" cy="22098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শিম-চাষ-পদ্ধতি-1.jpg"/>
          <p:cNvPicPr>
            <a:picLocks noChangeAspect="1"/>
          </p:cNvPicPr>
          <p:nvPr/>
        </p:nvPicPr>
        <p:blipFill>
          <a:blip r:embed="rId3"/>
          <a:stretch>
            <a:fillRect/>
          </a:stretch>
        </p:blipFill>
        <p:spPr>
          <a:xfrm>
            <a:off x="5029200" y="990600"/>
            <a:ext cx="3581400" cy="22098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PicsArt_09-15-09.56.01.jpg"/>
          <p:cNvPicPr>
            <a:picLocks noChangeAspect="1"/>
          </p:cNvPicPr>
          <p:nvPr/>
        </p:nvPicPr>
        <p:blipFill>
          <a:blip r:embed="rId4"/>
          <a:stretch>
            <a:fillRect/>
          </a:stretch>
        </p:blipFill>
        <p:spPr>
          <a:xfrm>
            <a:off x="685800" y="3505200"/>
            <a:ext cx="3657600" cy="2071687"/>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tomato-600x321.jpg"/>
          <p:cNvPicPr>
            <a:picLocks noChangeAspect="1"/>
          </p:cNvPicPr>
          <p:nvPr/>
        </p:nvPicPr>
        <p:blipFill>
          <a:blip r:embed="rId5"/>
          <a:stretch>
            <a:fillRect/>
          </a:stretch>
        </p:blipFill>
        <p:spPr>
          <a:xfrm>
            <a:off x="5029200" y="3505200"/>
            <a:ext cx="3581400" cy="20574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3200400" y="5791200"/>
            <a:ext cx="2743200" cy="461665"/>
          </a:xfrm>
          <a:prstGeom prst="rect">
            <a:avLst/>
          </a:prstGeom>
          <a:solidFill>
            <a:schemeClr val="accent3">
              <a:lumMod val="60000"/>
              <a:lumOff val="40000"/>
            </a:schemeClr>
          </a:solidFill>
        </p:spPr>
        <p:txBody>
          <a:bodyPr wrap="square" rtlCol="0">
            <a:spAutoFit/>
          </a:bodyPr>
          <a:lstStyle/>
          <a:p>
            <a:pPr algn="ctr"/>
            <a:r>
              <a:rPr lang="bn-IN" sz="2400" dirty="0" smtClean="0">
                <a:latin typeface="NikoshBAN" pitchFamily="2" charset="0"/>
                <a:cs typeface="NikoshBAN" pitchFamily="2" charset="0"/>
              </a:rPr>
              <a:t>শীতকালীন প্রধান সবজি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0" fill="hold"/>
                                        <p:tgtEl>
                                          <p:spTgt spid="6"/>
                                        </p:tgtEl>
                                        <p:attrNameLst>
                                          <p:attrName>ppt_w</p:attrName>
                                        </p:attrNameLst>
                                      </p:cBhvr>
                                      <p:tavLst>
                                        <p:tav tm="0" fmla="#ppt_w*sin(2.5*pi*$)">
                                          <p:val>
                                            <p:fltVal val="0"/>
                                          </p:val>
                                        </p:tav>
                                        <p:tav tm="100000">
                                          <p:val>
                                            <p:fltVal val="1"/>
                                          </p:val>
                                        </p:tav>
                                      </p:tavLst>
                                    </p:anim>
                                    <p:anim calcmode="lin" valueType="num">
                                      <p:cBhvr>
                                        <p:cTn id="3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strVal val="#ppt_w*0.05"/>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anim calcmode="lin" valueType="num">
                                      <p:cBhvr>
                                        <p:cTn id="45" dur="500" fill="hold"/>
                                        <p:tgtEl>
                                          <p:spTgt spid="7"/>
                                        </p:tgtEl>
                                        <p:attrNameLst>
                                          <p:attrName>ppt_x</p:attrName>
                                        </p:attrNameLst>
                                      </p:cBhvr>
                                      <p:tavLst>
                                        <p:tav tm="0">
                                          <p:val>
                                            <p:strVal val="#ppt_x-.2"/>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80">
                                          <p:stCondLst>
                                            <p:cond delay="0"/>
                                          </p:stCondLst>
                                        </p:cTn>
                                        <p:tgtEl>
                                          <p:spTgt spid="3"/>
                                        </p:tgtEl>
                                      </p:cBhvr>
                                    </p:animEffect>
                                    <p:anim calcmode="lin" valueType="num">
                                      <p:cBhvr>
                                        <p:cTn id="5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8" dur="26">
                                          <p:stCondLst>
                                            <p:cond delay="650"/>
                                          </p:stCondLst>
                                        </p:cTn>
                                        <p:tgtEl>
                                          <p:spTgt spid="3"/>
                                        </p:tgtEl>
                                      </p:cBhvr>
                                      <p:to x="100000" y="60000"/>
                                    </p:animScale>
                                    <p:animScale>
                                      <p:cBhvr>
                                        <p:cTn id="59" dur="166" decel="50000">
                                          <p:stCondLst>
                                            <p:cond delay="676"/>
                                          </p:stCondLst>
                                        </p:cTn>
                                        <p:tgtEl>
                                          <p:spTgt spid="3"/>
                                        </p:tgtEl>
                                      </p:cBhvr>
                                      <p:to x="100000" y="100000"/>
                                    </p:animScale>
                                    <p:animScale>
                                      <p:cBhvr>
                                        <p:cTn id="60" dur="26">
                                          <p:stCondLst>
                                            <p:cond delay="1312"/>
                                          </p:stCondLst>
                                        </p:cTn>
                                        <p:tgtEl>
                                          <p:spTgt spid="3"/>
                                        </p:tgtEl>
                                      </p:cBhvr>
                                      <p:to x="100000" y="80000"/>
                                    </p:animScale>
                                    <p:animScale>
                                      <p:cBhvr>
                                        <p:cTn id="61" dur="166" decel="50000">
                                          <p:stCondLst>
                                            <p:cond delay="1338"/>
                                          </p:stCondLst>
                                        </p:cTn>
                                        <p:tgtEl>
                                          <p:spTgt spid="3"/>
                                        </p:tgtEl>
                                      </p:cBhvr>
                                      <p:to x="100000" y="100000"/>
                                    </p:animScale>
                                    <p:animScale>
                                      <p:cBhvr>
                                        <p:cTn id="62" dur="26">
                                          <p:stCondLst>
                                            <p:cond delay="1642"/>
                                          </p:stCondLst>
                                        </p:cTn>
                                        <p:tgtEl>
                                          <p:spTgt spid="3"/>
                                        </p:tgtEl>
                                      </p:cBhvr>
                                      <p:to x="100000" y="90000"/>
                                    </p:animScale>
                                    <p:animScale>
                                      <p:cBhvr>
                                        <p:cTn id="63" dur="166" decel="50000">
                                          <p:stCondLst>
                                            <p:cond delay="1668"/>
                                          </p:stCondLst>
                                        </p:cTn>
                                        <p:tgtEl>
                                          <p:spTgt spid="3"/>
                                        </p:tgtEl>
                                      </p:cBhvr>
                                      <p:to x="100000" y="100000"/>
                                    </p:animScale>
                                    <p:animScale>
                                      <p:cBhvr>
                                        <p:cTn id="64" dur="26">
                                          <p:stCondLst>
                                            <p:cond delay="1808"/>
                                          </p:stCondLst>
                                        </p:cTn>
                                        <p:tgtEl>
                                          <p:spTgt spid="3"/>
                                        </p:tgtEl>
                                      </p:cBhvr>
                                      <p:to x="100000" y="95000"/>
                                    </p:animScale>
                                    <p:animScale>
                                      <p:cBhvr>
                                        <p:cTn id="65" dur="166" decel="50000">
                                          <p:stCondLst>
                                            <p:cond delay="1834"/>
                                          </p:stCondLst>
                                        </p:cTn>
                                        <p:tgtEl>
                                          <p:spTgt spid="3"/>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1000" fill="hold"/>
                                        <p:tgtEl>
                                          <p:spTgt spid="8"/>
                                        </p:tgtEl>
                                        <p:attrNameLst>
                                          <p:attrName>ppt_x</p:attrName>
                                        </p:attrNameLst>
                                      </p:cBhvr>
                                      <p:tavLst>
                                        <p:tav tm="0">
                                          <p:val>
                                            <p:strVal val="#ppt_x-.2"/>
                                          </p:val>
                                        </p:tav>
                                        <p:tav tm="100000">
                                          <p:val>
                                            <p:strVal val="#ppt_x"/>
                                          </p:val>
                                        </p:tav>
                                      </p:tavLst>
                                    </p:anim>
                                    <p:anim calcmode="lin" valueType="num">
                                      <p:cBhvr>
                                        <p:cTn id="7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35297c9153155c61a8bc9915615c4fd.jpg"/>
          <p:cNvPicPr>
            <a:picLocks noChangeAspect="1"/>
          </p:cNvPicPr>
          <p:nvPr/>
        </p:nvPicPr>
        <p:blipFill>
          <a:blip r:embed="rId2"/>
          <a:stretch>
            <a:fillRect/>
          </a:stretch>
        </p:blipFill>
        <p:spPr>
          <a:xfrm>
            <a:off x="685800" y="762000"/>
            <a:ext cx="3657600" cy="20574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maxresdefault.jpg"/>
          <p:cNvPicPr>
            <a:picLocks noChangeAspect="1"/>
          </p:cNvPicPr>
          <p:nvPr/>
        </p:nvPicPr>
        <p:blipFill>
          <a:blip r:embed="rId3" cstate="print"/>
          <a:stretch>
            <a:fillRect/>
          </a:stretch>
        </p:blipFill>
        <p:spPr>
          <a:xfrm>
            <a:off x="5181600" y="762000"/>
            <a:ext cx="3352800" cy="203835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maxresdefault (2).jpg"/>
          <p:cNvPicPr>
            <a:picLocks noChangeAspect="1"/>
          </p:cNvPicPr>
          <p:nvPr/>
        </p:nvPicPr>
        <p:blipFill>
          <a:blip r:embed="rId4"/>
          <a:stretch>
            <a:fillRect/>
          </a:stretch>
        </p:blipFill>
        <p:spPr>
          <a:xfrm>
            <a:off x="685800" y="3200400"/>
            <a:ext cx="3657600" cy="211455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maxresdefault (1).jpg"/>
          <p:cNvPicPr>
            <a:picLocks noChangeAspect="1"/>
          </p:cNvPicPr>
          <p:nvPr/>
        </p:nvPicPr>
        <p:blipFill>
          <a:blip r:embed="rId5" cstate="print"/>
          <a:stretch>
            <a:fillRect/>
          </a:stretch>
        </p:blipFill>
        <p:spPr>
          <a:xfrm>
            <a:off x="5181600" y="3124200"/>
            <a:ext cx="3352800" cy="22098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1295400" y="5791200"/>
            <a:ext cx="7315200" cy="461665"/>
          </a:xfrm>
          <a:prstGeom prst="rect">
            <a:avLst/>
          </a:prstGeom>
          <a:solidFill>
            <a:schemeClr val="accent3">
              <a:lumMod val="60000"/>
              <a:lumOff val="40000"/>
            </a:schemeClr>
          </a:solidFill>
        </p:spPr>
        <p:txBody>
          <a:bodyPr wrap="square" rtlCol="0">
            <a:spAutoFit/>
          </a:bodyPr>
          <a:lstStyle/>
          <a:p>
            <a:pPr algn="ctr"/>
            <a:r>
              <a:rPr lang="bn-IN" sz="2400" dirty="0" smtClean="0">
                <a:solidFill>
                  <a:srgbClr val="C00000"/>
                </a:solidFill>
                <a:latin typeface="NikoshBAN" pitchFamily="2" charset="0"/>
                <a:cs typeface="NikoshBAN" pitchFamily="2" charset="0"/>
              </a:rPr>
              <a:t>চাল কুমড়া, ঝিঙা, করলা, পটল ইত্যাদি গ্রীষ্ম ও বর্ষাকালীন সবজি </a:t>
            </a:r>
            <a:endParaRPr lang="en-US" sz="24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05"/>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 calcmode="lin" valueType="num">
                                      <p:cBhvr>
                                        <p:cTn id="33" dur="500" fill="hold"/>
                                        <p:tgtEl>
                                          <p:spTgt spid="6"/>
                                        </p:tgtEl>
                                        <p:attrNameLst>
                                          <p:attrName>ppt_x</p:attrName>
                                        </p:attrNameLst>
                                      </p:cBhvr>
                                      <p:tavLst>
                                        <p:tav tm="0">
                                          <p:val>
                                            <p:strVal val="#ppt_x-.2"/>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ppt_x</p:attrName>
                                        </p:attrNameLst>
                                      </p:cBhvr>
                                      <p:tavLst>
                                        <p:tav tm="0">
                                          <p:val>
                                            <p:strVal val="#ppt_x-.2"/>
                                          </p:val>
                                        </p:tav>
                                        <p:tav tm="100000">
                                          <p:val>
                                            <p:strVal val="#ppt_x"/>
                                          </p:val>
                                        </p:tav>
                                      </p:tavLst>
                                    </p:anim>
                                    <p:anim calcmode="lin" valueType="num">
                                      <p:cBhvr>
                                        <p:cTn id="4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ngoes-in-Tree-675x321.jpg"/>
          <p:cNvPicPr>
            <a:picLocks noChangeAspect="1"/>
          </p:cNvPicPr>
          <p:nvPr/>
        </p:nvPicPr>
        <p:blipFill>
          <a:blip r:embed="rId2"/>
          <a:stretch>
            <a:fillRect/>
          </a:stretch>
        </p:blipFill>
        <p:spPr>
          <a:xfrm>
            <a:off x="685800" y="457200"/>
            <a:ext cx="3657600" cy="2062163"/>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Sabyasachigayen_007_1272360275_1-bhaluka_mymensingh_27_april.jpg"/>
          <p:cNvPicPr>
            <a:picLocks noChangeAspect="1"/>
          </p:cNvPicPr>
          <p:nvPr/>
        </p:nvPicPr>
        <p:blipFill>
          <a:blip r:embed="rId3"/>
          <a:stretch>
            <a:fillRect/>
          </a:stretch>
        </p:blipFill>
        <p:spPr>
          <a:xfrm>
            <a:off x="5105400" y="457200"/>
            <a:ext cx="3505200" cy="20574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1531407757_9.jpg"/>
          <p:cNvPicPr>
            <a:picLocks noChangeAspect="1"/>
          </p:cNvPicPr>
          <p:nvPr/>
        </p:nvPicPr>
        <p:blipFill>
          <a:blip r:embed="rId4"/>
          <a:stretch>
            <a:fillRect/>
          </a:stretch>
        </p:blipFill>
        <p:spPr>
          <a:xfrm>
            <a:off x="5153025" y="2819400"/>
            <a:ext cx="3533775" cy="22098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maxresdefault (3).jpg"/>
          <p:cNvPicPr>
            <a:picLocks noChangeAspect="1"/>
          </p:cNvPicPr>
          <p:nvPr/>
        </p:nvPicPr>
        <p:blipFill>
          <a:blip r:embed="rId5"/>
          <a:stretch>
            <a:fillRect/>
          </a:stretch>
        </p:blipFill>
        <p:spPr>
          <a:xfrm>
            <a:off x="685800" y="2819400"/>
            <a:ext cx="3657600" cy="22098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2438400" y="5181600"/>
            <a:ext cx="4419600" cy="461665"/>
          </a:xfrm>
          <a:prstGeom prst="rect">
            <a:avLst/>
          </a:prstGeom>
          <a:solidFill>
            <a:schemeClr val="accent2">
              <a:lumMod val="20000"/>
              <a:lumOff val="80000"/>
            </a:schemeClr>
          </a:solidFill>
        </p:spPr>
        <p:txBody>
          <a:bodyPr wrap="square" rtlCol="0">
            <a:spAutoFit/>
          </a:bodyPr>
          <a:lstStyle/>
          <a:p>
            <a:pPr algn="ctr"/>
            <a:r>
              <a:rPr lang="bn-IN" sz="2400" dirty="0" smtClean="0">
                <a:solidFill>
                  <a:srgbClr val="C00000"/>
                </a:solidFill>
                <a:latin typeface="NikoshBAN" pitchFamily="2" charset="0"/>
                <a:cs typeface="NikoshBAN" pitchFamily="2" charset="0"/>
              </a:rPr>
              <a:t>আম, কাঁঠাল, লিচু, জাম ইত্যাদিমৌসুমি ফসল </a:t>
            </a:r>
            <a:endParaRPr lang="en-US" sz="2400" dirty="0">
              <a:solidFill>
                <a:srgbClr val="C00000"/>
              </a:solidFill>
              <a:latin typeface="NikoshBAN" pitchFamily="2" charset="0"/>
              <a:cs typeface="NikoshBAN" pitchFamily="2" charset="0"/>
            </a:endParaRPr>
          </a:p>
        </p:txBody>
      </p:sp>
      <p:sp>
        <p:nvSpPr>
          <p:cNvPr id="8" name="TextBox 7"/>
          <p:cNvSpPr txBox="1"/>
          <p:nvPr/>
        </p:nvSpPr>
        <p:spPr>
          <a:xfrm>
            <a:off x="304800" y="5715000"/>
            <a:ext cx="8534400" cy="830997"/>
          </a:xfrm>
          <a:prstGeom prst="rect">
            <a:avLst/>
          </a:prstGeom>
          <a:solidFill>
            <a:schemeClr val="accent2">
              <a:lumMod val="20000"/>
              <a:lumOff val="80000"/>
            </a:schemeClr>
          </a:solidFill>
        </p:spPr>
        <p:txBody>
          <a:bodyPr wrap="square" rtlCol="0">
            <a:spAutoFit/>
          </a:bodyPr>
          <a:lstStyle/>
          <a:p>
            <a:pPr algn="just"/>
            <a:r>
              <a:rPr lang="bn-IN" sz="2400" dirty="0" smtClean="0">
                <a:solidFill>
                  <a:srgbClr val="C00000"/>
                </a:solidFill>
                <a:latin typeface="NikoshBAN" pitchFamily="2" charset="0"/>
                <a:cs typeface="NikoshBAN" pitchFamily="2" charset="0"/>
              </a:rPr>
              <a:t>শাকসবজি ও ফলমুল থেকে আমরা ভিটামিন ও খনিজ লবন পেয়ে থাকি। সুতরাং বলা যায় যে, ফসল উৎপাদনের মাধ্যমে আমরা বেঁচে থাকার জন্য প্রায় সকল খাদ্য উপাদান পেয়ে থাকি </a:t>
            </a:r>
            <a:endParaRPr lang="en-US" sz="24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9"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0" fill="hold"/>
                                        <p:tgtEl>
                                          <p:spTgt spid="5"/>
                                        </p:tgtEl>
                                        <p:attrNameLst>
                                          <p:attrName>ppt_w</p:attrName>
                                        </p:attrNameLst>
                                      </p:cBhvr>
                                      <p:tavLst>
                                        <p:tav tm="0" fmla="#ppt_w*sin(2.5*pi*$)">
                                          <p:val>
                                            <p:fltVal val="0"/>
                                          </p:val>
                                        </p:tav>
                                        <p:tav tm="100000">
                                          <p:val>
                                            <p:fltVal val="1"/>
                                          </p:val>
                                        </p:tav>
                                      </p:tavLst>
                                    </p:anim>
                                    <p:anim calcmode="lin" valueType="num">
                                      <p:cBhvr>
                                        <p:cTn id="43"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ppt_x</p:attrName>
                                        </p:attrNameLst>
                                      </p:cBhvr>
                                      <p:tavLst>
                                        <p:tav tm="0">
                                          <p:val>
                                            <p:strVal val="#ppt_x-.2"/>
                                          </p:val>
                                        </p:tav>
                                        <p:tav tm="100000">
                                          <p:val>
                                            <p:strVal val="#ppt_x"/>
                                          </p:val>
                                        </p:tav>
                                      </p:tavLst>
                                    </p:anim>
                                    <p:anim calcmode="lin" valueType="num">
                                      <p:cBhvr>
                                        <p:cTn id="4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ppt_x</p:attrName>
                                        </p:attrNameLst>
                                      </p:cBhvr>
                                      <p:tavLst>
                                        <p:tav tm="0">
                                          <p:val>
                                            <p:strVal val="#ppt_x-.2"/>
                                          </p:val>
                                        </p:tav>
                                        <p:tav tm="100000">
                                          <p:val>
                                            <p:strVal val="#ppt_x"/>
                                          </p:val>
                                        </p:tav>
                                      </p:tavLst>
                                    </p:anim>
                                    <p:anim calcmode="lin" valueType="num">
                                      <p:cBhvr>
                                        <p:cTn id="5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57600" y="76200"/>
            <a:ext cx="2362200" cy="584775"/>
          </a:xfrm>
          <a:prstGeom prst="rect">
            <a:avLst/>
          </a:prstGeom>
          <a:solidFill>
            <a:schemeClr val="accent3">
              <a:lumMod val="60000"/>
              <a:lumOff val="40000"/>
            </a:schemeClr>
          </a:solidFill>
        </p:spPr>
        <p:txBody>
          <a:bodyPr wrap="square" rtlCol="0">
            <a:spAutoFit/>
          </a:bodyPr>
          <a:lstStyle/>
          <a:p>
            <a:pPr algn="ctr"/>
            <a:r>
              <a:rPr lang="bn-IN" sz="3200" dirty="0" smtClean="0">
                <a:solidFill>
                  <a:srgbClr val="C00000"/>
                </a:solidFill>
                <a:latin typeface="NikoshBAN" pitchFamily="2" charset="0"/>
                <a:cs typeface="NikoshBAN" pitchFamily="2" charset="0"/>
              </a:rPr>
              <a:t>মৎস্য সম্পদ </a:t>
            </a:r>
            <a:endParaRPr lang="en-US" sz="3200" dirty="0">
              <a:solidFill>
                <a:srgbClr val="C00000"/>
              </a:solidFill>
              <a:latin typeface="NikoshBAN" pitchFamily="2" charset="0"/>
              <a:cs typeface="NikoshBAN" pitchFamily="2" charset="0"/>
            </a:endParaRPr>
          </a:p>
        </p:txBody>
      </p:sp>
      <p:pic>
        <p:nvPicPr>
          <p:cNvPr id="4" name="Picture 3" descr="rui-fish-691-1.jpg"/>
          <p:cNvPicPr>
            <a:picLocks noChangeAspect="1"/>
          </p:cNvPicPr>
          <p:nvPr/>
        </p:nvPicPr>
        <p:blipFill>
          <a:blip r:embed="rId2"/>
          <a:stretch>
            <a:fillRect/>
          </a:stretch>
        </p:blipFill>
        <p:spPr>
          <a:xfrm>
            <a:off x="990600" y="914400"/>
            <a:ext cx="3276600" cy="18288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বড় কাতলা মাছের ছবি  (2).jpg"/>
          <p:cNvPicPr>
            <a:picLocks noChangeAspect="1"/>
          </p:cNvPicPr>
          <p:nvPr/>
        </p:nvPicPr>
        <p:blipFill>
          <a:blip r:embed="rId3"/>
          <a:stretch>
            <a:fillRect/>
          </a:stretch>
        </p:blipFill>
        <p:spPr>
          <a:xfrm>
            <a:off x="5105400" y="914400"/>
            <a:ext cx="3200400" cy="18288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03.07.2020-timebarta-06.jpg"/>
          <p:cNvPicPr>
            <a:picLocks noChangeAspect="1"/>
          </p:cNvPicPr>
          <p:nvPr/>
        </p:nvPicPr>
        <p:blipFill>
          <a:blip r:embed="rId4"/>
          <a:stretch>
            <a:fillRect/>
          </a:stretch>
        </p:blipFill>
        <p:spPr>
          <a:xfrm>
            <a:off x="990600" y="2971800"/>
            <a:ext cx="3276600" cy="17526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silver-carp-hypophthalmicht.jpg"/>
          <p:cNvPicPr>
            <a:picLocks noChangeAspect="1"/>
          </p:cNvPicPr>
          <p:nvPr/>
        </p:nvPicPr>
        <p:blipFill>
          <a:blip r:embed="rId5"/>
          <a:stretch>
            <a:fillRect/>
          </a:stretch>
        </p:blipFill>
        <p:spPr>
          <a:xfrm>
            <a:off x="5105400" y="3048000"/>
            <a:ext cx="3228975" cy="1647825"/>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762000" y="4953000"/>
            <a:ext cx="7924800" cy="1015663"/>
          </a:xfrm>
          <a:prstGeom prst="rect">
            <a:avLst/>
          </a:prstGeom>
          <a:solidFill>
            <a:schemeClr val="accent3">
              <a:lumMod val="60000"/>
              <a:lumOff val="40000"/>
            </a:schemeClr>
          </a:solidFill>
        </p:spPr>
        <p:txBody>
          <a:bodyPr wrap="square" rtlCol="0">
            <a:spAutoFit/>
          </a:bodyPr>
          <a:lstStyle/>
          <a:p>
            <a:pPr algn="just"/>
            <a:r>
              <a:rPr lang="bn-IN" sz="2000" dirty="0" smtClean="0">
                <a:solidFill>
                  <a:srgbClr val="C00000"/>
                </a:solidFill>
                <a:latin typeface="NikoshBAN" pitchFamily="2" charset="0"/>
                <a:cs typeface="NikoshBAN" pitchFamily="2" charset="0"/>
              </a:rPr>
              <a:t>মাছ আমাদের প্রিয় খাদ্য। মাছ আমাদের রুপালি সম্পদ ও প্রাণিজ আমিষের প্রধান উৎস। প্রাণিজ আমিষের সিংহ ভাগ (৬০%) মাছ থেকে পাই। বর্তমানে আমাদের দৈনিক মাথাপিছু মাছের চাহিদা প্রায় ৫৬ গ্রাম। তবে আমরা দৈনিক মাথাপিছু প্রায় ৫২ গ্রাম মাছ পেয়ে থাকি। </a:t>
            </a:r>
            <a:endParaRPr lang="en-US" sz="20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from="(-#ppt_w/2)" to="(#ppt_x)" calcmode="lin" valueType="num">
                                      <p:cBhvr>
                                        <p:cTn id="42" dur="600" fill="hold">
                                          <p:stCondLst>
                                            <p:cond delay="0"/>
                                          </p:stCondLst>
                                        </p:cTn>
                                        <p:tgtEl>
                                          <p:spTgt spid="7"/>
                                        </p:tgtEl>
                                        <p:attrNameLst>
                                          <p:attrName>ppt_x</p:attrName>
                                        </p:attrNameLst>
                                      </p:cBhvr>
                                    </p:anim>
                                    <p:anim from="0" to="-1.0" calcmode="lin" valueType="num">
                                      <p:cBhvr>
                                        <p:cTn id="43" dur="200" decel="50000" autoRev="1" fill="hold">
                                          <p:stCondLst>
                                            <p:cond delay="600"/>
                                          </p:stCondLst>
                                        </p:cTn>
                                        <p:tgtEl>
                                          <p:spTgt spid="7"/>
                                        </p:tgtEl>
                                        <p:attrNameLst>
                                          <p:attrName>xshear</p:attrName>
                                        </p:attrNameLst>
                                      </p:cBhvr>
                                    </p:anim>
                                    <p:animScale>
                                      <p:cBhvr>
                                        <p:cTn id="44" dur="200" decel="100000" autoRev="1" fill="hold">
                                          <p:stCondLst>
                                            <p:cond delay="600"/>
                                          </p:stCondLst>
                                        </p:cTn>
                                        <p:tgtEl>
                                          <p:spTgt spid="7"/>
                                        </p:tgtEl>
                                      </p:cBhvr>
                                      <p:from x="100000" y="100000"/>
                                      <p:to x="80000" y="100000"/>
                                    </p:animScale>
                                    <p:anim by="(#ppt_h/3+#ppt_w*0.1)" calcmode="lin" valueType="num">
                                      <p:cBhvr additive="sum">
                                        <p:cTn id="45" dur="200" decel="100000" autoRev="1" fill="hold">
                                          <p:stCondLst>
                                            <p:cond delay="600"/>
                                          </p:stCondLst>
                                        </p:cTn>
                                        <p:tgtEl>
                                          <p:spTgt spid="7"/>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80">
                                          <p:stCondLst>
                                            <p:cond delay="0"/>
                                          </p:stCondLst>
                                        </p:cTn>
                                        <p:tgtEl>
                                          <p:spTgt spid="3"/>
                                        </p:tgtEl>
                                      </p:cBhvr>
                                    </p:animEffect>
                                    <p:anim calcmode="lin" valueType="num">
                                      <p:cBhvr>
                                        <p:cTn id="5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gtEl>
                                      </p:cBhvr>
                                      <p:to x="100000" y="60000"/>
                                    </p:animScale>
                                    <p:animScale>
                                      <p:cBhvr>
                                        <p:cTn id="57" dur="166" decel="50000">
                                          <p:stCondLst>
                                            <p:cond delay="676"/>
                                          </p:stCondLst>
                                        </p:cTn>
                                        <p:tgtEl>
                                          <p:spTgt spid="3"/>
                                        </p:tgtEl>
                                      </p:cBhvr>
                                      <p:to x="100000" y="100000"/>
                                    </p:animScale>
                                    <p:animScale>
                                      <p:cBhvr>
                                        <p:cTn id="58" dur="26">
                                          <p:stCondLst>
                                            <p:cond delay="1312"/>
                                          </p:stCondLst>
                                        </p:cTn>
                                        <p:tgtEl>
                                          <p:spTgt spid="3"/>
                                        </p:tgtEl>
                                      </p:cBhvr>
                                      <p:to x="100000" y="80000"/>
                                    </p:animScale>
                                    <p:animScale>
                                      <p:cBhvr>
                                        <p:cTn id="59" dur="166" decel="50000">
                                          <p:stCondLst>
                                            <p:cond delay="1338"/>
                                          </p:stCondLst>
                                        </p:cTn>
                                        <p:tgtEl>
                                          <p:spTgt spid="3"/>
                                        </p:tgtEl>
                                      </p:cBhvr>
                                      <p:to x="100000" y="100000"/>
                                    </p:animScale>
                                    <p:animScale>
                                      <p:cBhvr>
                                        <p:cTn id="60" dur="26">
                                          <p:stCondLst>
                                            <p:cond delay="1642"/>
                                          </p:stCondLst>
                                        </p:cTn>
                                        <p:tgtEl>
                                          <p:spTgt spid="3"/>
                                        </p:tgtEl>
                                      </p:cBhvr>
                                      <p:to x="100000" y="90000"/>
                                    </p:animScale>
                                    <p:animScale>
                                      <p:cBhvr>
                                        <p:cTn id="61" dur="166" decel="50000">
                                          <p:stCondLst>
                                            <p:cond delay="1668"/>
                                          </p:stCondLst>
                                        </p:cTn>
                                        <p:tgtEl>
                                          <p:spTgt spid="3"/>
                                        </p:tgtEl>
                                      </p:cBhvr>
                                      <p:to x="100000" y="100000"/>
                                    </p:animScale>
                                    <p:animScale>
                                      <p:cBhvr>
                                        <p:cTn id="62" dur="26">
                                          <p:stCondLst>
                                            <p:cond delay="1808"/>
                                          </p:stCondLst>
                                        </p:cTn>
                                        <p:tgtEl>
                                          <p:spTgt spid="3"/>
                                        </p:tgtEl>
                                      </p:cBhvr>
                                      <p:to x="100000" y="95000"/>
                                    </p:animScale>
                                    <p:animScale>
                                      <p:cBhvr>
                                        <p:cTn id="63" dur="166" decel="50000">
                                          <p:stCondLst>
                                            <p:cond delay="1834"/>
                                          </p:stCondLst>
                                        </p:cTn>
                                        <p:tgtEl>
                                          <p:spTgt spid="3"/>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ppt_x</p:attrName>
                                        </p:attrNameLst>
                                      </p:cBhvr>
                                      <p:tavLst>
                                        <p:tav tm="0">
                                          <p:val>
                                            <p:strVal val="#ppt_x-.2"/>
                                          </p:val>
                                        </p:tav>
                                        <p:tav tm="100000">
                                          <p:val>
                                            <p:strVal val="#ppt_x"/>
                                          </p:val>
                                        </p:tav>
                                      </p:tavLst>
                                    </p:anim>
                                    <p:anim calcmode="lin" valueType="num">
                                      <p:cBhvr>
                                        <p:cTn id="6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19200" y="152400"/>
            <a:ext cx="7391400" cy="1908215"/>
          </a:xfrm>
          <a:prstGeom prst="rect">
            <a:avLst/>
          </a:prstGeom>
          <a:noFill/>
        </p:spPr>
        <p:txBody>
          <a:bodyPr wrap="square" lIns="91440" tIns="45720" rIns="91440" bIns="45720">
            <a:spAutoFit/>
          </a:bodyPr>
          <a:lstStyle/>
          <a:p>
            <a:pPr algn="ctr"/>
            <a:r>
              <a:rPr lang="bn-IN" sz="5400" b="1" cap="none" spc="0"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দলীয় কাজঃ </a:t>
            </a:r>
          </a:p>
          <a:p>
            <a:pPr algn="ctr"/>
            <a:r>
              <a:rPr lang="bn-IN" sz="3200" b="1" dirty="0" smtClean="0">
                <a:ln w="1905"/>
                <a:solidFill>
                  <a:srgbClr val="FFC000"/>
                </a:solidFill>
                <a:effectLst>
                  <a:innerShdw blurRad="69850" dist="43180" dir="5400000">
                    <a:srgbClr val="000000">
                      <a:alpha val="65000"/>
                    </a:srgbClr>
                  </a:innerShdw>
                </a:effectLst>
                <a:latin typeface="NikoshBAN" pitchFamily="2" charset="0"/>
                <a:cs typeface="NikoshBAN" pitchFamily="2" charset="0"/>
              </a:rPr>
              <a:t>উদ্যান ফসল, মৎস্য,ও পশু-পাখি এগুলোর মধ্যে কোনটি বাংলাদেশের অর্থনীতিতে অধিক গুরুত্বপূর্ন ।  </a:t>
            </a:r>
            <a:endParaRPr lang="en-US" sz="3200" b="1" cap="none" spc="0" dirty="0">
              <a:ln w="1905"/>
              <a:solidFill>
                <a:srgbClr val="FFC000"/>
              </a:soli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ransition>
    <p:checke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xresdefault.jpg"/>
          <p:cNvPicPr>
            <a:picLocks noChangeAspect="1"/>
          </p:cNvPicPr>
          <p:nvPr/>
        </p:nvPicPr>
        <p:blipFill>
          <a:blip r:embed="rId2" cstate="print"/>
          <a:stretch>
            <a:fillRect/>
          </a:stretch>
        </p:blipFill>
        <p:spPr>
          <a:xfrm>
            <a:off x="6477000" y="762000"/>
            <a:ext cx="2438400" cy="17526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hqdefault.jpg"/>
          <p:cNvPicPr>
            <a:picLocks noChangeAspect="1"/>
          </p:cNvPicPr>
          <p:nvPr/>
        </p:nvPicPr>
        <p:blipFill>
          <a:blip r:embed="rId3"/>
          <a:stretch>
            <a:fillRect/>
          </a:stretch>
        </p:blipFill>
        <p:spPr>
          <a:xfrm>
            <a:off x="3505200" y="762000"/>
            <a:ext cx="2667000" cy="17526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14898_1.jpg"/>
          <p:cNvPicPr>
            <a:picLocks noChangeAspect="1"/>
          </p:cNvPicPr>
          <p:nvPr/>
        </p:nvPicPr>
        <p:blipFill>
          <a:blip r:embed="rId4"/>
          <a:stretch>
            <a:fillRect/>
          </a:stretch>
        </p:blipFill>
        <p:spPr>
          <a:xfrm>
            <a:off x="228600" y="762000"/>
            <a:ext cx="2971800" cy="177165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41410.jpeg"/>
          <p:cNvPicPr>
            <a:picLocks noChangeAspect="1"/>
          </p:cNvPicPr>
          <p:nvPr/>
        </p:nvPicPr>
        <p:blipFill>
          <a:blip r:embed="rId5"/>
          <a:stretch>
            <a:fillRect/>
          </a:stretch>
        </p:blipFill>
        <p:spPr>
          <a:xfrm>
            <a:off x="228600" y="2819400"/>
            <a:ext cx="2971800" cy="16002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df.jpg"/>
          <p:cNvPicPr>
            <a:picLocks noChangeAspect="1"/>
          </p:cNvPicPr>
          <p:nvPr/>
        </p:nvPicPr>
        <p:blipFill>
          <a:blip r:embed="rId6" cstate="print"/>
          <a:stretch>
            <a:fillRect/>
          </a:stretch>
        </p:blipFill>
        <p:spPr>
          <a:xfrm>
            <a:off x="3505200" y="2819400"/>
            <a:ext cx="2667000" cy="160020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Bullock_Cart_Purulia_WB_India.jpg"/>
          <p:cNvPicPr>
            <a:picLocks noChangeAspect="1"/>
          </p:cNvPicPr>
          <p:nvPr/>
        </p:nvPicPr>
        <p:blipFill>
          <a:blip r:embed="rId7" cstate="print"/>
          <a:stretch>
            <a:fillRect/>
          </a:stretch>
        </p:blipFill>
        <p:spPr>
          <a:xfrm>
            <a:off x="6477000" y="2819400"/>
            <a:ext cx="2438400" cy="160020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3733800" y="87868"/>
            <a:ext cx="1905000" cy="523220"/>
          </a:xfrm>
          <a:prstGeom prst="rect">
            <a:avLst/>
          </a:prstGeom>
          <a:solidFill>
            <a:schemeClr val="accent4">
              <a:lumMod val="60000"/>
              <a:lumOff val="40000"/>
            </a:schemeClr>
          </a:solidFill>
        </p:spPr>
        <p:txBody>
          <a:bodyPr wrap="square" rtlCol="0">
            <a:spAutoFit/>
          </a:bodyPr>
          <a:lstStyle/>
          <a:p>
            <a:pPr algn="ctr"/>
            <a:r>
              <a:rPr lang="bn-IN" sz="2800" dirty="0" smtClean="0">
                <a:solidFill>
                  <a:srgbClr val="C00000"/>
                </a:solidFill>
                <a:latin typeface="NikoshBAN" pitchFamily="2" charset="0"/>
                <a:cs typeface="NikoshBAN" pitchFamily="2" charset="0"/>
              </a:rPr>
              <a:t>পশু সম্পদ </a:t>
            </a:r>
            <a:endParaRPr lang="en-US" sz="2800" dirty="0">
              <a:solidFill>
                <a:srgbClr val="C00000"/>
              </a:solidFill>
              <a:latin typeface="NikoshBAN" pitchFamily="2" charset="0"/>
              <a:cs typeface="NikoshBAN" pitchFamily="2" charset="0"/>
            </a:endParaRPr>
          </a:p>
        </p:txBody>
      </p:sp>
      <p:sp>
        <p:nvSpPr>
          <p:cNvPr id="11" name="TextBox 10"/>
          <p:cNvSpPr txBox="1"/>
          <p:nvPr/>
        </p:nvSpPr>
        <p:spPr>
          <a:xfrm>
            <a:off x="304800" y="4800600"/>
            <a:ext cx="8610600" cy="400110"/>
          </a:xfrm>
          <a:prstGeom prst="rect">
            <a:avLst/>
          </a:prstGeom>
          <a:solidFill>
            <a:schemeClr val="accent3">
              <a:lumMod val="60000"/>
              <a:lumOff val="40000"/>
            </a:schemeClr>
          </a:solidFill>
        </p:spPr>
        <p:txBody>
          <a:bodyPr wrap="square" rtlCol="0">
            <a:spAutoFit/>
          </a:bodyPr>
          <a:lstStyle/>
          <a:p>
            <a:r>
              <a:rPr lang="bn-IN" sz="2000" dirty="0" smtClean="0">
                <a:solidFill>
                  <a:srgbClr val="C00000"/>
                </a:solidFill>
                <a:latin typeface="NikoshBAN" pitchFamily="2" charset="0"/>
                <a:cs typeface="NikoshBAN" pitchFamily="2" charset="0"/>
              </a:rPr>
              <a:t>কৃষি কর্মকান্ডে বিরাট অংশ জুড়ে রয়েছে পশু-পাখি। পশু-পাখি ছাড়া ফসল উৎপাদন ও পুষ্টির কথা ভাবা যায় না।  </a:t>
            </a:r>
            <a:endParaRPr lang="en-US" sz="2000" dirty="0">
              <a:solidFill>
                <a:srgbClr val="C00000"/>
              </a:solidFill>
              <a:latin typeface="NikoshBAN" pitchFamily="2" charset="0"/>
              <a:cs typeface="NikoshBAN" pitchFamily="2" charset="0"/>
            </a:endParaRPr>
          </a:p>
        </p:txBody>
      </p:sp>
      <p:sp>
        <p:nvSpPr>
          <p:cNvPr id="12" name="TextBox 11"/>
          <p:cNvSpPr txBox="1"/>
          <p:nvPr/>
        </p:nvSpPr>
        <p:spPr>
          <a:xfrm>
            <a:off x="304800" y="5388114"/>
            <a:ext cx="8610600" cy="707886"/>
          </a:xfrm>
          <a:prstGeom prst="rect">
            <a:avLst/>
          </a:prstGeom>
          <a:solidFill>
            <a:schemeClr val="accent5">
              <a:lumMod val="40000"/>
              <a:lumOff val="60000"/>
            </a:schemeClr>
          </a:solidFill>
        </p:spPr>
        <p:txBody>
          <a:bodyPr wrap="square" rtlCol="0">
            <a:spAutoFit/>
          </a:bodyPr>
          <a:lstStyle/>
          <a:p>
            <a:r>
              <a:rPr lang="bn-IN" sz="2000" dirty="0" smtClean="0">
                <a:solidFill>
                  <a:srgbClr val="C00000"/>
                </a:solidFill>
                <a:latin typeface="NikoshBAN" pitchFamily="2" charset="0"/>
                <a:cs typeface="NikoshBAN" pitchFamily="2" charset="0"/>
              </a:rPr>
              <a:t>গরু ও মহিষ হালচাষ ও ভারীবাহী হিসাবে ব্যবহার করা যায়। কৃষকেরা হালচাষের কাজে গরু- মহিষ ব্যবহার ব্যাপকভাবে। পাড়াগায়ের পণ্য আনা- নেওয়ার কাজে ব্যবহ্নত হচ্ছে গরু-মহিষের গাড়ি। </a:t>
            </a:r>
            <a:endParaRPr lang="en-US" sz="20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0" fill="hold"/>
                                        <p:tgtEl>
                                          <p:spTgt spid="7"/>
                                        </p:tgtEl>
                                        <p:attrNameLst>
                                          <p:attrName>ppt_w</p:attrName>
                                        </p:attrNameLst>
                                      </p:cBhvr>
                                      <p:tavLst>
                                        <p:tav tm="0" fmla="#ppt_w*sin(2.5*pi*$)">
                                          <p:val>
                                            <p:fltVal val="0"/>
                                          </p:val>
                                        </p:tav>
                                        <p:tav tm="100000">
                                          <p:val>
                                            <p:fltVal val="1"/>
                                          </p:val>
                                        </p:tav>
                                      </p:tavLst>
                                    </p:anim>
                                    <p:anim calcmode="lin" valueType="num">
                                      <p:cBhvr>
                                        <p:cTn id="26"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ppt_x</p:attrName>
                                        </p:attrNameLst>
                                      </p:cBhvr>
                                      <p:tavLst>
                                        <p:tav tm="0">
                                          <p:val>
                                            <p:strVal val="#ppt_x-.2"/>
                                          </p:val>
                                        </p:tav>
                                        <p:tav tm="100000">
                                          <p:val>
                                            <p:strVal val="#ppt_x"/>
                                          </p:val>
                                        </p:tav>
                                      </p:tavLst>
                                    </p:anim>
                                    <p:anim calcmode="lin" valueType="num">
                                      <p:cBhvr>
                                        <p:cTn id="3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plus(in)">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ppt_x</p:attrName>
                                        </p:attrNameLst>
                                      </p:cBhvr>
                                      <p:tavLst>
                                        <p:tav tm="0">
                                          <p:val>
                                            <p:strVal val="#ppt_x-.2"/>
                                          </p:val>
                                        </p:tav>
                                        <p:tav tm="100000">
                                          <p:val>
                                            <p:strVal val="#ppt_x"/>
                                          </p:val>
                                        </p:tav>
                                      </p:tavLst>
                                    </p:anim>
                                    <p:anim calcmode="lin" valueType="num">
                                      <p:cBhvr>
                                        <p:cTn id="4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thorghata-3333333-20191105050159.jpg"/>
          <p:cNvPicPr>
            <a:picLocks noChangeAspect="1"/>
          </p:cNvPicPr>
          <p:nvPr/>
        </p:nvPicPr>
        <p:blipFill>
          <a:blip r:embed="rId2"/>
          <a:stretch>
            <a:fillRect/>
          </a:stretch>
        </p:blipFill>
        <p:spPr>
          <a:xfrm>
            <a:off x="762000" y="381000"/>
            <a:ext cx="3581400" cy="1905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FB-Pic-8665433-750x430.jpg"/>
          <p:cNvPicPr>
            <a:picLocks noChangeAspect="1"/>
          </p:cNvPicPr>
          <p:nvPr/>
        </p:nvPicPr>
        <p:blipFill>
          <a:blip r:embed="rId3"/>
          <a:stretch>
            <a:fillRect/>
          </a:stretch>
        </p:blipFill>
        <p:spPr>
          <a:xfrm>
            <a:off x="4953000" y="381000"/>
            <a:ext cx="3429000" cy="19050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32071_165yyy-768x392.jpg"/>
          <p:cNvPicPr>
            <a:picLocks noChangeAspect="1"/>
          </p:cNvPicPr>
          <p:nvPr/>
        </p:nvPicPr>
        <p:blipFill>
          <a:blip r:embed="rId4"/>
          <a:stretch>
            <a:fillRect/>
          </a:stretch>
        </p:blipFill>
        <p:spPr>
          <a:xfrm>
            <a:off x="762000" y="2590800"/>
            <a:ext cx="3581400" cy="19050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বানর-1.jpg"/>
          <p:cNvPicPr>
            <a:picLocks noChangeAspect="1"/>
          </p:cNvPicPr>
          <p:nvPr/>
        </p:nvPicPr>
        <p:blipFill>
          <a:blip r:embed="rId5"/>
          <a:stretch>
            <a:fillRect/>
          </a:stretch>
        </p:blipFill>
        <p:spPr>
          <a:xfrm>
            <a:off x="4953000" y="2590800"/>
            <a:ext cx="3429000" cy="19050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2362200" y="4800600"/>
            <a:ext cx="4419600" cy="400110"/>
          </a:xfrm>
          <a:prstGeom prst="rect">
            <a:avLst/>
          </a:prstGeom>
          <a:solidFill>
            <a:schemeClr val="accent2">
              <a:lumMod val="40000"/>
              <a:lumOff val="60000"/>
            </a:schemeClr>
          </a:solidFill>
        </p:spPr>
        <p:txBody>
          <a:bodyPr wrap="square" rtlCol="0">
            <a:spAutoFit/>
          </a:bodyPr>
          <a:lstStyle/>
          <a:p>
            <a:r>
              <a:rPr lang="bn-IN" sz="2000" dirty="0" smtClean="0">
                <a:solidFill>
                  <a:srgbClr val="C00000"/>
                </a:solidFill>
                <a:latin typeface="NikoshBAN" pitchFamily="2" charset="0"/>
                <a:cs typeface="NikoshBAN" pitchFamily="2" charset="0"/>
              </a:rPr>
              <a:t>গাছপালা দ্ধারা আচ্ছাদিত এলাকাকেই আমরা বন বলি। </a:t>
            </a:r>
            <a:endParaRPr lang="en-US" sz="2000" dirty="0">
              <a:solidFill>
                <a:srgbClr val="C00000"/>
              </a:solidFill>
              <a:latin typeface="NikoshBAN" pitchFamily="2" charset="0"/>
              <a:cs typeface="NikoshBAN" pitchFamily="2" charset="0"/>
            </a:endParaRPr>
          </a:p>
        </p:txBody>
      </p:sp>
      <p:sp>
        <p:nvSpPr>
          <p:cNvPr id="8" name="TextBox 7"/>
          <p:cNvSpPr txBox="1"/>
          <p:nvPr/>
        </p:nvSpPr>
        <p:spPr>
          <a:xfrm>
            <a:off x="838200" y="5334000"/>
            <a:ext cx="7924800" cy="1323439"/>
          </a:xfrm>
          <a:prstGeom prst="rect">
            <a:avLst/>
          </a:prstGeom>
          <a:solidFill>
            <a:schemeClr val="accent2">
              <a:lumMod val="40000"/>
              <a:lumOff val="60000"/>
            </a:schemeClr>
          </a:solidFill>
        </p:spPr>
        <p:txBody>
          <a:bodyPr wrap="square" rtlCol="0">
            <a:spAutoFit/>
          </a:bodyPr>
          <a:lstStyle/>
          <a:p>
            <a:r>
              <a:rPr lang="bn-IN" sz="2000" dirty="0" smtClean="0">
                <a:latin typeface="NikoshBAN" pitchFamily="2" charset="0"/>
                <a:cs typeface="NikoshBAN" pitchFamily="2" charset="0"/>
              </a:rPr>
              <a:t>গাছপালা অক্সিজেন ত্যাগ করে এবং কার্বন ডাই অক্সাইড গ্রহন করে। আবার প্রাণী অক্সিজেন গ্রহন করে এবং কার্বন ডাই অক্সাইড ত্যাগ করে। কাজেই প্রাণীকে ভাঁচতে হলে গাছপালাকে বাঁচাতে হবে। পরিবেশের ভারসাম্য রক্ষার জন্য দেশের মোট আয়তনের ২৫ ভাগ বনভুমি থাকা দরকার। তাছাড়া বনে বিভিন্ন ধরনের পশু, পাখি, ও কীটপতঙ্গ থাকে </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ppt_x</p:attrName>
                                        </p:attrNameLst>
                                      </p:cBhvr>
                                      <p:tavLst>
                                        <p:tav tm="0">
                                          <p:val>
                                            <p:strVal val="#ppt_x-.2"/>
                                          </p:val>
                                        </p:tav>
                                        <p:tav tm="100000">
                                          <p:val>
                                            <p:strVal val="#ppt_x"/>
                                          </p:val>
                                        </p:tav>
                                      </p:tavLst>
                                    </p:anim>
                                    <p:anim calcmode="lin" valueType="num">
                                      <p:cBhvr>
                                        <p:cTn id="2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heckerboard(across)">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ppt_x</p:attrName>
                                        </p:attrNameLst>
                                      </p:cBhvr>
                                      <p:tavLst>
                                        <p:tav tm="0">
                                          <p:val>
                                            <p:strVal val="#ppt_x-.2"/>
                                          </p:val>
                                        </p:tav>
                                        <p:tav tm="100000">
                                          <p:val>
                                            <p:strVal val="#ppt_x"/>
                                          </p:val>
                                        </p:tav>
                                      </p:tavLst>
                                    </p:anim>
                                    <p:anim calcmode="lin" valueType="num">
                                      <p:cBhvr>
                                        <p:cTn id="4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3" name="Rectangle 2"/>
          <p:cNvSpPr/>
          <p:nvPr/>
        </p:nvSpPr>
        <p:spPr>
          <a:xfrm>
            <a:off x="3559670" y="39469"/>
            <a:ext cx="1393330" cy="646331"/>
          </a:xfrm>
          <a:prstGeom prst="rect">
            <a:avLst/>
          </a:prstGeom>
          <a:noFill/>
        </p:spPr>
        <p:txBody>
          <a:bodyPr wrap="none" lIns="91440" tIns="45720" rIns="91440" bIns="45720">
            <a:spAutoFit/>
          </a:bodyPr>
          <a:lstStyle/>
          <a:p>
            <a:pPr algn="ctr"/>
            <a:r>
              <a:rPr lang="bn-IN"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NikoshBAN" pitchFamily="2" charset="0"/>
                <a:cs typeface="NikoshBAN" pitchFamily="2" charset="0"/>
              </a:rPr>
              <a:t>মূল্যায়ন </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381000" y="1981200"/>
            <a:ext cx="4191000" cy="400110"/>
          </a:xfrm>
          <a:prstGeom prst="rect">
            <a:avLst/>
          </a:prstGeom>
          <a:noFill/>
        </p:spPr>
        <p:txBody>
          <a:bodyPr wrap="square" rtlCol="0">
            <a:spAutoFit/>
          </a:bodyPr>
          <a:lstStyle/>
          <a:p>
            <a:r>
              <a:rPr lang="bn-IN" sz="2000" b="1" dirty="0" smtClean="0">
                <a:effectLst>
                  <a:outerShdw blurRad="38100" dist="38100" dir="2700000" algn="tl">
                    <a:srgbClr val="000000">
                      <a:alpha val="43137"/>
                    </a:srgbClr>
                  </a:outerShdw>
                </a:effectLst>
                <a:latin typeface="NikoshBAN" pitchFamily="2" charset="0"/>
                <a:cs typeface="NikoshBAN" pitchFamily="2" charset="0"/>
              </a:rPr>
              <a:t>২. শাক সবজি ও ফলমুল থেকে আমরা কি পাই?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381000" y="1219200"/>
            <a:ext cx="8153400" cy="707886"/>
          </a:xfrm>
          <a:prstGeom prst="rect">
            <a:avLst/>
          </a:prstGeom>
          <a:noFill/>
        </p:spPr>
        <p:txBody>
          <a:bodyPr wrap="square" rtlCol="0">
            <a:spAutoFit/>
          </a:bodyPr>
          <a:lstStyle/>
          <a:p>
            <a:r>
              <a:rPr lang="bn-IN" sz="20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উত্তরঃ সাধারনত যে সমস্ত ফসলের প্রতিটি গাছকে এককভাবে যত্ন না করে সমষ্টিগতভাবে যত্ন করা হয় তাকে মাঠ ফসল বলে। </a:t>
            </a:r>
            <a:endParaRPr lang="en-US" sz="20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381000" y="762000"/>
            <a:ext cx="3657600" cy="400110"/>
          </a:xfrm>
          <a:prstGeom prst="rect">
            <a:avLst/>
          </a:prstGeom>
          <a:noFill/>
        </p:spPr>
        <p:txBody>
          <a:bodyPr wrap="square" rtlCol="0">
            <a:spAutoFit/>
          </a:bodyPr>
          <a:lstStyle/>
          <a:p>
            <a:r>
              <a:rPr lang="bn-IN" sz="2000" b="1" dirty="0" smtClean="0">
                <a:effectLst>
                  <a:outerShdw blurRad="38100" dist="38100" dir="2700000" algn="tl">
                    <a:srgbClr val="000000">
                      <a:alpha val="43137"/>
                    </a:srgbClr>
                  </a:outerShdw>
                </a:effectLst>
                <a:latin typeface="NikoshBAN" pitchFamily="2" charset="0"/>
                <a:cs typeface="NikoshBAN" pitchFamily="2" charset="0"/>
              </a:rPr>
              <a:t>১. মাঠ ফসল কী?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381000" y="2514600"/>
            <a:ext cx="4191000" cy="400110"/>
          </a:xfrm>
          <a:prstGeom prst="rect">
            <a:avLst/>
          </a:prstGeom>
          <a:noFill/>
        </p:spPr>
        <p:txBody>
          <a:bodyPr wrap="square" rtlCol="0">
            <a:spAutoFit/>
          </a:bodyPr>
          <a:lstStyle/>
          <a:p>
            <a:r>
              <a:rPr lang="en-US" sz="20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উত্তরঃ</a:t>
            </a:r>
            <a:r>
              <a:rPr lang="en-US" sz="2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ভিটামিন</a:t>
            </a:r>
            <a:r>
              <a:rPr lang="en-US" sz="2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ও </a:t>
            </a:r>
            <a:r>
              <a:rPr lang="en-US" sz="20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খনিজ</a:t>
            </a:r>
            <a:r>
              <a:rPr lang="en-US" sz="2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পদার্থ</a:t>
            </a:r>
            <a:r>
              <a:rPr lang="en-US" sz="2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bn-IN" sz="2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endParaRPr lang="en-US" sz="20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457200" y="5410200"/>
            <a:ext cx="2667000" cy="400110"/>
          </a:xfrm>
          <a:prstGeom prst="rect">
            <a:avLst/>
          </a:prstGeom>
          <a:noFill/>
        </p:spPr>
        <p:txBody>
          <a:bodyPr wrap="square" rtlCol="0">
            <a:spAutoFit/>
          </a:bodyPr>
          <a:lstStyle/>
          <a:p>
            <a:r>
              <a:rPr lang="bn-IN" sz="2000" b="1" dirty="0" smtClean="0">
                <a:solidFill>
                  <a:schemeClr val="accent2"/>
                </a:solidFill>
                <a:effectLst>
                  <a:outerShdw blurRad="38100" dist="38100" dir="2700000" algn="tl">
                    <a:srgbClr val="000000">
                      <a:alpha val="43137"/>
                    </a:srgbClr>
                  </a:outerShdw>
                </a:effectLst>
                <a:latin typeface="NikoshBAN" pitchFamily="2" charset="0"/>
                <a:cs typeface="NikoshBAN" pitchFamily="2" charset="0"/>
              </a:rPr>
              <a:t>উত্তরঃ ২৫ ভাগ। </a:t>
            </a:r>
            <a:endParaRPr lang="en-US" sz="2000" b="1" dirty="0">
              <a:solidFill>
                <a:schemeClr val="accent2"/>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381000" y="3429000"/>
            <a:ext cx="2133600" cy="400110"/>
          </a:xfrm>
          <a:prstGeom prst="rect">
            <a:avLst/>
          </a:prstGeom>
          <a:noFill/>
        </p:spPr>
        <p:txBody>
          <a:bodyPr wrap="square" rtlCol="0">
            <a:spAutoFit/>
          </a:bodyPr>
          <a:lstStyle/>
          <a:p>
            <a:r>
              <a:rPr lang="bn-IN" sz="2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উত্তরঃ</a:t>
            </a:r>
            <a:r>
              <a:rPr lang="en-US" sz="20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IN" sz="20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৫৬ গ্রাম (প্রায়) </a:t>
            </a:r>
            <a:endParaRPr lang="en-US" sz="20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p:cNvSpPr txBox="1"/>
          <p:nvPr/>
        </p:nvSpPr>
        <p:spPr>
          <a:xfrm>
            <a:off x="381000" y="2971800"/>
            <a:ext cx="3657600" cy="400110"/>
          </a:xfrm>
          <a:prstGeom prst="rect">
            <a:avLst/>
          </a:prstGeom>
          <a:noFill/>
        </p:spPr>
        <p:txBody>
          <a:bodyPr wrap="square" rtlCol="0">
            <a:spAutoFit/>
          </a:bodyPr>
          <a:lstStyle/>
          <a:p>
            <a:r>
              <a:rPr lang="bn-IN" sz="2000" b="1" dirty="0" smtClean="0">
                <a:effectLst>
                  <a:outerShdw blurRad="38100" dist="38100" dir="2700000" algn="tl">
                    <a:srgbClr val="000000">
                      <a:alpha val="43137"/>
                    </a:srgbClr>
                  </a:outerShdw>
                </a:effectLst>
                <a:latin typeface="NikoshBAN" pitchFamily="2" charset="0"/>
                <a:cs typeface="NikoshBAN" pitchFamily="2" charset="0"/>
              </a:rPr>
              <a:t>৩. দৈনিক মাথাপিছু মাছের চাহিদা কত?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381000" y="3886200"/>
            <a:ext cx="5334000" cy="400110"/>
          </a:xfrm>
          <a:prstGeom prst="rect">
            <a:avLst/>
          </a:prstGeom>
          <a:noFill/>
        </p:spPr>
        <p:txBody>
          <a:bodyPr wrap="square" rtlCol="0">
            <a:spAutoFit/>
          </a:bodyPr>
          <a:lstStyle/>
          <a:p>
            <a:r>
              <a:rPr lang="bn-IN" sz="2000" b="1" dirty="0" smtClean="0">
                <a:effectLst>
                  <a:outerShdw blurRad="38100" dist="38100" dir="2700000" algn="tl">
                    <a:srgbClr val="000000">
                      <a:alpha val="43137"/>
                    </a:srgbClr>
                  </a:outerShdw>
                </a:effectLst>
                <a:latin typeface="NikoshBAN" pitchFamily="2" charset="0"/>
                <a:cs typeface="NikoshBAN" pitchFamily="2" charset="0"/>
              </a:rPr>
              <a:t>৪. পাড়াগাঁয়ে পণ্য আনা – নেওয়ার কাজে কি ব্যবহার করা হয়?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p:cNvSpPr txBox="1"/>
          <p:nvPr/>
        </p:nvSpPr>
        <p:spPr>
          <a:xfrm>
            <a:off x="381000" y="4953000"/>
            <a:ext cx="7391400" cy="400110"/>
          </a:xfrm>
          <a:prstGeom prst="rect">
            <a:avLst/>
          </a:prstGeom>
          <a:noFill/>
        </p:spPr>
        <p:txBody>
          <a:bodyPr wrap="square" rtlCol="0">
            <a:spAutoFit/>
          </a:bodyPr>
          <a:lstStyle/>
          <a:p>
            <a:r>
              <a:rPr lang="bn-IN" sz="2000" b="1" dirty="0" smtClean="0">
                <a:effectLst>
                  <a:outerShdw blurRad="38100" dist="38100" dir="2700000" algn="tl">
                    <a:srgbClr val="000000">
                      <a:alpha val="43137"/>
                    </a:srgbClr>
                  </a:outerShdw>
                </a:effectLst>
                <a:latin typeface="NikoshBAN" pitchFamily="2" charset="0"/>
                <a:cs typeface="NikoshBAN" pitchFamily="2" charset="0"/>
              </a:rPr>
              <a:t>৫. পরিবেশের ভারসাম্য রক্ষার জন্য মোট আয়তনের শতকরা কতভাগ বনভুমি থাকা প্রয়োজন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457200" y="4419600"/>
            <a:ext cx="2667000" cy="400110"/>
          </a:xfrm>
          <a:prstGeom prst="rect">
            <a:avLst/>
          </a:prstGeom>
          <a:noFill/>
        </p:spPr>
        <p:txBody>
          <a:bodyPr wrap="square" rtlCol="0">
            <a:spAutoFit/>
          </a:bodyPr>
          <a:lstStyle/>
          <a:p>
            <a:r>
              <a:rPr lang="bn-IN" sz="20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উত্তরঃ গরু- মহিষের গাড়ি। </a:t>
            </a:r>
            <a:endParaRPr lang="en-US" sz="20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iterate type="lt">
                                    <p:tmPct val="5000"/>
                                  </p:iterate>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ppt_x</p:attrName>
                                        </p:attrNameLst>
                                      </p:cBhvr>
                                      <p:tavLst>
                                        <p:tav tm="0">
                                          <p:val>
                                            <p:strVal val="#ppt_x-.2"/>
                                          </p:val>
                                        </p:tav>
                                        <p:tav tm="100000">
                                          <p:val>
                                            <p:strVal val="#ppt_x"/>
                                          </p:val>
                                        </p:tav>
                                      </p:tavLst>
                                    </p:anim>
                                    <p:anim calcmode="lin" valueType="num">
                                      <p:cBhvr>
                                        <p:cTn id="5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iterate type="lt">
                                    <p:tmPct val="5000"/>
                                  </p:iterate>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style.rotation</p:attrName>
                                        </p:attrNameLst>
                                      </p:cBhvr>
                                      <p:tavLst>
                                        <p:tav tm="0">
                                          <p:val>
                                            <p:fltVal val="90"/>
                                          </p:val>
                                        </p:tav>
                                        <p:tav tm="100000">
                                          <p:val>
                                            <p:fltVal val="0"/>
                                          </p:val>
                                        </p:tav>
                                      </p:tavLst>
                                    </p:anim>
                                    <p:animEffect transition="in" filter="fade">
                                      <p:cBhvr>
                                        <p:cTn id="60" dur="1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ppt_x</p:attrName>
                                        </p:attrNameLst>
                                      </p:cBhvr>
                                      <p:tavLst>
                                        <p:tav tm="0">
                                          <p:val>
                                            <p:strVal val="#ppt_x-.2"/>
                                          </p:val>
                                        </p:tav>
                                        <p:tav tm="100000">
                                          <p:val>
                                            <p:strVal val="#ppt_x"/>
                                          </p:val>
                                        </p:tav>
                                      </p:tavLst>
                                    </p:anim>
                                    <p:anim calcmode="lin" valueType="num">
                                      <p:cBhvr>
                                        <p:cTn id="6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iterate type="lt">
                                    <p:tmPct val="5000"/>
                                  </p:iterate>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1000" fill="hold"/>
                                        <p:tgtEl>
                                          <p:spTgt spid="8"/>
                                        </p:tgtEl>
                                        <p:attrNameLst>
                                          <p:attrName>ppt_x</p:attrName>
                                        </p:attrNameLst>
                                      </p:cBhvr>
                                      <p:tavLst>
                                        <p:tav tm="0">
                                          <p:val>
                                            <p:strVal val="#ppt_x-.2"/>
                                          </p:val>
                                        </p:tav>
                                        <p:tav tm="100000">
                                          <p:val>
                                            <p:strVal val="#ppt_x"/>
                                          </p:val>
                                        </p:tav>
                                      </p:tavLst>
                                    </p:anim>
                                    <p:anim calcmode="lin" valueType="num">
                                      <p:cBhvr>
                                        <p:cTn id="8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8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ceived_2868543236760641.jpeg"/>
          <p:cNvPicPr>
            <a:picLocks noChangeAspect="1"/>
          </p:cNvPicPr>
          <p:nvPr/>
        </p:nvPicPr>
        <p:blipFill>
          <a:blip r:embed="rId2"/>
          <a:stretch>
            <a:fillRect/>
          </a:stretch>
        </p:blipFill>
        <p:spPr>
          <a:xfrm>
            <a:off x="0" y="47625"/>
            <a:ext cx="9144000" cy="6810375"/>
          </a:xfrm>
          <a:prstGeom prst="rect">
            <a:avLst/>
          </a:prstGeom>
        </p:spPr>
      </p:pic>
      <p:sp>
        <p:nvSpPr>
          <p:cNvPr id="3" name="Rectangle 2"/>
          <p:cNvSpPr/>
          <p:nvPr/>
        </p:nvSpPr>
        <p:spPr>
          <a:xfrm>
            <a:off x="609600" y="838200"/>
            <a:ext cx="8153399" cy="4555093"/>
          </a:xfrm>
          <a:prstGeom prst="rect">
            <a:avLst/>
          </a:prstGeom>
          <a:noFill/>
        </p:spPr>
        <p:txBody>
          <a:bodyPr wrap="square" lIns="91440" tIns="45720" rIns="91440" bIns="45720">
            <a:spAutoFit/>
          </a:bodyPr>
          <a:lstStyle/>
          <a:p>
            <a:pPr algn="ctr"/>
            <a:r>
              <a:rPr lang="en-US" sz="54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বাড়ির</a:t>
            </a:r>
            <a:r>
              <a:rPr lang="en-US" sz="5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5400" b="1" cap="none" spc="0"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5400" b="1" cap="none" spc="0"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কাজঃ</a:t>
            </a:r>
            <a:endParaRPr lang="bn-IN" sz="5400" b="1" cap="none" spc="0"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algn="ctr"/>
            <a:endPar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algn="ctr"/>
            <a:endParaRPr lang="bn-IN" sz="32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endParaRPr>
          </a:p>
          <a:p>
            <a:pPr algn="ctr"/>
            <a:r>
              <a:rPr lang="en-US" sz="3200" b="1" dirty="0" err="1"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তোমাদের</a:t>
            </a:r>
            <a:r>
              <a:rPr lang="en-US" sz="3200" b="1" dirty="0"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এলাকায়</a:t>
            </a:r>
            <a:r>
              <a:rPr lang="en-US" sz="3200" b="1" dirty="0"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উৎপাদিত</a:t>
            </a:r>
            <a:r>
              <a:rPr lang="en-US" sz="3200" b="1" dirty="0"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উদ্যান</a:t>
            </a:r>
            <a:r>
              <a:rPr lang="bn-IN" sz="3200" b="1" dirty="0"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ফসল,মৎস্য</a:t>
            </a:r>
            <a:r>
              <a:rPr lang="en-US" sz="3200" b="1" dirty="0"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a:t>
            </a:r>
            <a:r>
              <a:rPr lang="bn-IN" sz="3200" b="1" dirty="0"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 পশু-পাখি এবং বনের গাছপালার একটি তালিকা তৈরি করে আনবে। </a:t>
            </a:r>
            <a:r>
              <a:rPr lang="en-US" sz="3200" b="1" dirty="0"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		  </a:t>
            </a:r>
            <a:endParaRPr lang="en-US" sz="3200" b="1" cap="none" spc="0"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endParaRP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726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29000" y="76200"/>
            <a:ext cx="2185215" cy="923330"/>
          </a:xfrm>
          <a:prstGeom prst="rect">
            <a:avLst/>
          </a:prstGeom>
          <a:noFill/>
        </p:spPr>
        <p:txBody>
          <a:bodyPr wrap="none" lIns="91440" tIns="45720" rIns="91440" bIns="45720">
            <a:spAutoFit/>
          </a:bodyPr>
          <a:lstStyle/>
          <a:p>
            <a:pPr algn="ctr"/>
            <a:r>
              <a:rPr lang="bn-I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পরিচিতি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4" name="Rectangle 3"/>
          <p:cNvSpPr/>
          <p:nvPr/>
        </p:nvSpPr>
        <p:spPr>
          <a:xfrm>
            <a:off x="533400" y="1295400"/>
            <a:ext cx="3581400" cy="2246769"/>
          </a:xfrm>
          <a:prstGeom prst="rect">
            <a:avLst/>
          </a:prstGeom>
          <a:noFill/>
        </p:spPr>
        <p:txBody>
          <a:bodyPr wrap="square" lIns="91440" tIns="45720" rIns="91440" bIns="45720">
            <a:spAutoFit/>
          </a:bodyPr>
          <a:lstStyle/>
          <a:p>
            <a:r>
              <a:rPr lang="bn-IN"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শ্রেণিঃ ষষ্ঠ </a:t>
            </a:r>
          </a:p>
          <a:p>
            <a:r>
              <a:rPr lang="bn-IN" sz="2800" b="1" cap="none" spc="0"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বিষয়ঃ কৃষি শিক্ষা </a:t>
            </a:r>
          </a:p>
          <a:p>
            <a:r>
              <a:rPr lang="bn-IN"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অধ্যায়ঃ ১ম </a:t>
            </a:r>
          </a:p>
          <a:p>
            <a:r>
              <a:rPr lang="bn-IN"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শিক্ষার্থী সংখ্যাঃ- ৯০ জন </a:t>
            </a:r>
          </a:p>
          <a:p>
            <a:r>
              <a:rPr lang="bn-IN" sz="2800" b="1" cap="none" spc="0"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তারিখঃ ২৬/০১/২০২১ ইং </a:t>
            </a:r>
            <a:endParaRPr lang="en-US" sz="2800" b="1" cap="none" spc="0" dirty="0">
              <a:ln w="1905"/>
              <a:solidFill>
                <a:srgbClr val="00B050"/>
              </a:solidFill>
              <a:effectLst>
                <a:innerShdw blurRad="69850" dist="43180" dir="5400000">
                  <a:srgbClr val="000000">
                    <a:alpha val="65000"/>
                  </a:srgbClr>
                </a:innerShdw>
              </a:effectLst>
              <a:latin typeface="NikoshBAN" pitchFamily="2" charset="0"/>
              <a:cs typeface="NikoshBAN" pitchFamily="2" charset="0"/>
            </a:endParaRPr>
          </a:p>
        </p:txBody>
      </p:sp>
      <p:sp>
        <p:nvSpPr>
          <p:cNvPr id="5" name="Rectangle 4"/>
          <p:cNvSpPr/>
          <p:nvPr/>
        </p:nvSpPr>
        <p:spPr>
          <a:xfrm>
            <a:off x="4419600" y="1295400"/>
            <a:ext cx="4267200" cy="1815882"/>
          </a:xfrm>
          <a:prstGeom prst="rect">
            <a:avLst/>
          </a:prstGeom>
          <a:noFill/>
        </p:spPr>
        <p:txBody>
          <a:bodyPr wrap="square" lIns="91440" tIns="45720" rIns="91440" bIns="45720">
            <a:spAutoFit/>
          </a:bodyPr>
          <a:lstStyle/>
          <a:p>
            <a:r>
              <a:rPr lang="bn-IN" sz="2800" b="1" cap="none" spc="0"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মোঃ মহসিন আলম </a:t>
            </a:r>
          </a:p>
          <a:p>
            <a:r>
              <a:rPr lang="bn-IN"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সহকারি শিক্ষক (কৃষি) </a:t>
            </a:r>
          </a:p>
          <a:p>
            <a:r>
              <a:rPr lang="bn-IN" sz="2800" b="1" cap="none" spc="0"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টাকই উচ্চ বিদ্যালয়</a:t>
            </a:r>
          </a:p>
          <a:p>
            <a:r>
              <a:rPr lang="bn-IN" sz="2800" b="1" cap="none" spc="0"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ব্রাহ্মণপাড়া, কুমিল্লা </a:t>
            </a:r>
            <a:endParaRPr lang="en-US" sz="2800" b="1" cap="none" spc="0" dirty="0">
              <a:ln w="1905"/>
              <a:solidFill>
                <a:srgbClr val="00B050"/>
              </a:solidFill>
              <a:effectLst>
                <a:innerShdw blurRad="69850" dist="43180" dir="5400000">
                  <a:srgbClr val="000000">
                    <a:alpha val="65000"/>
                  </a:srgbClr>
                </a:innerShdw>
              </a:effectLst>
              <a:latin typeface="NikoshBAN" pitchFamily="2" charset="0"/>
              <a:cs typeface="NikoshBAN" pitchFamily="2" charset="0"/>
            </a:endParaRPr>
          </a:p>
        </p:txBody>
      </p:sp>
      <p:pic>
        <p:nvPicPr>
          <p:cNvPr id="6" name="Picture 5" descr="IMG_20170329_202831_564.JPG"/>
          <p:cNvPicPr>
            <a:picLocks noChangeAspect="1"/>
          </p:cNvPicPr>
          <p:nvPr/>
        </p:nvPicPr>
        <p:blipFill>
          <a:blip r:embed="rId2" cstate="print"/>
          <a:stretch>
            <a:fillRect/>
          </a:stretch>
        </p:blipFill>
        <p:spPr>
          <a:xfrm>
            <a:off x="7086600" y="1524000"/>
            <a:ext cx="1506836" cy="137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
                                            <p:txEl>
                                              <p:pRg st="1" end="1"/>
                                            </p:txEl>
                                          </p:spTgt>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4">
                                            <p:txEl>
                                              <p:pRg st="2" end="2"/>
                                            </p:txEl>
                                          </p:spTgt>
                                        </p:tgtEl>
                                      </p:cBhvr>
                                    </p:animEffect>
                                  </p:childTnLst>
                                </p:cTn>
                              </p:par>
                              <p:par>
                                <p:cTn id="28" presetID="31" presetClass="entr" presetSubtype="0" fill="hold" nodeType="withEffect">
                                  <p:stCondLst>
                                    <p:cond delay="0"/>
                                  </p:stCondLst>
                                  <p:iterate type="lt">
                                    <p:tmPct val="5000"/>
                                  </p:iterate>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3" end="3"/>
                                            </p:txEl>
                                          </p:spTgt>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ppt_x</p:attrName>
                                        </p:attrNameLst>
                                      </p:cBhvr>
                                      <p:tavLst>
                                        <p:tav tm="0">
                                          <p:val>
                                            <p:strVal val="#ppt_x-.2"/>
                                          </p:val>
                                        </p:tav>
                                        <p:tav tm="100000">
                                          <p:val>
                                            <p:strVal val="#ppt_x"/>
                                          </p:val>
                                        </p:tav>
                                      </p:tavLst>
                                    </p:anim>
                                    <p:anim calcmode="lin" valueType="num">
                                      <p:cBhvr>
                                        <p:cTn id="4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6" dur="1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pOKzss.jpg"/>
          <p:cNvPicPr>
            <a:picLocks noChangeAspect="1"/>
          </p:cNvPicPr>
          <p:nvPr/>
        </p:nvPicPr>
        <p:blipFill>
          <a:blip r:embed="rId2"/>
          <a:stretch>
            <a:fillRect/>
          </a:stretch>
        </p:blipFill>
        <p:spPr>
          <a:xfrm>
            <a:off x="0" y="0"/>
            <a:ext cx="9144000" cy="6857999"/>
          </a:xfrm>
          <a:prstGeom prst="rect">
            <a:avLst/>
          </a:prstGeom>
        </p:spPr>
      </p:pic>
      <p:sp>
        <p:nvSpPr>
          <p:cNvPr id="4" name="Rectangle 3"/>
          <p:cNvSpPr/>
          <p:nvPr/>
        </p:nvSpPr>
        <p:spPr>
          <a:xfrm>
            <a:off x="457200" y="381000"/>
            <a:ext cx="8458199" cy="2554545"/>
          </a:xfrm>
          <a:prstGeom prst="rect">
            <a:avLst/>
          </a:prstGeom>
          <a:noFill/>
        </p:spPr>
        <p:txBody>
          <a:bodyPr wrap="square" lIns="91440" tIns="45720" rIns="91440" bIns="45720">
            <a:spAutoFit/>
          </a:bodyPr>
          <a:lstStyle/>
          <a:p>
            <a:pPr algn="ctr"/>
            <a:r>
              <a:rPr lang="bn-IN" sz="8000" b="1" cap="none" spc="0" dirty="0"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সবাইকে অনেক ধন্যবাদ </a:t>
            </a:r>
          </a:p>
          <a:p>
            <a:pPr algn="ctr"/>
            <a:r>
              <a:rPr lang="bn-IN" sz="8000" b="1" dirty="0" smtClean="0">
                <a:ln w="1905"/>
                <a:solidFill>
                  <a:srgbClr val="FF0066"/>
                </a:solidFill>
                <a:effectLst>
                  <a:outerShdw blurRad="38100" dist="38100" dir="2700000" algn="tl">
                    <a:srgbClr val="000000">
                      <a:alpha val="43137"/>
                    </a:srgbClr>
                  </a:outerShdw>
                </a:effectLst>
                <a:latin typeface="NikoshBAN" pitchFamily="2" charset="0"/>
                <a:cs typeface="NikoshBAN" pitchFamily="2" charset="0"/>
              </a:rPr>
              <a:t>আল্লাহ্‌ হাফেজ </a:t>
            </a:r>
            <a:endParaRPr lang="en-US" sz="8000" b="1" cap="none" spc="0" dirty="0">
              <a:ln w="1905"/>
              <a:solidFill>
                <a:srgbClr val="FF0066"/>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30815" y="76200"/>
            <a:ext cx="4198585" cy="646331"/>
          </a:xfrm>
          <a:prstGeom prst="rect">
            <a:avLst/>
          </a:prstGeom>
          <a:noFill/>
        </p:spPr>
        <p:txBody>
          <a:bodyPr wrap="none" lIns="91440" tIns="45720" rIns="91440" bIns="45720">
            <a:spAutoFit/>
          </a:bodyPr>
          <a:lstStyle/>
          <a:p>
            <a:pPr algn="ctr"/>
            <a:r>
              <a:rPr lang="en-US"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নিচের</a:t>
            </a: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ছবিগুলো</a:t>
            </a: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লক্ষ্য</a:t>
            </a: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করঃ</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5" name="Picture 4" descr="maxresdefault (2).jpg"/>
          <p:cNvPicPr>
            <a:picLocks noChangeAspect="1"/>
          </p:cNvPicPr>
          <p:nvPr/>
        </p:nvPicPr>
        <p:blipFill>
          <a:blip r:embed="rId2" cstate="print"/>
          <a:stretch>
            <a:fillRect/>
          </a:stretch>
        </p:blipFill>
        <p:spPr>
          <a:xfrm>
            <a:off x="6172200" y="933450"/>
            <a:ext cx="2590800" cy="196215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Baishakhi-Rice-bg20180413180255.jpg"/>
          <p:cNvPicPr>
            <a:picLocks noChangeAspect="1"/>
          </p:cNvPicPr>
          <p:nvPr/>
        </p:nvPicPr>
        <p:blipFill>
          <a:blip r:embed="rId3"/>
          <a:stretch>
            <a:fillRect/>
          </a:stretch>
        </p:blipFill>
        <p:spPr>
          <a:xfrm>
            <a:off x="381000" y="914400"/>
            <a:ext cx="2590800" cy="19812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maxresdefault.jpg"/>
          <p:cNvPicPr>
            <a:picLocks noChangeAspect="1"/>
          </p:cNvPicPr>
          <p:nvPr/>
        </p:nvPicPr>
        <p:blipFill>
          <a:blip r:embed="rId4" cstate="print"/>
          <a:stretch>
            <a:fillRect/>
          </a:stretch>
        </p:blipFill>
        <p:spPr>
          <a:xfrm>
            <a:off x="3276600" y="914400"/>
            <a:ext cx="2590800" cy="198120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rui-fish-691-1.jpg"/>
          <p:cNvPicPr>
            <a:picLocks noChangeAspect="1"/>
          </p:cNvPicPr>
          <p:nvPr/>
        </p:nvPicPr>
        <p:blipFill>
          <a:blip r:embed="rId5"/>
          <a:stretch>
            <a:fillRect/>
          </a:stretch>
        </p:blipFill>
        <p:spPr>
          <a:xfrm>
            <a:off x="304800" y="3352800"/>
            <a:ext cx="2667000" cy="190500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hqdefault.jpg"/>
          <p:cNvPicPr>
            <a:picLocks noChangeAspect="1"/>
          </p:cNvPicPr>
          <p:nvPr/>
        </p:nvPicPr>
        <p:blipFill>
          <a:blip r:embed="rId6"/>
          <a:stretch>
            <a:fillRect/>
          </a:stretch>
        </p:blipFill>
        <p:spPr>
          <a:xfrm>
            <a:off x="3276600" y="3352800"/>
            <a:ext cx="2590800" cy="1905000"/>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17860396_303.jpg"/>
          <p:cNvPicPr>
            <a:picLocks noChangeAspect="1"/>
          </p:cNvPicPr>
          <p:nvPr/>
        </p:nvPicPr>
        <p:blipFill>
          <a:blip r:embed="rId7"/>
          <a:stretch>
            <a:fillRect/>
          </a:stretch>
        </p:blipFill>
        <p:spPr>
          <a:xfrm>
            <a:off x="6248400" y="3352800"/>
            <a:ext cx="2514600" cy="1905000"/>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2209800" y="5715000"/>
            <a:ext cx="4343400"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ছবিগুলো কোন খাতের অন্তর্ভুক্ত?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from="(-#ppt_w/2)" to="(#ppt_x)" calcmode="lin" valueType="num">
                                      <p:cBhvr>
                                        <p:cTn id="12" dur="600" fill="hold">
                                          <p:stCondLst>
                                            <p:cond delay="0"/>
                                          </p:stCondLst>
                                        </p:cTn>
                                        <p:tgtEl>
                                          <p:spTgt spid="6"/>
                                        </p:tgtEl>
                                        <p:attrNameLst>
                                          <p:attrName>ppt_x</p:attrName>
                                        </p:attrNameLst>
                                      </p:cBhvr>
                                    </p:anim>
                                    <p:anim from="0" to="-1.0" calcmode="lin" valueType="num">
                                      <p:cBhvr>
                                        <p:cTn id="13" dur="200" decel="50000" autoRev="1" fill="hold">
                                          <p:stCondLst>
                                            <p:cond delay="600"/>
                                          </p:stCondLst>
                                        </p:cTn>
                                        <p:tgtEl>
                                          <p:spTgt spid="6"/>
                                        </p:tgtEl>
                                        <p:attrNameLst>
                                          <p:attrName>xshear</p:attrName>
                                        </p:attrNameLst>
                                      </p:cBhvr>
                                    </p:anim>
                                    <p:animScale>
                                      <p:cBhvr>
                                        <p:cTn id="14" dur="200" decel="100000" autoRev="1" fill="hold">
                                          <p:stCondLst>
                                            <p:cond delay="600"/>
                                          </p:stCondLst>
                                        </p:cTn>
                                        <p:tgtEl>
                                          <p:spTgt spid="6"/>
                                        </p:tgtEl>
                                      </p:cBhvr>
                                      <p:from x="100000" y="100000"/>
                                      <p:to x="80000" y="100000"/>
                                    </p:animScale>
                                    <p:anim by="(#ppt_h/3+#ppt_w*0.1)" calcmode="lin" valueType="num">
                                      <p:cBhvr additive="sum">
                                        <p:cTn id="15" dur="200" decel="100000" autoRev="1" fill="hold">
                                          <p:stCondLst>
                                            <p:cond delay="600"/>
                                          </p:stCondLst>
                                        </p:cTn>
                                        <p:tgtEl>
                                          <p:spTgt spid="6"/>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plus(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ppt_x</p:attrName>
                                        </p:attrNameLst>
                                      </p:cBhvr>
                                      <p:tavLst>
                                        <p:tav tm="0">
                                          <p:val>
                                            <p:strVal val="#ppt_x-.2"/>
                                          </p:val>
                                        </p:tav>
                                        <p:tav tm="100000">
                                          <p:val>
                                            <p:strVal val="#ppt_x"/>
                                          </p:val>
                                        </p:tav>
                                      </p:tavLst>
                                    </p:anim>
                                    <p:anim calcmode="lin" valueType="num">
                                      <p:cBhvr>
                                        <p:cTn id="4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9144000" cy="6858000"/>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49998363587_f73cd2a79e_b.jpg"/>
          <p:cNvPicPr>
            <a:picLocks noChangeAspect="1"/>
          </p:cNvPicPr>
          <p:nvPr/>
        </p:nvPicPr>
        <p:blipFill>
          <a:blip r:embed="rId2"/>
          <a:stretch>
            <a:fillRect/>
          </a:stretch>
        </p:blipFill>
        <p:spPr>
          <a:xfrm>
            <a:off x="874593" y="914400"/>
            <a:ext cx="7318613" cy="5029200"/>
          </a:xfrm>
          <a:prstGeom prst="rect">
            <a:avLst/>
          </a:prstGeom>
        </p:spPr>
      </p:pic>
      <p:sp>
        <p:nvSpPr>
          <p:cNvPr id="4" name="Rectangle 3"/>
          <p:cNvSpPr/>
          <p:nvPr/>
        </p:nvSpPr>
        <p:spPr>
          <a:xfrm>
            <a:off x="914400" y="228600"/>
            <a:ext cx="7162800" cy="2062103"/>
          </a:xfrm>
          <a:prstGeom prst="rect">
            <a:avLst/>
          </a:prstGeom>
          <a:noFill/>
        </p:spPr>
        <p:txBody>
          <a:bodyPr wrap="square" lIns="91440" tIns="45720" rIns="91440" bIns="45720">
            <a:spAutoFit/>
          </a:bodyPr>
          <a:lstStyle/>
          <a:p>
            <a:pPr algn="ctr"/>
            <a:r>
              <a:rPr lang="bn-IN" sz="4000" b="1" cap="none" spc="0" dirty="0" smtClean="0">
                <a:ln w="1905"/>
                <a:solidFill>
                  <a:srgbClr val="7030A0"/>
                </a:solidFill>
                <a:effectLst>
                  <a:innerShdw blurRad="69850" dist="43180" dir="5400000">
                    <a:srgbClr val="000000">
                      <a:alpha val="65000"/>
                    </a:srgbClr>
                  </a:innerShdw>
                </a:effectLst>
                <a:latin typeface="NikoshBAN" pitchFamily="2" charset="0"/>
                <a:cs typeface="NikoshBAN" pitchFamily="2" charset="0"/>
              </a:rPr>
              <a:t>তাহলে চলো আজকে আমরা </a:t>
            </a:r>
          </a:p>
          <a:p>
            <a:pPr algn="ctr"/>
            <a:r>
              <a:rPr lang="bn-IN" sz="4400" b="1" cap="none" spc="0"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ফসল,মৎস্য, পশু-পাখি, বন ও বনায়ন </a:t>
            </a:r>
          </a:p>
          <a:p>
            <a:pPr algn="ctr"/>
            <a:r>
              <a:rPr lang="bn-IN" sz="4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সম্পর্কে জানবো- </a:t>
            </a:r>
            <a:endParaRPr lang="en-US" sz="4400" b="1" cap="none" spc="0"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9144000" cy="6858000"/>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914400"/>
            <a:ext cx="7239000" cy="5693866"/>
          </a:xfrm>
          <a:prstGeom prst="rect">
            <a:avLst/>
          </a:prstGeom>
          <a:noFill/>
        </p:spPr>
        <p:txBody>
          <a:bodyPr wrap="square" lIns="91440" tIns="45720" rIns="91440" bIns="45720">
            <a:spAutoFit/>
          </a:bodyPr>
          <a:lstStyle/>
          <a:p>
            <a:pPr algn="ct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 পাঠ শেষে.......</a:t>
            </a:r>
          </a:p>
          <a:p>
            <a:pPr algn="ctr"/>
            <a:endPar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marL="514350" indent="-514350"/>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১. মাঠ ফসল ও উদ্যান ফসল চিহ্নিত করতে পারবে।</a:t>
            </a:r>
          </a:p>
          <a:p>
            <a:pPr marL="514350" indent="-514350"/>
            <a:endPar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marL="514350" indent="-514350"/>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২. ফসলের পুষ্টি গুনাগুণ ব্যাখ্যা করতে পারবে।</a:t>
            </a:r>
          </a:p>
          <a:p>
            <a:pPr marL="514350" indent="-514350">
              <a:buAutoNum type="arabicPeriod"/>
            </a:pPr>
            <a:endPar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marL="514350" indent="-514350"/>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৩. প্রাণীজ উৎসের খাতগুলো বনর্ণা করতে পারবে।</a:t>
            </a:r>
          </a:p>
          <a:p>
            <a:pPr marL="514350" indent="-514350"/>
            <a:endPar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marL="514350" indent="-514350"/>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৪. বনায়নের গুরুত্ব বিশ্লেষণ করতে পারবে।  </a:t>
            </a:r>
          </a:p>
          <a:p>
            <a:pPr marL="514350" indent="-514350"/>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p>
          <a:p>
            <a:pPr algn="ct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9144000" cy="6858000"/>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2514600" y="1295400"/>
          <a:ext cx="3962400" cy="640080"/>
        </p:xfrm>
        <a:graphic>
          <a:graphicData uri="http://schemas.openxmlformats.org/drawingml/2006/table">
            <a:tbl>
              <a:tblPr firstRow="1" bandRow="1">
                <a:tableStyleId>{5C22544A-7EE6-4342-B048-85BDC9FD1C3A}</a:tableStyleId>
              </a:tblPr>
              <a:tblGrid>
                <a:gridCol w="3962400"/>
              </a:tblGrid>
              <a:tr h="609600">
                <a:tc>
                  <a:txBody>
                    <a:bodyPr/>
                    <a:lstStyle/>
                    <a:p>
                      <a:pPr algn="ctr"/>
                      <a:r>
                        <a:rPr lang="bn-IN" sz="3600" dirty="0" smtClean="0">
                          <a:solidFill>
                            <a:srgbClr val="C00000"/>
                          </a:solidFill>
                          <a:latin typeface="NikoshBAN" pitchFamily="2" charset="0"/>
                          <a:cs typeface="NikoshBAN" pitchFamily="2" charset="0"/>
                        </a:rPr>
                        <a:t>ফসল</a:t>
                      </a:r>
                      <a:r>
                        <a:rPr lang="bn-IN" sz="3600" baseline="0" dirty="0" smtClean="0">
                          <a:solidFill>
                            <a:srgbClr val="C00000"/>
                          </a:solidFill>
                          <a:latin typeface="NikoshBAN" pitchFamily="2" charset="0"/>
                          <a:cs typeface="NikoshBAN" pitchFamily="2" charset="0"/>
                        </a:rPr>
                        <a:t> </a:t>
                      </a:r>
                      <a:endParaRPr lang="en-US" sz="3600" dirty="0">
                        <a:solidFill>
                          <a:srgbClr val="C00000"/>
                        </a:solidFill>
                        <a:latin typeface="NikoshBAN" pitchFamily="2" charset="0"/>
                        <a:cs typeface="NikoshBAN" pitchFamily="2" charset="0"/>
                      </a:endParaRPr>
                    </a:p>
                  </a:txBody>
                  <a:tcPr>
                    <a:solidFill>
                      <a:schemeClr val="accent2">
                        <a:lumMod val="60000"/>
                        <a:lumOff val="40000"/>
                      </a:schemeClr>
                    </a:solidFill>
                  </a:tcPr>
                </a:tc>
              </a:tr>
            </a:tbl>
          </a:graphicData>
        </a:graphic>
      </p:graphicFrame>
      <p:sp>
        <p:nvSpPr>
          <p:cNvPr id="5" name="TextBox 4"/>
          <p:cNvSpPr txBox="1"/>
          <p:nvPr/>
        </p:nvSpPr>
        <p:spPr>
          <a:xfrm>
            <a:off x="2819400" y="76200"/>
            <a:ext cx="4038600" cy="646331"/>
          </a:xfrm>
          <a:prstGeom prst="rect">
            <a:avLst/>
          </a:prstGeom>
          <a:noFill/>
        </p:spPr>
        <p:txBody>
          <a:bodyPr wrap="square" rtlCol="0">
            <a:spAutoFit/>
          </a:bodyPr>
          <a:lstStyle/>
          <a:p>
            <a:pPr algn="ctr"/>
            <a:r>
              <a:rPr lang="bn-IN" sz="3600" b="1" dirty="0" smtClean="0">
                <a:solidFill>
                  <a:srgbClr val="7030A0"/>
                </a:solidFill>
                <a:latin typeface="NikoshBAN" pitchFamily="2" charset="0"/>
                <a:cs typeface="NikoshBAN" pitchFamily="2" charset="0"/>
              </a:rPr>
              <a:t>চাষের উপর ভিত্তি করে </a:t>
            </a:r>
            <a:endParaRPr lang="en-US" sz="3600" b="1" dirty="0">
              <a:solidFill>
                <a:srgbClr val="7030A0"/>
              </a:solidFill>
              <a:latin typeface="NikoshBAN" pitchFamily="2" charset="0"/>
              <a:cs typeface="NikoshBAN" pitchFamily="2" charset="0"/>
            </a:endParaRPr>
          </a:p>
        </p:txBody>
      </p:sp>
      <p:sp>
        <p:nvSpPr>
          <p:cNvPr id="6" name="Down Arrow 5"/>
          <p:cNvSpPr/>
          <p:nvPr/>
        </p:nvSpPr>
        <p:spPr>
          <a:xfrm>
            <a:off x="2362200" y="1905000"/>
            <a:ext cx="762000" cy="121920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867400" y="1905000"/>
            <a:ext cx="685800" cy="121920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800" y="3200400"/>
            <a:ext cx="1905000" cy="523220"/>
          </a:xfrm>
          <a:prstGeom prst="rect">
            <a:avLst/>
          </a:prstGeom>
          <a:solidFill>
            <a:schemeClr val="accent4">
              <a:lumMod val="60000"/>
              <a:lumOff val="40000"/>
            </a:schemeClr>
          </a:solidFill>
        </p:spPr>
        <p:txBody>
          <a:bodyPr wrap="square" rtlCol="0">
            <a:spAutoFit/>
          </a:bodyPr>
          <a:lstStyle/>
          <a:p>
            <a:pPr algn="ctr"/>
            <a:r>
              <a:rPr lang="bn-IN" sz="2800" dirty="0" smtClean="0">
                <a:solidFill>
                  <a:srgbClr val="C00000"/>
                </a:solidFill>
                <a:latin typeface="NikoshBAN" pitchFamily="2" charset="0"/>
                <a:cs typeface="NikoshBAN" pitchFamily="2" charset="0"/>
              </a:rPr>
              <a:t>মাঠ ফসল </a:t>
            </a:r>
            <a:endParaRPr lang="en-US" sz="2800" dirty="0">
              <a:solidFill>
                <a:srgbClr val="C00000"/>
              </a:solidFill>
              <a:latin typeface="NikoshBAN" pitchFamily="2" charset="0"/>
              <a:cs typeface="NikoshBAN" pitchFamily="2" charset="0"/>
            </a:endParaRPr>
          </a:p>
        </p:txBody>
      </p:sp>
      <p:sp>
        <p:nvSpPr>
          <p:cNvPr id="9" name="TextBox 8"/>
          <p:cNvSpPr txBox="1"/>
          <p:nvPr/>
        </p:nvSpPr>
        <p:spPr>
          <a:xfrm>
            <a:off x="5181600" y="3200400"/>
            <a:ext cx="1905000" cy="523220"/>
          </a:xfrm>
          <a:prstGeom prst="rect">
            <a:avLst/>
          </a:prstGeom>
          <a:solidFill>
            <a:schemeClr val="accent4">
              <a:lumMod val="60000"/>
              <a:lumOff val="40000"/>
            </a:schemeClr>
          </a:solidFill>
        </p:spPr>
        <p:txBody>
          <a:bodyPr wrap="square" rtlCol="0">
            <a:spAutoFit/>
          </a:bodyPr>
          <a:lstStyle/>
          <a:p>
            <a:pPr algn="ctr"/>
            <a:r>
              <a:rPr lang="bn-IN" sz="2800" dirty="0" smtClean="0">
                <a:solidFill>
                  <a:srgbClr val="C00000"/>
                </a:solidFill>
                <a:latin typeface="NikoshBAN" pitchFamily="2" charset="0"/>
                <a:cs typeface="NikoshBAN" pitchFamily="2" charset="0"/>
              </a:rPr>
              <a:t>উদ্যান ফসল </a:t>
            </a:r>
            <a:endParaRPr lang="en-US" sz="2800" dirty="0">
              <a:solidFill>
                <a:srgbClr val="C00000"/>
              </a:solidFill>
              <a:latin typeface="NikoshBAN" pitchFamily="2" charset="0"/>
              <a:cs typeface="NikoshBAN" pitchFamily="2" charset="0"/>
            </a:endParaRPr>
          </a:p>
        </p:txBody>
      </p:sp>
      <p:sp>
        <p:nvSpPr>
          <p:cNvPr id="10" name="TextBox 9"/>
          <p:cNvSpPr txBox="1"/>
          <p:nvPr/>
        </p:nvSpPr>
        <p:spPr>
          <a:xfrm>
            <a:off x="990600" y="4038600"/>
            <a:ext cx="3276600" cy="400110"/>
          </a:xfrm>
          <a:prstGeom prst="rect">
            <a:avLst/>
          </a:prstGeom>
          <a:solidFill>
            <a:schemeClr val="accent4">
              <a:lumMod val="60000"/>
              <a:lumOff val="40000"/>
            </a:schemeClr>
          </a:solidFill>
        </p:spPr>
        <p:txBody>
          <a:bodyPr wrap="square" rtlCol="0">
            <a:spAutoFit/>
          </a:bodyPr>
          <a:lstStyle/>
          <a:p>
            <a:pPr algn="ctr"/>
            <a:r>
              <a:rPr lang="bn-IN" sz="2000" dirty="0" smtClean="0">
                <a:solidFill>
                  <a:srgbClr val="C00000"/>
                </a:solidFill>
                <a:latin typeface="NikoshBAN" pitchFamily="2" charset="0"/>
                <a:cs typeface="NikoshBAN" pitchFamily="2" charset="0"/>
              </a:rPr>
              <a:t>ধান, গম, তিল, তিষি, চা, কফি ইত্যাদি </a:t>
            </a:r>
            <a:endParaRPr lang="en-US" sz="2000" dirty="0">
              <a:solidFill>
                <a:srgbClr val="C00000"/>
              </a:solidFill>
              <a:latin typeface="NikoshBAN" pitchFamily="2" charset="0"/>
              <a:cs typeface="NikoshBAN" pitchFamily="2" charset="0"/>
            </a:endParaRPr>
          </a:p>
        </p:txBody>
      </p:sp>
      <p:sp>
        <p:nvSpPr>
          <p:cNvPr id="11" name="TextBox 10"/>
          <p:cNvSpPr txBox="1"/>
          <p:nvPr/>
        </p:nvSpPr>
        <p:spPr>
          <a:xfrm>
            <a:off x="4419600" y="4038600"/>
            <a:ext cx="3810000" cy="400110"/>
          </a:xfrm>
          <a:prstGeom prst="rect">
            <a:avLst/>
          </a:prstGeom>
          <a:solidFill>
            <a:schemeClr val="accent4">
              <a:lumMod val="60000"/>
              <a:lumOff val="40000"/>
            </a:schemeClr>
          </a:solidFill>
        </p:spPr>
        <p:txBody>
          <a:bodyPr wrap="square" rtlCol="0">
            <a:spAutoFit/>
          </a:bodyPr>
          <a:lstStyle/>
          <a:p>
            <a:pPr algn="ctr"/>
            <a:r>
              <a:rPr lang="bn-IN" sz="2000" dirty="0" smtClean="0">
                <a:solidFill>
                  <a:srgbClr val="C00000"/>
                </a:solidFill>
                <a:latin typeface="NikoshBAN" pitchFamily="2" charset="0"/>
                <a:cs typeface="NikoshBAN" pitchFamily="2" charset="0"/>
              </a:rPr>
              <a:t>লাঊ, শিম, আলু, পটল, নারিকেল, কলা ইত্যাদি </a:t>
            </a:r>
            <a:endParaRPr lang="en-US" sz="20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ppt_x-.2"/>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ppt_x</p:attrName>
                                        </p:attrNameLst>
                                      </p:cBhvr>
                                      <p:tavLst>
                                        <p:tav tm="0">
                                          <p:val>
                                            <p:strVal val="#ppt_x-.2"/>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ppt_x</p:attrName>
                                        </p:attrNameLst>
                                      </p:cBhvr>
                                      <p:tavLst>
                                        <p:tav tm="0">
                                          <p:val>
                                            <p:strVal val="#ppt_x-.2"/>
                                          </p:val>
                                        </p:tav>
                                        <p:tav tm="100000">
                                          <p:val>
                                            <p:strVal val="#ppt_x"/>
                                          </p:val>
                                        </p:tav>
                                      </p:tavLst>
                                    </p:anim>
                                    <p:anim calcmode="lin" valueType="num">
                                      <p:cBhvr>
                                        <p:cTn id="4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ppt_x</p:attrName>
                                        </p:attrNameLst>
                                      </p:cBhvr>
                                      <p:tavLst>
                                        <p:tav tm="0">
                                          <p:val>
                                            <p:strVal val="#ppt_x-.2"/>
                                          </p:val>
                                        </p:tav>
                                        <p:tav tm="100000">
                                          <p:val>
                                            <p:strVal val="#ppt_x"/>
                                          </p:val>
                                        </p:tav>
                                      </p:tavLst>
                                    </p:anim>
                                    <p:anim calcmode="lin" valueType="num">
                                      <p:cBhvr>
                                        <p:cTn id="5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ishakhi-Rice-bg20180413180255.jpg"/>
          <p:cNvPicPr>
            <a:picLocks noChangeAspect="1"/>
          </p:cNvPicPr>
          <p:nvPr/>
        </p:nvPicPr>
        <p:blipFill>
          <a:blip r:embed="rId3"/>
          <a:stretch>
            <a:fillRect/>
          </a:stretch>
        </p:blipFill>
        <p:spPr>
          <a:xfrm>
            <a:off x="152400" y="1371600"/>
            <a:ext cx="2895600" cy="2286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maxresdefault.jpg"/>
          <p:cNvPicPr>
            <a:picLocks noChangeAspect="1"/>
          </p:cNvPicPr>
          <p:nvPr/>
        </p:nvPicPr>
        <p:blipFill>
          <a:blip r:embed="rId4" cstate="print"/>
          <a:stretch>
            <a:fillRect/>
          </a:stretch>
        </p:blipFill>
        <p:spPr>
          <a:xfrm>
            <a:off x="3276600" y="1371600"/>
            <a:ext cx="2819400" cy="22860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b-1.jpg"/>
          <p:cNvPicPr>
            <a:picLocks noChangeAspect="1"/>
          </p:cNvPicPr>
          <p:nvPr/>
        </p:nvPicPr>
        <p:blipFill>
          <a:blip r:embed="rId5"/>
          <a:stretch>
            <a:fillRect/>
          </a:stretch>
        </p:blipFill>
        <p:spPr>
          <a:xfrm>
            <a:off x="6400800" y="1371600"/>
            <a:ext cx="2571750" cy="22860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990600" y="3729335"/>
            <a:ext cx="1295400" cy="461665"/>
          </a:xfrm>
          <a:prstGeom prst="rect">
            <a:avLst/>
          </a:prstGeom>
          <a:noFill/>
        </p:spPr>
        <p:txBody>
          <a:bodyPr wrap="square" rtlCol="0">
            <a:spAutoFit/>
          </a:bodyPr>
          <a:lstStyle/>
          <a:p>
            <a:pPr algn="ctr"/>
            <a:r>
              <a:rPr lang="bn-IN" sz="2400" dirty="0" smtClean="0">
                <a:solidFill>
                  <a:srgbClr val="C00000"/>
                </a:solidFill>
                <a:latin typeface="NikoshBAN" pitchFamily="2" charset="0"/>
                <a:cs typeface="NikoshBAN" pitchFamily="2" charset="0"/>
              </a:rPr>
              <a:t>ধান </a:t>
            </a:r>
            <a:endParaRPr lang="en-US" sz="2400" dirty="0">
              <a:solidFill>
                <a:srgbClr val="C00000"/>
              </a:solidFill>
              <a:latin typeface="NikoshBAN" pitchFamily="2" charset="0"/>
              <a:cs typeface="NikoshBAN" pitchFamily="2" charset="0"/>
            </a:endParaRPr>
          </a:p>
        </p:txBody>
      </p:sp>
      <p:sp>
        <p:nvSpPr>
          <p:cNvPr id="7" name="TextBox 6"/>
          <p:cNvSpPr txBox="1"/>
          <p:nvPr/>
        </p:nvSpPr>
        <p:spPr>
          <a:xfrm>
            <a:off x="3962400" y="3733800"/>
            <a:ext cx="1295400" cy="461665"/>
          </a:xfrm>
          <a:prstGeom prst="rect">
            <a:avLst/>
          </a:prstGeom>
          <a:noFill/>
        </p:spPr>
        <p:txBody>
          <a:bodyPr wrap="square" rtlCol="0">
            <a:spAutoFit/>
          </a:bodyPr>
          <a:lstStyle/>
          <a:p>
            <a:pPr algn="ctr"/>
            <a:r>
              <a:rPr lang="bn-IN" sz="2400" dirty="0" smtClean="0">
                <a:solidFill>
                  <a:srgbClr val="C00000"/>
                </a:solidFill>
                <a:latin typeface="NikoshBAN" pitchFamily="2" charset="0"/>
                <a:cs typeface="NikoshBAN" pitchFamily="2" charset="0"/>
              </a:rPr>
              <a:t>গম  </a:t>
            </a:r>
            <a:endParaRPr lang="en-US" sz="2400" dirty="0">
              <a:solidFill>
                <a:srgbClr val="C00000"/>
              </a:solidFill>
              <a:latin typeface="NikoshBAN" pitchFamily="2" charset="0"/>
              <a:cs typeface="NikoshBAN" pitchFamily="2" charset="0"/>
            </a:endParaRPr>
          </a:p>
        </p:txBody>
      </p:sp>
      <p:sp>
        <p:nvSpPr>
          <p:cNvPr id="8" name="TextBox 7"/>
          <p:cNvSpPr txBox="1"/>
          <p:nvPr/>
        </p:nvSpPr>
        <p:spPr>
          <a:xfrm>
            <a:off x="6781800" y="3733800"/>
            <a:ext cx="1295400" cy="461665"/>
          </a:xfrm>
          <a:prstGeom prst="rect">
            <a:avLst/>
          </a:prstGeom>
          <a:noFill/>
        </p:spPr>
        <p:txBody>
          <a:bodyPr wrap="square" rtlCol="0">
            <a:spAutoFit/>
          </a:bodyPr>
          <a:lstStyle/>
          <a:p>
            <a:pPr algn="ctr"/>
            <a:r>
              <a:rPr lang="bn-IN" sz="2400" dirty="0" smtClean="0">
                <a:solidFill>
                  <a:srgbClr val="C00000"/>
                </a:solidFill>
                <a:latin typeface="NikoshBAN" pitchFamily="2" charset="0"/>
                <a:cs typeface="NikoshBAN" pitchFamily="2" charset="0"/>
              </a:rPr>
              <a:t>ভুট্রা </a:t>
            </a:r>
            <a:r>
              <a:rPr lang="bn-IN" sz="2000" dirty="0" smtClean="0">
                <a:solidFill>
                  <a:srgbClr val="C00000"/>
                </a:solidFill>
                <a:latin typeface="NikoshBAN" pitchFamily="2" charset="0"/>
                <a:cs typeface="NikoshBAN" pitchFamily="2" charset="0"/>
              </a:rPr>
              <a:t> </a:t>
            </a:r>
            <a:endParaRPr lang="en-US" sz="2000" dirty="0">
              <a:solidFill>
                <a:srgbClr val="C00000"/>
              </a:solidFill>
              <a:latin typeface="NikoshBAN" pitchFamily="2" charset="0"/>
              <a:cs typeface="NikoshBAN" pitchFamily="2" charset="0"/>
            </a:endParaRPr>
          </a:p>
        </p:txBody>
      </p:sp>
      <p:sp>
        <p:nvSpPr>
          <p:cNvPr id="10" name="TextBox 9"/>
          <p:cNvSpPr txBox="1"/>
          <p:nvPr/>
        </p:nvSpPr>
        <p:spPr>
          <a:xfrm>
            <a:off x="2438400" y="76200"/>
            <a:ext cx="3581400" cy="769441"/>
          </a:xfrm>
          <a:prstGeom prst="rect">
            <a:avLst/>
          </a:prstGeom>
          <a:noFill/>
        </p:spPr>
        <p:txBody>
          <a:bodyPr wrap="square" rtlCol="0">
            <a:spAutoFit/>
          </a:bodyPr>
          <a:lstStyle/>
          <a:p>
            <a:pPr algn="ctr"/>
            <a:r>
              <a:rPr lang="bn-IN" sz="4400" dirty="0" smtClean="0">
                <a:solidFill>
                  <a:srgbClr val="C00000"/>
                </a:solidFill>
                <a:latin typeface="NikoshBAN" pitchFamily="2" charset="0"/>
                <a:cs typeface="NikoshBAN" pitchFamily="2" charset="0"/>
              </a:rPr>
              <a:t>দানা জাতীয় ফসল </a:t>
            </a:r>
            <a:endParaRPr lang="en-US" sz="4400" dirty="0">
              <a:solidFill>
                <a:srgbClr val="C00000"/>
              </a:solidFill>
              <a:latin typeface="NikoshBAN" pitchFamily="2" charset="0"/>
              <a:cs typeface="NikoshBAN" pitchFamily="2" charset="0"/>
            </a:endParaRPr>
          </a:p>
        </p:txBody>
      </p:sp>
      <p:sp>
        <p:nvSpPr>
          <p:cNvPr id="11" name="TextBox 10"/>
          <p:cNvSpPr txBox="1"/>
          <p:nvPr/>
        </p:nvSpPr>
        <p:spPr>
          <a:xfrm>
            <a:off x="457200" y="4572000"/>
            <a:ext cx="8382000" cy="461665"/>
          </a:xfrm>
          <a:prstGeom prst="rect">
            <a:avLst/>
          </a:prstGeom>
          <a:solidFill>
            <a:schemeClr val="accent3">
              <a:lumMod val="60000"/>
              <a:lumOff val="40000"/>
            </a:schemeClr>
          </a:solidFill>
        </p:spPr>
        <p:txBody>
          <a:bodyPr wrap="square" rtlCol="0">
            <a:spAutoFit/>
          </a:bodyPr>
          <a:lstStyle/>
          <a:p>
            <a:r>
              <a:rPr lang="bn-IN" sz="2400" dirty="0" smtClean="0">
                <a:solidFill>
                  <a:srgbClr val="002060"/>
                </a:solidFill>
                <a:latin typeface="NikoshBAN" pitchFamily="2" charset="0"/>
                <a:cs typeface="NikoshBAN" pitchFamily="2" charset="0"/>
              </a:rPr>
              <a:t>দানা জাতীয় ফসল মানুষের প্রধান খাদ্য। দানা জাতীয় খাদ্য আমাদের শর্করার যোগান দেয়। </a:t>
            </a:r>
            <a:endParaRPr lang="en-US" sz="24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ppt_x</p:attrName>
                                        </p:attrNameLst>
                                      </p:cBhvr>
                                      <p:tavLst>
                                        <p:tav tm="0">
                                          <p:val>
                                            <p:strVal val="#ppt_x-.2"/>
                                          </p:val>
                                        </p:tav>
                                        <p:tav tm="100000">
                                          <p:val>
                                            <p:strVal val="#ppt_x"/>
                                          </p:val>
                                        </p:tav>
                                      </p:tavLst>
                                    </p:anim>
                                    <p:anim calcmode="lin" valueType="num">
                                      <p:cBhvr>
                                        <p:cTn id="4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ppt_x</p:attrName>
                                        </p:attrNameLst>
                                      </p:cBhvr>
                                      <p:tavLst>
                                        <p:tav tm="0">
                                          <p:val>
                                            <p:strVal val="#ppt_x-.2"/>
                                          </p:val>
                                        </p:tav>
                                        <p:tav tm="100000">
                                          <p:val>
                                            <p:strVal val="#ppt_x"/>
                                          </p:val>
                                        </p:tav>
                                      </p:tavLst>
                                    </p:anim>
                                    <p:anim calcmode="lin" valueType="num">
                                      <p:cBhvr>
                                        <p:cTn id="4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l.jpg"/>
          <p:cNvPicPr>
            <a:picLocks noChangeAspect="1"/>
          </p:cNvPicPr>
          <p:nvPr/>
        </p:nvPicPr>
        <p:blipFill>
          <a:blip r:embed="rId2"/>
          <a:stretch>
            <a:fillRect/>
          </a:stretch>
        </p:blipFill>
        <p:spPr>
          <a:xfrm>
            <a:off x="609600" y="762000"/>
            <a:ext cx="3581400" cy="21336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Asian_Mail_24_06-2.jpg"/>
          <p:cNvPicPr>
            <a:picLocks noChangeAspect="1"/>
          </p:cNvPicPr>
          <p:nvPr/>
        </p:nvPicPr>
        <p:blipFill>
          <a:blip r:embed="rId3" cstate="print"/>
          <a:stretch>
            <a:fillRect/>
          </a:stretch>
        </p:blipFill>
        <p:spPr>
          <a:xfrm>
            <a:off x="609600" y="3200400"/>
            <a:ext cx="3581400" cy="21336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1593924420.jpg"/>
          <p:cNvPicPr>
            <a:picLocks noChangeAspect="1"/>
          </p:cNvPicPr>
          <p:nvPr/>
        </p:nvPicPr>
        <p:blipFill>
          <a:blip r:embed="rId4"/>
          <a:stretch>
            <a:fillRect/>
          </a:stretch>
        </p:blipFill>
        <p:spPr>
          <a:xfrm>
            <a:off x="4813300" y="3200400"/>
            <a:ext cx="3644900" cy="21336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41815383_302.jpg"/>
          <p:cNvPicPr>
            <a:picLocks noChangeAspect="1"/>
          </p:cNvPicPr>
          <p:nvPr/>
        </p:nvPicPr>
        <p:blipFill>
          <a:blip r:embed="rId5"/>
          <a:stretch>
            <a:fillRect/>
          </a:stretch>
        </p:blipFill>
        <p:spPr>
          <a:xfrm>
            <a:off x="4800600" y="762000"/>
            <a:ext cx="3657600" cy="2133600"/>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3200400" y="76200"/>
            <a:ext cx="3048000" cy="523220"/>
          </a:xfrm>
          <a:prstGeom prst="rect">
            <a:avLst/>
          </a:prstGeom>
          <a:solidFill>
            <a:schemeClr val="accent2">
              <a:lumMod val="40000"/>
              <a:lumOff val="60000"/>
            </a:schemeClr>
          </a:solidFill>
        </p:spPr>
        <p:txBody>
          <a:bodyPr wrap="square" rtlCol="0">
            <a:spAutoFit/>
          </a:bodyPr>
          <a:lstStyle/>
          <a:p>
            <a:pPr algn="ctr"/>
            <a:r>
              <a:rPr lang="bn-IN" sz="2800" dirty="0" smtClean="0">
                <a:latin typeface="NikoshBAN" pitchFamily="2" charset="0"/>
                <a:cs typeface="NikoshBAN" pitchFamily="2" charset="0"/>
              </a:rPr>
              <a:t>তেল জাতীয় ফসল </a:t>
            </a:r>
            <a:endParaRPr lang="en-US" sz="2800" dirty="0">
              <a:latin typeface="NikoshBAN" pitchFamily="2" charset="0"/>
              <a:cs typeface="NikoshBAN" pitchFamily="2" charset="0"/>
            </a:endParaRPr>
          </a:p>
        </p:txBody>
      </p:sp>
      <p:sp>
        <p:nvSpPr>
          <p:cNvPr id="10" name="TextBox 9"/>
          <p:cNvSpPr txBox="1"/>
          <p:nvPr/>
        </p:nvSpPr>
        <p:spPr>
          <a:xfrm>
            <a:off x="762000" y="5486400"/>
            <a:ext cx="7467600" cy="830997"/>
          </a:xfrm>
          <a:prstGeom prst="rect">
            <a:avLst/>
          </a:prstGeom>
          <a:noFill/>
        </p:spPr>
        <p:txBody>
          <a:bodyPr wrap="square" rtlCol="0">
            <a:spAutoFit/>
          </a:bodyPr>
          <a:lstStyle/>
          <a:p>
            <a:r>
              <a:rPr lang="bn-IN" sz="2400" dirty="0" smtClean="0">
                <a:solidFill>
                  <a:srgbClr val="C00000"/>
                </a:solidFill>
                <a:latin typeface="NikoshBAN" pitchFamily="2" charset="0"/>
                <a:cs typeface="NikoshBAN" pitchFamily="2" charset="0"/>
              </a:rPr>
              <a:t>তিল, সরিষা, সূর্যমূখি ইত্যাদি তেল জাতীয় ফসল। এসব ফসল আমাদের খাদ্যের স্নেহ জাতীয় উপাদান যোগায়। </a:t>
            </a:r>
            <a:endParaRPr lang="en-US" sz="2400" dirty="0">
              <a:solidFill>
                <a:srgbClr val="C00000"/>
              </a:solidFill>
              <a:latin typeface="NikoshBAN" pitchFamily="2" charset="0"/>
              <a:cs typeface="NikoshBAN" pitchFamily="2" charset="0"/>
            </a:endParaRPr>
          </a:p>
        </p:txBody>
      </p:sp>
      <p:sp>
        <p:nvSpPr>
          <p:cNvPr id="11" name="TextBox 10"/>
          <p:cNvSpPr txBox="1"/>
          <p:nvPr/>
        </p:nvSpPr>
        <p:spPr>
          <a:xfrm>
            <a:off x="152400" y="6172200"/>
            <a:ext cx="6781800" cy="461665"/>
          </a:xfrm>
          <a:prstGeom prst="rect">
            <a:avLst/>
          </a:prstGeom>
          <a:noFill/>
        </p:spPr>
        <p:txBody>
          <a:bodyPr wrap="square" rtlCol="0">
            <a:spAutoFit/>
          </a:bodyPr>
          <a:lstStyle/>
          <a:p>
            <a:pPr algn="ctr"/>
            <a:r>
              <a:rPr lang="bn-IN" sz="2400" dirty="0" smtClean="0">
                <a:solidFill>
                  <a:srgbClr val="0070C0"/>
                </a:solidFill>
                <a:latin typeface="NikoshBAN" pitchFamily="2" charset="0"/>
                <a:cs typeface="NikoshBAN" pitchFamily="2" charset="0"/>
              </a:rPr>
              <a:t>পাট হচ্ছে আঁশ জাতীয় ফসল। পাট আমাদের অর্থকারী ফসল। </a:t>
            </a:r>
            <a:endParaRPr lang="en-US" sz="2400" dirty="0">
              <a:solidFill>
                <a:srgbClr val="0070C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plus(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ppt_x</p:attrName>
                                        </p:attrNameLst>
                                      </p:cBhvr>
                                      <p:tavLst>
                                        <p:tav tm="0">
                                          <p:val>
                                            <p:strVal val="#ppt_x-.2"/>
                                          </p:val>
                                        </p:tav>
                                        <p:tav tm="100000">
                                          <p:val>
                                            <p:strVal val="#ppt_x"/>
                                          </p:val>
                                        </p:tav>
                                      </p:tavLst>
                                    </p:anim>
                                    <p:anim calcmode="lin" valueType="num">
                                      <p:cBhvr>
                                        <p:cTn id="3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pic>
        <p:nvPicPr>
          <p:cNvPr id="4" name="Picture 3" descr="harindakundi-07-02-18.jpg"/>
          <p:cNvPicPr>
            <a:picLocks noChangeAspect="1"/>
          </p:cNvPicPr>
          <p:nvPr/>
        </p:nvPicPr>
        <p:blipFill>
          <a:blip r:embed="rId2"/>
          <a:stretch>
            <a:fillRect/>
          </a:stretch>
        </p:blipFill>
        <p:spPr>
          <a:xfrm>
            <a:off x="381000" y="927100"/>
            <a:ext cx="3962400" cy="20447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Mugdal Tree.png"/>
          <p:cNvPicPr>
            <a:picLocks noChangeAspect="1"/>
          </p:cNvPicPr>
          <p:nvPr/>
        </p:nvPicPr>
        <p:blipFill>
          <a:blip r:embed="rId3"/>
          <a:stretch>
            <a:fillRect/>
          </a:stretch>
        </p:blipFill>
        <p:spPr>
          <a:xfrm>
            <a:off x="4800600" y="914400"/>
            <a:ext cx="3810000" cy="20574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মাসকলই.jpg"/>
          <p:cNvPicPr>
            <a:picLocks noChangeAspect="1"/>
          </p:cNvPicPr>
          <p:nvPr/>
        </p:nvPicPr>
        <p:blipFill>
          <a:blip r:embed="rId4"/>
          <a:stretch>
            <a:fillRect/>
          </a:stretch>
        </p:blipFill>
        <p:spPr>
          <a:xfrm>
            <a:off x="2362200" y="3695700"/>
            <a:ext cx="4114800" cy="18669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1905000" y="2971800"/>
            <a:ext cx="990600" cy="461665"/>
          </a:xfrm>
          <a:prstGeom prst="rect">
            <a:avLst/>
          </a:prstGeom>
          <a:noFill/>
        </p:spPr>
        <p:txBody>
          <a:bodyPr wrap="square" rtlCol="0">
            <a:spAutoFit/>
          </a:bodyPr>
          <a:lstStyle/>
          <a:p>
            <a:pPr algn="ctr"/>
            <a:r>
              <a:rPr lang="bn-IN" sz="2400" dirty="0" smtClean="0">
                <a:solidFill>
                  <a:srgbClr val="C00000"/>
                </a:solidFill>
                <a:latin typeface="NikoshBAN" pitchFamily="2" charset="0"/>
                <a:cs typeface="NikoshBAN" pitchFamily="2" charset="0"/>
              </a:rPr>
              <a:t>মসুর</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8" name="TextBox 7"/>
          <p:cNvSpPr txBox="1"/>
          <p:nvPr/>
        </p:nvSpPr>
        <p:spPr>
          <a:xfrm>
            <a:off x="6172200" y="2971800"/>
            <a:ext cx="990600" cy="461665"/>
          </a:xfrm>
          <a:prstGeom prst="rect">
            <a:avLst/>
          </a:prstGeom>
          <a:noFill/>
        </p:spPr>
        <p:txBody>
          <a:bodyPr wrap="square" rtlCol="0">
            <a:spAutoFit/>
          </a:bodyPr>
          <a:lstStyle/>
          <a:p>
            <a:pPr algn="ctr"/>
            <a:r>
              <a:rPr lang="bn-IN" sz="2400" dirty="0" smtClean="0">
                <a:solidFill>
                  <a:srgbClr val="C00000"/>
                </a:solidFill>
                <a:latin typeface="NikoshBAN" pitchFamily="2" charset="0"/>
                <a:cs typeface="NikoshBAN" pitchFamily="2" charset="0"/>
              </a:rPr>
              <a:t>মুগ </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9" name="TextBox 8"/>
          <p:cNvSpPr txBox="1"/>
          <p:nvPr/>
        </p:nvSpPr>
        <p:spPr>
          <a:xfrm>
            <a:off x="3733800" y="5562600"/>
            <a:ext cx="1371600" cy="461665"/>
          </a:xfrm>
          <a:prstGeom prst="rect">
            <a:avLst/>
          </a:prstGeom>
          <a:noFill/>
        </p:spPr>
        <p:txBody>
          <a:bodyPr wrap="square" rtlCol="0">
            <a:spAutoFit/>
          </a:bodyPr>
          <a:lstStyle/>
          <a:p>
            <a:pPr algn="ctr"/>
            <a:r>
              <a:rPr lang="bn-IN" sz="2400" dirty="0" smtClean="0">
                <a:solidFill>
                  <a:srgbClr val="C00000"/>
                </a:solidFill>
                <a:latin typeface="NikoshBAN" pitchFamily="2" charset="0"/>
                <a:cs typeface="NikoshBAN" pitchFamily="2" charset="0"/>
              </a:rPr>
              <a:t>মাসকলাই </a:t>
            </a:r>
            <a:endParaRPr lang="en-US" sz="2400" dirty="0">
              <a:latin typeface="NikoshBAN" pitchFamily="2" charset="0"/>
              <a:cs typeface="NikoshBAN" pitchFamily="2" charset="0"/>
            </a:endParaRPr>
          </a:p>
        </p:txBody>
      </p:sp>
      <p:sp>
        <p:nvSpPr>
          <p:cNvPr id="10" name="TextBox 9"/>
          <p:cNvSpPr txBox="1"/>
          <p:nvPr/>
        </p:nvSpPr>
        <p:spPr>
          <a:xfrm>
            <a:off x="2971800" y="147935"/>
            <a:ext cx="3048000" cy="523220"/>
          </a:xfrm>
          <a:prstGeom prst="rect">
            <a:avLst/>
          </a:prstGeom>
          <a:noFill/>
        </p:spPr>
        <p:txBody>
          <a:bodyPr wrap="square" rtlCol="0">
            <a:spAutoFit/>
          </a:bodyPr>
          <a:lstStyle/>
          <a:p>
            <a:pPr algn="ctr"/>
            <a:r>
              <a:rPr lang="bn-IN" sz="2800" dirty="0" smtClean="0">
                <a:solidFill>
                  <a:srgbClr val="C00000"/>
                </a:solidFill>
                <a:latin typeface="NikoshBAN" pitchFamily="2" charset="0"/>
                <a:cs typeface="NikoshBAN" pitchFamily="2" charset="0"/>
              </a:rPr>
              <a:t>ডাল জাতীয় ফসল </a:t>
            </a:r>
            <a:endParaRPr lang="en-US" sz="2800" dirty="0">
              <a:latin typeface="NikoshBAN" pitchFamily="2" charset="0"/>
              <a:cs typeface="NikoshBAN" pitchFamily="2" charset="0"/>
            </a:endParaRPr>
          </a:p>
        </p:txBody>
      </p:sp>
      <p:sp>
        <p:nvSpPr>
          <p:cNvPr id="11" name="TextBox 10"/>
          <p:cNvSpPr txBox="1"/>
          <p:nvPr/>
        </p:nvSpPr>
        <p:spPr>
          <a:xfrm>
            <a:off x="1828800" y="5943600"/>
            <a:ext cx="6096000" cy="461665"/>
          </a:xfrm>
          <a:prstGeom prst="rect">
            <a:avLst/>
          </a:prstGeom>
          <a:solidFill>
            <a:schemeClr val="accent4">
              <a:lumMod val="60000"/>
              <a:lumOff val="40000"/>
            </a:schemeClr>
          </a:solidFill>
        </p:spPr>
        <p:txBody>
          <a:bodyPr wrap="square" rtlCol="0">
            <a:spAutoFit/>
          </a:bodyPr>
          <a:lstStyle/>
          <a:p>
            <a:pPr algn="ctr"/>
            <a:r>
              <a:rPr lang="bn-IN" sz="2400" dirty="0" smtClean="0">
                <a:solidFill>
                  <a:srgbClr val="C00000"/>
                </a:solidFill>
                <a:latin typeface="NikoshBAN" pitchFamily="2" charset="0"/>
                <a:cs typeface="NikoshBAN" pitchFamily="2" charset="0"/>
              </a:rPr>
              <a:t>ডাল জাতীয় ফসল আমাদের আমিষ সরবরাহ করে। </a:t>
            </a:r>
            <a:endParaRPr lang="en-US" sz="24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from="(-#ppt_w/2)" to="(#ppt_x)" calcmode="lin" valueType="num">
                                      <p:cBhvr>
                                        <p:cTn id="18" dur="600" fill="hold">
                                          <p:stCondLst>
                                            <p:cond delay="0"/>
                                          </p:stCondLst>
                                        </p:cTn>
                                        <p:tgtEl>
                                          <p:spTgt spid="5"/>
                                        </p:tgtEl>
                                        <p:attrNameLst>
                                          <p:attrName>ppt_x</p:attrName>
                                        </p:attrNameLst>
                                      </p:cBhvr>
                                    </p:anim>
                                    <p:anim from="0" to="-1.0" calcmode="lin" valueType="num">
                                      <p:cBhvr>
                                        <p:cTn id="19" dur="200" decel="50000" autoRev="1" fill="hold">
                                          <p:stCondLst>
                                            <p:cond delay="600"/>
                                          </p:stCondLst>
                                        </p:cTn>
                                        <p:tgtEl>
                                          <p:spTgt spid="5"/>
                                        </p:tgtEl>
                                        <p:attrNameLst>
                                          <p:attrName>xshear</p:attrName>
                                        </p:attrNameLst>
                                      </p:cBhvr>
                                    </p:anim>
                                    <p:animScale>
                                      <p:cBhvr>
                                        <p:cTn id="20" dur="200" decel="100000" autoRev="1" fill="hold">
                                          <p:stCondLst>
                                            <p:cond delay="600"/>
                                          </p:stCondLst>
                                        </p:cTn>
                                        <p:tgtEl>
                                          <p:spTgt spid="5"/>
                                        </p:tgtEl>
                                      </p:cBhvr>
                                      <p:from x="100000" y="100000"/>
                                      <p:to x="80000" y="100000"/>
                                    </p:animScale>
                                    <p:anim by="(#ppt_h/3+#ppt_w*0.1)" calcmode="lin" valueType="num">
                                      <p:cBhvr additive="sum">
                                        <p:cTn id="21" dur="200" decel="100000" autoRev="1" fill="hold">
                                          <p:stCondLst>
                                            <p:cond delay="600"/>
                                          </p:stCondLst>
                                        </p:cTn>
                                        <p:tgtEl>
                                          <p:spTgt spid="5"/>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plus(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heckerboard(across)">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ppt_x</p:attrName>
                                        </p:attrNameLst>
                                      </p:cBhvr>
                                      <p:tavLst>
                                        <p:tav tm="0">
                                          <p:val>
                                            <p:strVal val="#ppt_x-.2"/>
                                          </p:val>
                                        </p:tav>
                                        <p:tav tm="100000">
                                          <p:val>
                                            <p:strVal val="#ppt_x"/>
                                          </p:val>
                                        </p:tav>
                                      </p:tavLst>
                                    </p:anim>
                                    <p:anim calcmode="lin" valueType="num">
                                      <p:cBhvr>
                                        <p:cTn id="4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558</Words>
  <Application>Microsoft Office PowerPoint</Application>
  <PresentationFormat>On-screen Show (4:3)</PresentationFormat>
  <Paragraphs>79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MOHSIN</dc:creator>
  <cp:lastModifiedBy>MOHSIN</cp:lastModifiedBy>
  <cp:revision>55</cp:revision>
  <dcterms:created xsi:type="dcterms:W3CDTF">2021-01-26T03:01:00Z</dcterms:created>
  <dcterms:modified xsi:type="dcterms:W3CDTF">2021-02-09T05:17:51Z</dcterms:modified>
</cp:coreProperties>
</file>