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8" r:id="rId2"/>
    <p:sldId id="269" r:id="rId3"/>
    <p:sldId id="271" r:id="rId4"/>
    <p:sldId id="272" r:id="rId5"/>
    <p:sldId id="274" r:id="rId6"/>
    <p:sldId id="282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9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4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5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0761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7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2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18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54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25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70535" cy="6774287"/>
          </a:xfrm>
          <a:prstGeom prst="frame">
            <a:avLst>
              <a:gd name="adj1" fmla="val 1420"/>
            </a:avLst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9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2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4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8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3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6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9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1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9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04503"/>
            <a:ext cx="11913325" cy="430672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0629" y="4411226"/>
            <a:ext cx="11808822" cy="22116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English 2</a:t>
            </a:r>
            <a:r>
              <a:rPr lang="en-US" sz="6600" baseline="30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6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Paper class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65760"/>
            <a:ext cx="1219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en-US" dirty="0" smtClean="0"/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             </a:t>
            </a:r>
            <a:r>
              <a:rPr lang="en-US" sz="48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Comparative Degree</a:t>
            </a:r>
            <a:endParaRPr lang="en-US" sz="4800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Structure</a:t>
            </a:r>
            <a:r>
              <a:rPr lang="en-US" sz="4800" dirty="0">
                <a:latin typeface="Arial Rounded MT Bold" panose="020F0704030504030204" pitchFamily="34" charset="0"/>
              </a:rPr>
              <a:t>: Subject+ verb + comparative (</a:t>
            </a:r>
            <a:r>
              <a:rPr lang="en-US" sz="4800" dirty="0" err="1">
                <a:latin typeface="Arial Rounded MT Bold" panose="020F0704030504030204" pitchFamily="34" charset="0"/>
              </a:rPr>
              <a:t>er</a:t>
            </a:r>
            <a:r>
              <a:rPr lang="en-US" sz="4800" dirty="0">
                <a:latin typeface="Arial Rounded MT Bold" panose="020F0704030504030204" pitchFamily="34" charset="0"/>
              </a:rPr>
              <a:t>/more/less) form of adjective + than + </a:t>
            </a:r>
            <a:r>
              <a:rPr lang="en-US" sz="4800" dirty="0" smtClean="0">
                <a:latin typeface="Arial Rounded MT Bold" panose="020F0704030504030204" pitchFamily="34" charset="0"/>
              </a:rPr>
              <a:t>extension.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Viz</a:t>
            </a:r>
            <a:r>
              <a:rPr lang="en-US" sz="4800" dirty="0" smtClean="0">
                <a:latin typeface="Arial Rounded MT Bold" panose="020F0704030504030204" pitchFamily="34" charset="0"/>
              </a:rPr>
              <a:t>: </a:t>
            </a:r>
            <a:r>
              <a:rPr lang="en-US" sz="4800" dirty="0" err="1" smtClean="0">
                <a:latin typeface="Arial Rounded MT Bold" panose="020F0704030504030204" pitchFamily="34" charset="0"/>
              </a:rPr>
              <a:t>Yusha</a:t>
            </a:r>
            <a:r>
              <a:rPr lang="en-US" sz="4800" dirty="0" smtClean="0">
                <a:latin typeface="Arial Rounded MT Bold" panose="020F0704030504030204" pitchFamily="34" charset="0"/>
              </a:rPr>
              <a:t> is</a:t>
            </a:r>
            <a:r>
              <a:rPr lang="en-US" sz="48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better </a:t>
            </a:r>
            <a:r>
              <a:rPr lang="en-US" sz="4800" dirty="0" smtClean="0">
                <a:latin typeface="Arial Rounded MT Bold" panose="020F0704030504030204" pitchFamily="34" charset="0"/>
              </a:rPr>
              <a:t>than </a:t>
            </a:r>
            <a:r>
              <a:rPr lang="en-US" sz="4800" dirty="0" err="1" smtClean="0">
                <a:latin typeface="Arial Rounded MT Bold" panose="020F0704030504030204" pitchFamily="34" charset="0"/>
              </a:rPr>
              <a:t>Sazeed</a:t>
            </a:r>
            <a:r>
              <a:rPr lang="en-US" sz="48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Comparative </a:t>
            </a:r>
            <a:r>
              <a:rPr lang="en-US" sz="4800" dirty="0">
                <a:latin typeface="Arial Rounded MT Bold" panose="020F0704030504030204" pitchFamily="34" charset="0"/>
              </a:rPr>
              <a:t>degree: The comparative degree is used to compare two or more things or persons. It simply describes the higher or lower quality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3550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3" y="352697"/>
            <a:ext cx="117826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             </a:t>
            </a:r>
            <a:r>
              <a:rPr lang="en-US" sz="48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Superlative Degree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Structure</a:t>
            </a:r>
            <a:r>
              <a:rPr lang="en-US" sz="4800" dirty="0">
                <a:latin typeface="Arial Rounded MT Bold" panose="020F0704030504030204" pitchFamily="34" charset="0"/>
              </a:rPr>
              <a:t>: Subject+ verb + comparative (</a:t>
            </a:r>
            <a:r>
              <a:rPr lang="en-US" sz="4800" dirty="0" err="1">
                <a:latin typeface="Arial Rounded MT Bold" panose="020F0704030504030204" pitchFamily="34" charset="0"/>
              </a:rPr>
              <a:t>er</a:t>
            </a:r>
            <a:r>
              <a:rPr lang="en-US" sz="4800" dirty="0">
                <a:latin typeface="Arial Rounded MT Bold" panose="020F0704030504030204" pitchFamily="34" charset="0"/>
              </a:rPr>
              <a:t>/more/less) form of adjective + than + </a:t>
            </a:r>
            <a:r>
              <a:rPr lang="en-US" sz="4800" dirty="0" smtClean="0">
                <a:latin typeface="Arial Rounded MT Bold" panose="020F0704030504030204" pitchFamily="34" charset="0"/>
              </a:rPr>
              <a:t>extension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Viz</a:t>
            </a:r>
            <a:r>
              <a:rPr lang="en-US" sz="4800" dirty="0" smtClean="0">
                <a:latin typeface="Arial Rounded MT Bold" panose="020F0704030504030204" pitchFamily="34" charset="0"/>
              </a:rPr>
              <a:t>: </a:t>
            </a:r>
            <a:r>
              <a:rPr lang="en-US" sz="4800" dirty="0" err="1" smtClean="0">
                <a:latin typeface="Arial Rounded MT Bold" panose="020F0704030504030204" pitchFamily="34" charset="0"/>
              </a:rPr>
              <a:t>Suham</a:t>
            </a:r>
            <a:r>
              <a:rPr lang="en-US" sz="4800" dirty="0" smtClean="0">
                <a:latin typeface="Arial Rounded MT Bold" panose="020F0704030504030204" pitchFamily="34" charset="0"/>
              </a:rPr>
              <a:t> is the </a:t>
            </a:r>
            <a:r>
              <a:rPr lang="en-US" sz="48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best </a:t>
            </a:r>
            <a:r>
              <a:rPr lang="en-US" sz="4800" dirty="0" smtClean="0">
                <a:latin typeface="Arial Rounded MT Bold" panose="020F0704030504030204" pitchFamily="34" charset="0"/>
              </a:rPr>
              <a:t>of all boys.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Superlative </a:t>
            </a:r>
            <a:r>
              <a:rPr lang="en-US" sz="4800" dirty="0">
                <a:latin typeface="Arial Rounded MT Bold" panose="020F0704030504030204" pitchFamily="34" charset="0"/>
              </a:rPr>
              <a:t>degree: The superlative degree refers to the highest quality of things or persons. </a:t>
            </a:r>
          </a:p>
        </p:txBody>
      </p:sp>
    </p:spTree>
    <p:extLst>
      <p:ext uri="{BB962C8B-B14F-4D97-AF65-F5344CB8AC3E}">
        <p14:creationId xmlns:p14="http://schemas.microsoft.com/office/powerpoint/2010/main" val="4735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292" y="0"/>
            <a:ext cx="764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How </a:t>
            </a:r>
            <a:r>
              <a:rPr lang="en-US" sz="4000" u="sng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dgrees</a:t>
            </a:r>
            <a:r>
              <a:rPr lang="en-US" sz="40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are formed</a:t>
            </a:r>
            <a:endParaRPr lang="en-US" sz="4000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90" y="701966"/>
            <a:ext cx="1188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>
                <a:latin typeface="Arial Rounded MT Bold" panose="020F0704030504030204" pitchFamily="34" charset="0"/>
              </a:rPr>
              <a:t>এক </a:t>
            </a:r>
            <a:r>
              <a:rPr lang="en-US" sz="4000" dirty="0">
                <a:latin typeface="Arial Rounded MT Bold" panose="020F0704030504030204" pitchFamily="34" charset="0"/>
              </a:rPr>
              <a:t>syllable </a:t>
            </a:r>
            <a:r>
              <a:rPr lang="as-IN" sz="4000" dirty="0">
                <a:latin typeface="Arial Rounded MT Bold" panose="020F0704030504030204" pitchFamily="34" charset="0"/>
              </a:rPr>
              <a:t>বিশিষ্ট </a:t>
            </a:r>
            <a:r>
              <a:rPr lang="en-US" sz="4000" dirty="0">
                <a:latin typeface="Arial Rounded MT Bold" panose="020F0704030504030204" pitchFamily="34" charset="0"/>
              </a:rPr>
              <a:t>positive degree </a:t>
            </a:r>
            <a:r>
              <a:rPr lang="as-IN" sz="4000" dirty="0">
                <a:latin typeface="Arial Rounded MT Bold" panose="020F0704030504030204" pitchFamily="34" charset="0"/>
              </a:rPr>
              <a:t>কে </a:t>
            </a:r>
            <a:r>
              <a:rPr lang="en-US" sz="4000" dirty="0">
                <a:latin typeface="Arial Rounded MT Bold" panose="020F0704030504030204" pitchFamily="34" charset="0"/>
              </a:rPr>
              <a:t>comparative </a:t>
            </a:r>
            <a:r>
              <a:rPr lang="as-IN" sz="4000" dirty="0">
                <a:latin typeface="Arial Rounded MT Bold" panose="020F0704030504030204" pitchFamily="34" charset="0"/>
              </a:rPr>
              <a:t>করতে হলে </a:t>
            </a:r>
            <a:r>
              <a:rPr lang="en-US" sz="4000" dirty="0">
                <a:latin typeface="Arial Rounded MT Bold" panose="020F0704030504030204" pitchFamily="34" charset="0"/>
              </a:rPr>
              <a:t>positive </a:t>
            </a:r>
            <a:r>
              <a:rPr lang="as-IN" sz="4000" dirty="0">
                <a:latin typeface="Arial Rounded MT Bold" panose="020F0704030504030204" pitchFamily="34" charset="0"/>
              </a:rPr>
              <a:t>এর শেষে ‘</a:t>
            </a:r>
            <a:r>
              <a:rPr lang="en-US" sz="4000" dirty="0" err="1">
                <a:latin typeface="Arial Rounded MT Bold" panose="020F0704030504030204" pitchFamily="34" charset="0"/>
              </a:rPr>
              <a:t>er</a:t>
            </a:r>
            <a:r>
              <a:rPr lang="en-US" sz="4000" dirty="0">
                <a:latin typeface="Arial Rounded MT Bold" panose="020F0704030504030204" pitchFamily="34" charset="0"/>
              </a:rPr>
              <a:t>’ </a:t>
            </a:r>
            <a:r>
              <a:rPr lang="as-IN" sz="4000" dirty="0">
                <a:latin typeface="Arial Rounded MT Bold" panose="020F0704030504030204" pitchFamily="34" charset="0"/>
              </a:rPr>
              <a:t>এবং </a:t>
            </a:r>
            <a:r>
              <a:rPr lang="en-US" sz="4000" dirty="0">
                <a:latin typeface="Arial Rounded MT Bold" panose="020F0704030504030204" pitchFamily="34" charset="0"/>
              </a:rPr>
              <a:t>superlative </a:t>
            </a:r>
            <a:r>
              <a:rPr lang="as-IN" sz="4000" dirty="0">
                <a:latin typeface="Arial Rounded MT Bold" panose="020F0704030504030204" pitchFamily="34" charset="0"/>
              </a:rPr>
              <a:t>এ ‘</a:t>
            </a:r>
            <a:r>
              <a:rPr lang="en-US" sz="4000" dirty="0" err="1">
                <a:latin typeface="Arial Rounded MT Bold" panose="020F0704030504030204" pitchFamily="34" charset="0"/>
              </a:rPr>
              <a:t>est</a:t>
            </a:r>
            <a:r>
              <a:rPr lang="en-US" sz="4000" dirty="0">
                <a:latin typeface="Arial Rounded MT Bold" panose="020F0704030504030204" pitchFamily="34" charset="0"/>
              </a:rPr>
              <a:t>’ </a:t>
            </a:r>
            <a:r>
              <a:rPr lang="as-IN" sz="4000" dirty="0">
                <a:latin typeface="Arial Rounded MT Bold" panose="020F0704030504030204" pitchFamily="34" charset="0"/>
              </a:rPr>
              <a:t>যোগ করতে হবে। 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33226"/>
              </p:ext>
            </p:extLst>
          </p:nvPr>
        </p:nvGraphicFramePr>
        <p:xfrm>
          <a:off x="326570" y="2549518"/>
          <a:ext cx="11521439" cy="4036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0377">
                  <a:extLst>
                    <a:ext uri="{9D8B030D-6E8A-4147-A177-3AD203B41FA5}">
                      <a16:colId xmlns:a16="http://schemas.microsoft.com/office/drawing/2014/main" val="3485725819"/>
                    </a:ext>
                  </a:extLst>
                </a:gridCol>
                <a:gridCol w="3361136">
                  <a:extLst>
                    <a:ext uri="{9D8B030D-6E8A-4147-A177-3AD203B41FA5}">
                      <a16:colId xmlns:a16="http://schemas.microsoft.com/office/drawing/2014/main" val="3438305141"/>
                    </a:ext>
                  </a:extLst>
                </a:gridCol>
                <a:gridCol w="3509926">
                  <a:extLst>
                    <a:ext uri="{9D8B030D-6E8A-4147-A177-3AD203B41FA5}">
                      <a16:colId xmlns:a16="http://schemas.microsoft.com/office/drawing/2014/main" val="3450827390"/>
                    </a:ext>
                  </a:extLst>
                </a:gridCol>
              </a:tblGrid>
              <a:tr h="915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Positive </a:t>
                      </a:r>
                      <a:endParaRPr lang="en-US" sz="4000" dirty="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Comparative</a:t>
                      </a:r>
                      <a:endParaRPr lang="en-US" sz="400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Superlative</a:t>
                      </a:r>
                      <a:endParaRPr lang="en-US" sz="4000" dirty="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9076477"/>
                  </a:ext>
                </a:extLst>
              </a:tr>
              <a:tr h="765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Cheap (সস্তা 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Cheaper 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Cheapest 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37124"/>
                  </a:ext>
                </a:extLst>
              </a:tr>
              <a:tr h="7968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Close  (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নিকটবর্তী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Closer 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Closest 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972752"/>
                  </a:ext>
                </a:extLst>
              </a:tr>
              <a:tr h="748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Deep (গভীর 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Deeper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Deepest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4589673"/>
                  </a:ext>
                </a:extLst>
              </a:tr>
              <a:tr h="810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Fine (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সুন্দর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Finer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Finest 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110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8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479560"/>
              </p:ext>
            </p:extLst>
          </p:nvPr>
        </p:nvGraphicFramePr>
        <p:xfrm>
          <a:off x="195943" y="138007"/>
          <a:ext cx="11821887" cy="639427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598126">
                  <a:extLst>
                    <a:ext uri="{9D8B030D-6E8A-4147-A177-3AD203B41FA5}">
                      <a16:colId xmlns:a16="http://schemas.microsoft.com/office/drawing/2014/main" val="749740098"/>
                    </a:ext>
                  </a:extLst>
                </a:gridCol>
                <a:gridCol w="2980007">
                  <a:extLst>
                    <a:ext uri="{9D8B030D-6E8A-4147-A177-3AD203B41FA5}">
                      <a16:colId xmlns:a16="http://schemas.microsoft.com/office/drawing/2014/main" val="3605627947"/>
                    </a:ext>
                  </a:extLst>
                </a:gridCol>
                <a:gridCol w="4243754">
                  <a:extLst>
                    <a:ext uri="{9D8B030D-6E8A-4147-A177-3AD203B41FA5}">
                      <a16:colId xmlns:a16="http://schemas.microsoft.com/office/drawing/2014/main" val="3895345288"/>
                    </a:ext>
                  </a:extLst>
                </a:gridCol>
              </a:tblGrid>
              <a:tr h="60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Great (</a:t>
                      </a:r>
                      <a:r>
                        <a:rPr lang="en-US" sz="4000" dirty="0" err="1">
                          <a:effectLst/>
                          <a:latin typeface="Arial Rounded MT Bold" panose="020F0704030504030204" pitchFamily="34" charset="0"/>
                        </a:rPr>
                        <a:t>বড়</a:t>
                      </a: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Greater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Greatest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918496"/>
                  </a:ext>
                </a:extLst>
              </a:tr>
              <a:tr h="60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Hard (শক্ত)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Harder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Hardest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599695"/>
                  </a:ext>
                </a:extLst>
              </a:tr>
              <a:tr h="606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Light (হালকা)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Lighter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Lightest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899460"/>
                  </a:ext>
                </a:extLst>
              </a:tr>
              <a:tr h="60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Low (নিচু)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Lower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Lowest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303561"/>
                  </a:ext>
                </a:extLst>
              </a:tr>
              <a:tr h="606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Rich (</a:t>
                      </a:r>
                      <a:r>
                        <a:rPr lang="en-US" sz="4000" dirty="0" err="1">
                          <a:effectLst/>
                          <a:latin typeface="Arial Rounded MT Bold" panose="020F0704030504030204" pitchFamily="34" charset="0"/>
                        </a:rPr>
                        <a:t>ধনী</a:t>
                      </a: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Richer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Richest 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071176"/>
                  </a:ext>
                </a:extLst>
              </a:tr>
              <a:tr h="662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Short (খাটো)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Shorter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Shortest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103359"/>
                  </a:ext>
                </a:extLst>
              </a:tr>
              <a:tr h="60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Soft (নরম)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Softer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Softest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697523"/>
                  </a:ext>
                </a:extLst>
              </a:tr>
              <a:tr h="606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Small (ছোট)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Smaller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Smallest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015016"/>
                  </a:ext>
                </a:extLst>
              </a:tr>
              <a:tr h="1251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Young (</a:t>
                      </a:r>
                      <a:r>
                        <a:rPr lang="en-US" sz="4000" dirty="0" err="1">
                          <a:effectLst/>
                          <a:latin typeface="Arial Rounded MT Bold" panose="020F0704030504030204" pitchFamily="34" charset="0"/>
                        </a:rPr>
                        <a:t>কম</a:t>
                      </a: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4000" dirty="0" err="1" smtClean="0">
                          <a:effectLst/>
                          <a:latin typeface="Arial Rounded MT Bold" panose="020F0704030504030204" pitchFamily="34" charset="0"/>
                        </a:rPr>
                        <a:t>বয়সী</a:t>
                      </a:r>
                      <a:r>
                        <a:rPr lang="en-US" sz="4000" dirty="0" smtClean="0"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Younger 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Youngest 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940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4437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57200"/>
            <a:ext cx="12814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Arial Rounded MT Bold" panose="020F0704030504030204" pitchFamily="34" charset="0"/>
            </a:endParaRP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Adjective </a:t>
            </a:r>
            <a:r>
              <a:rPr lang="as-IN" sz="4000" dirty="0">
                <a:latin typeface="Arial Rounded MT Bold" panose="020F0704030504030204" pitchFamily="34" charset="0"/>
              </a:rPr>
              <a:t>এর শেষে যদি ‘</a:t>
            </a:r>
            <a:r>
              <a:rPr lang="en-US" sz="4000" dirty="0">
                <a:latin typeface="Arial Rounded MT Bold" panose="020F0704030504030204" pitchFamily="34" charset="0"/>
              </a:rPr>
              <a:t>e’ </a:t>
            </a:r>
            <a:r>
              <a:rPr lang="as-IN" sz="4000" dirty="0">
                <a:latin typeface="Arial Rounded MT Bold" panose="020F0704030504030204" pitchFamily="34" charset="0"/>
              </a:rPr>
              <a:t>থাকে তাহলে </a:t>
            </a:r>
            <a:r>
              <a:rPr lang="en-US" sz="4000" dirty="0">
                <a:latin typeface="Arial Rounded MT Bold" panose="020F0704030504030204" pitchFamily="34" charset="0"/>
              </a:rPr>
              <a:t>comparative </a:t>
            </a:r>
            <a:r>
              <a:rPr lang="as-IN" sz="4000" dirty="0">
                <a:latin typeface="Arial Rounded MT Bold" panose="020F0704030504030204" pitchFamily="34" charset="0"/>
              </a:rPr>
              <a:t>এর ক্ষেত্রে ‘</a:t>
            </a:r>
            <a:r>
              <a:rPr lang="en-US" sz="4000" dirty="0">
                <a:latin typeface="Arial Rounded MT Bold" panose="020F0704030504030204" pitchFamily="34" charset="0"/>
              </a:rPr>
              <a:t>r‘ </a:t>
            </a:r>
            <a:r>
              <a:rPr lang="as-IN" sz="4000" dirty="0">
                <a:latin typeface="Arial Rounded MT Bold" panose="020F0704030504030204" pitchFamily="34" charset="0"/>
              </a:rPr>
              <a:t>এবং </a:t>
            </a:r>
            <a:r>
              <a:rPr lang="en-US" sz="4000" dirty="0">
                <a:latin typeface="Arial Rounded MT Bold" panose="020F0704030504030204" pitchFamily="34" charset="0"/>
              </a:rPr>
              <a:t>superlative </a:t>
            </a:r>
            <a:r>
              <a:rPr lang="as-IN" sz="4000" dirty="0">
                <a:latin typeface="Arial Rounded MT Bold" panose="020F0704030504030204" pitchFamily="34" charset="0"/>
              </a:rPr>
              <a:t>এর ক্ষেত্রে ‘</a:t>
            </a:r>
            <a:r>
              <a:rPr lang="en-US" sz="4000" dirty="0" err="1">
                <a:latin typeface="Arial Rounded MT Bold" panose="020F0704030504030204" pitchFamily="34" charset="0"/>
              </a:rPr>
              <a:t>st</a:t>
            </a:r>
            <a:r>
              <a:rPr lang="en-US" sz="4000" dirty="0">
                <a:latin typeface="Arial Rounded MT Bold" panose="020F0704030504030204" pitchFamily="34" charset="0"/>
              </a:rPr>
              <a:t>‘  </a:t>
            </a:r>
            <a:r>
              <a:rPr lang="as-IN" sz="4000" dirty="0">
                <a:latin typeface="Arial Rounded MT Bold" panose="020F0704030504030204" pitchFamily="34" charset="0"/>
              </a:rPr>
              <a:t>হবে।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40049"/>
              </p:ext>
            </p:extLst>
          </p:nvPr>
        </p:nvGraphicFramePr>
        <p:xfrm>
          <a:off x="169816" y="1481792"/>
          <a:ext cx="11625943" cy="5613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0108">
                  <a:extLst>
                    <a:ext uri="{9D8B030D-6E8A-4147-A177-3AD203B41FA5}">
                      <a16:colId xmlns:a16="http://schemas.microsoft.com/office/drawing/2014/main" val="2051604525"/>
                    </a:ext>
                  </a:extLst>
                </a:gridCol>
                <a:gridCol w="3434360">
                  <a:extLst>
                    <a:ext uri="{9D8B030D-6E8A-4147-A177-3AD203B41FA5}">
                      <a16:colId xmlns:a16="http://schemas.microsoft.com/office/drawing/2014/main" val="3001961206"/>
                    </a:ext>
                  </a:extLst>
                </a:gridCol>
                <a:gridCol w="3701475">
                  <a:extLst>
                    <a:ext uri="{9D8B030D-6E8A-4147-A177-3AD203B41FA5}">
                      <a16:colId xmlns:a16="http://schemas.microsoft.com/office/drawing/2014/main" val="1897486357"/>
                    </a:ext>
                  </a:extLst>
                </a:gridCol>
              </a:tblGrid>
              <a:tr h="624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Positive</a:t>
                      </a:r>
                      <a:endParaRPr lang="en-US" sz="400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Comparative</a:t>
                      </a:r>
                      <a:endParaRPr lang="en-US" sz="400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Superlative</a:t>
                      </a:r>
                      <a:endParaRPr lang="en-US" sz="4000" dirty="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0996552"/>
                  </a:ext>
                </a:extLst>
              </a:tr>
              <a:tr h="4967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Able (সক্ষম)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Abler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Ablest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013632"/>
                  </a:ext>
                </a:extLst>
              </a:tr>
              <a:tr h="575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Blue (নীল)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Bluer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Bluest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166036"/>
                  </a:ext>
                </a:extLst>
              </a:tr>
              <a:tr h="705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Brave (সাহসী)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Braver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Bravest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884229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Close (নিকটবর্তী)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Closer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Closest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567884"/>
                  </a:ext>
                </a:extLst>
              </a:tr>
              <a:tr h="561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Fine (সুন্দর)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Finer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Finest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781500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Large (বড়)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Larger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Largest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04252"/>
                  </a:ext>
                </a:extLst>
              </a:tr>
              <a:tr h="666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Noble (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মহ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ৎ)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Nobler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noblest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8624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7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9" y="0"/>
            <a:ext cx="12174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Adjective </a:t>
            </a:r>
            <a:r>
              <a:rPr lang="as-IN" sz="3600" dirty="0">
                <a:latin typeface="Arial Rounded MT Bold" panose="020F0704030504030204" pitchFamily="34" charset="0"/>
              </a:rPr>
              <a:t>এর শেষ অক্ষর যদি </a:t>
            </a:r>
            <a:r>
              <a:rPr lang="en-US" sz="3600" dirty="0">
                <a:latin typeface="Arial Rounded MT Bold" panose="020F0704030504030204" pitchFamily="34" charset="0"/>
              </a:rPr>
              <a:t>consonant </a:t>
            </a:r>
            <a:r>
              <a:rPr lang="as-IN" sz="3600" dirty="0">
                <a:latin typeface="Arial Rounded MT Bold" panose="020F0704030504030204" pitchFamily="34" charset="0"/>
              </a:rPr>
              <a:t>হয় এবং তার পূর্বে যদি </a:t>
            </a:r>
            <a:r>
              <a:rPr lang="en-US" sz="3600" dirty="0">
                <a:latin typeface="Arial Rounded MT Bold" panose="020F0704030504030204" pitchFamily="34" charset="0"/>
              </a:rPr>
              <a:t>single vowel </a:t>
            </a:r>
            <a:r>
              <a:rPr lang="as-IN" sz="3600" dirty="0">
                <a:latin typeface="Arial Rounded MT Bold" panose="020F0704030504030204" pitchFamily="34" charset="0"/>
              </a:rPr>
              <a:t>থাকে তাহলে </a:t>
            </a:r>
            <a:r>
              <a:rPr lang="en-US" sz="3600" dirty="0">
                <a:latin typeface="Arial Rounded MT Bold" panose="020F0704030504030204" pitchFamily="34" charset="0"/>
              </a:rPr>
              <a:t>consonant </a:t>
            </a:r>
            <a:r>
              <a:rPr lang="as-IN" sz="3600" dirty="0">
                <a:latin typeface="Arial Rounded MT Bold" panose="020F0704030504030204" pitchFamily="34" charset="0"/>
              </a:rPr>
              <a:t>টি   </a:t>
            </a:r>
            <a:r>
              <a:rPr lang="en-US" sz="3600" dirty="0">
                <a:latin typeface="Arial Rounded MT Bold" panose="020F0704030504030204" pitchFamily="34" charset="0"/>
              </a:rPr>
              <a:t>double </a:t>
            </a:r>
            <a:r>
              <a:rPr lang="as-IN" sz="3600" dirty="0">
                <a:latin typeface="Arial Rounded MT Bold" panose="020F0704030504030204" pitchFamily="34" charset="0"/>
              </a:rPr>
              <a:t>হবে এবং </a:t>
            </a:r>
            <a:r>
              <a:rPr lang="en-US" sz="3600" dirty="0">
                <a:latin typeface="Arial Rounded MT Bold" panose="020F0704030504030204" pitchFamily="34" charset="0"/>
              </a:rPr>
              <a:t>comparative </a:t>
            </a:r>
            <a:r>
              <a:rPr lang="as-IN" sz="3600" dirty="0">
                <a:latin typeface="Arial Rounded MT Bold" panose="020F0704030504030204" pitchFamily="34" charset="0"/>
              </a:rPr>
              <a:t>ও </a:t>
            </a:r>
            <a:r>
              <a:rPr lang="en-US" sz="3600" dirty="0">
                <a:latin typeface="Arial Rounded MT Bold" panose="020F0704030504030204" pitchFamily="34" charset="0"/>
              </a:rPr>
              <a:t>superlative </a:t>
            </a:r>
            <a:r>
              <a:rPr lang="as-IN" sz="3600" dirty="0">
                <a:latin typeface="Arial Rounded MT Bold" panose="020F0704030504030204" pitchFamily="34" charset="0"/>
              </a:rPr>
              <a:t>এর ক্ষেত্রে পর্যায়ক্রমে </a:t>
            </a:r>
            <a:r>
              <a:rPr lang="en-US" sz="3600" dirty="0" err="1">
                <a:latin typeface="Arial Rounded MT Bold" panose="020F0704030504030204" pitchFamily="34" charset="0"/>
              </a:rPr>
              <a:t>er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as-IN" sz="3600" dirty="0" smtClean="0">
                <a:latin typeface="Arial Rounded MT Bold" panose="020F0704030504030204" pitchFamily="34" charset="0"/>
              </a:rPr>
              <a:t>ও </a:t>
            </a:r>
            <a:r>
              <a:rPr lang="en-US" sz="3600" dirty="0" err="1">
                <a:latin typeface="Arial Rounded MT Bold" panose="020F0704030504030204" pitchFamily="34" charset="0"/>
              </a:rPr>
              <a:t>est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as-IN" sz="3600" dirty="0">
                <a:latin typeface="Arial Rounded MT Bold" panose="020F0704030504030204" pitchFamily="34" charset="0"/>
              </a:rPr>
              <a:t>যুক্ত হবে। 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4424"/>
              </p:ext>
            </p:extLst>
          </p:nvPr>
        </p:nvGraphicFramePr>
        <p:xfrm>
          <a:off x="404946" y="2308324"/>
          <a:ext cx="11730448" cy="4522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3457">
                  <a:extLst>
                    <a:ext uri="{9D8B030D-6E8A-4147-A177-3AD203B41FA5}">
                      <a16:colId xmlns:a16="http://schemas.microsoft.com/office/drawing/2014/main" val="2359039017"/>
                    </a:ext>
                  </a:extLst>
                </a:gridCol>
                <a:gridCol w="3412755">
                  <a:extLst>
                    <a:ext uri="{9D8B030D-6E8A-4147-A177-3AD203B41FA5}">
                      <a16:colId xmlns:a16="http://schemas.microsoft.com/office/drawing/2014/main" val="1472815995"/>
                    </a:ext>
                  </a:extLst>
                </a:gridCol>
                <a:gridCol w="3984236">
                  <a:extLst>
                    <a:ext uri="{9D8B030D-6E8A-4147-A177-3AD203B41FA5}">
                      <a16:colId xmlns:a16="http://schemas.microsoft.com/office/drawing/2014/main" val="767521296"/>
                    </a:ext>
                  </a:extLst>
                </a:gridCol>
              </a:tblGrid>
              <a:tr h="640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Positive</a:t>
                      </a:r>
                      <a:endParaRPr lang="en-US" sz="360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Comparative</a:t>
                      </a:r>
                      <a:endParaRPr lang="en-US" sz="360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Superlative</a:t>
                      </a:r>
                      <a:endParaRPr lang="en-US" sz="3600" dirty="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7175297"/>
                  </a:ext>
                </a:extLst>
              </a:tr>
              <a:tr h="452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Big (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বড়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 Rounded MT Bold" panose="020F0704030504030204" pitchFamily="34" charset="0"/>
                        </a:rPr>
                        <a:t>Bigger</a:t>
                      </a:r>
                      <a:endParaRPr lang="en-US" sz="3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Rounded MT Bold" panose="020F0704030504030204" pitchFamily="34" charset="0"/>
                        </a:rPr>
                        <a:t>Biggest</a:t>
                      </a:r>
                      <a:endParaRPr lang="en-US" sz="3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391358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Fit (উপযুক্ত) 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Rounded MT Bold" panose="020F0704030504030204" pitchFamily="34" charset="0"/>
                        </a:rPr>
                        <a:t>Fitter</a:t>
                      </a:r>
                      <a:endParaRPr lang="en-US" sz="3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Rounded MT Bold" panose="020F0704030504030204" pitchFamily="34" charset="0"/>
                        </a:rPr>
                        <a:t>Fittest</a:t>
                      </a:r>
                      <a:endParaRPr lang="en-US" sz="3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8740640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Fat (মোটা) 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 Rounded MT Bold" panose="020F0704030504030204" pitchFamily="34" charset="0"/>
                        </a:rPr>
                        <a:t>Fatter</a:t>
                      </a:r>
                      <a:endParaRPr lang="en-US" sz="3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 Rounded MT Bold" panose="020F0704030504030204" pitchFamily="34" charset="0"/>
                        </a:rPr>
                        <a:t>Fattest</a:t>
                      </a:r>
                      <a:endParaRPr lang="en-US" sz="3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3815151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Red (লাল) 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 Rounded MT Bold" panose="020F0704030504030204" pitchFamily="34" charset="0"/>
                        </a:rPr>
                        <a:t>Redder</a:t>
                      </a:r>
                      <a:endParaRPr lang="en-US" sz="3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 Rounded MT Bold" panose="020F0704030504030204" pitchFamily="34" charset="0"/>
                        </a:rPr>
                        <a:t>Reddest</a:t>
                      </a:r>
                      <a:endParaRPr lang="en-US" sz="3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8328327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Sad (বিষণ্ণ/দুঃখী) 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 Rounded MT Bold" panose="020F0704030504030204" pitchFamily="34" charset="0"/>
                        </a:rPr>
                        <a:t>Sadder</a:t>
                      </a:r>
                      <a:endParaRPr lang="en-US" sz="3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 Rounded MT Bold" panose="020F0704030504030204" pitchFamily="34" charset="0"/>
                        </a:rPr>
                        <a:t>Saddest</a:t>
                      </a:r>
                      <a:endParaRPr lang="en-US" sz="3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287121"/>
                  </a:ext>
                </a:extLst>
              </a:tr>
              <a:tr h="492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Thin (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পাতলা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 Rounded MT Bold" panose="020F0704030504030204" pitchFamily="34" charset="0"/>
                        </a:rPr>
                        <a:t>Thinner</a:t>
                      </a:r>
                      <a:endParaRPr lang="en-US" sz="3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Rounded MT Bold" panose="020F0704030504030204" pitchFamily="34" charset="0"/>
                        </a:rPr>
                        <a:t>Thinnest</a:t>
                      </a:r>
                      <a:endParaRPr lang="en-US" sz="3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225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14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4" y="136217"/>
            <a:ext cx="117631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dirty="0">
                <a:latin typeface="Arial Rounded MT Bold" panose="020F0704030504030204" pitchFamily="34" charset="0"/>
              </a:rPr>
              <a:t>আর যদি </a:t>
            </a:r>
            <a:r>
              <a:rPr lang="en-US" sz="4400" dirty="0">
                <a:latin typeface="Arial Rounded MT Bold" panose="020F0704030504030204" pitchFamily="34" charset="0"/>
              </a:rPr>
              <a:t>Adjective </a:t>
            </a:r>
            <a:r>
              <a:rPr lang="as-IN" sz="4400" dirty="0">
                <a:latin typeface="Arial Rounded MT Bold" panose="020F0704030504030204" pitchFamily="34" charset="0"/>
              </a:rPr>
              <a:t>এর শেষে‘ </a:t>
            </a:r>
            <a:r>
              <a:rPr lang="en-US" sz="4400" dirty="0">
                <a:latin typeface="Arial Rounded MT Bold" panose="020F0704030504030204" pitchFamily="34" charset="0"/>
              </a:rPr>
              <a:t>y‘ </a:t>
            </a:r>
            <a:r>
              <a:rPr lang="as-IN" sz="4400" dirty="0">
                <a:latin typeface="Arial Rounded MT Bold" panose="020F0704030504030204" pitchFamily="34" charset="0"/>
              </a:rPr>
              <a:t>থাকে তাহলে </a:t>
            </a:r>
            <a:r>
              <a:rPr lang="en-US" sz="4400" dirty="0">
                <a:latin typeface="Arial Rounded MT Bold" panose="020F0704030504030204" pitchFamily="34" charset="0"/>
              </a:rPr>
              <a:t>comparative </a:t>
            </a:r>
            <a:r>
              <a:rPr lang="as-IN" sz="4400" dirty="0">
                <a:latin typeface="Arial Rounded MT Bold" panose="020F0704030504030204" pitchFamily="34" charset="0"/>
              </a:rPr>
              <a:t>এর সময় ‘</a:t>
            </a:r>
            <a:r>
              <a:rPr lang="en-US" sz="4400" dirty="0" err="1">
                <a:latin typeface="Arial Rounded MT Bold" panose="020F0704030504030204" pitchFamily="34" charset="0"/>
              </a:rPr>
              <a:t>ier</a:t>
            </a:r>
            <a:r>
              <a:rPr lang="en-US" sz="4400" dirty="0">
                <a:latin typeface="Arial Rounded MT Bold" panose="020F0704030504030204" pitchFamily="34" charset="0"/>
              </a:rPr>
              <a:t>’</a:t>
            </a:r>
            <a:r>
              <a:rPr lang="as-IN" sz="4400" dirty="0">
                <a:latin typeface="Arial Rounded MT Bold" panose="020F0704030504030204" pitchFamily="34" charset="0"/>
              </a:rPr>
              <a:t>এবং </a:t>
            </a:r>
            <a:r>
              <a:rPr lang="en-US" sz="4400" dirty="0">
                <a:latin typeface="Arial Rounded MT Bold" panose="020F0704030504030204" pitchFamily="34" charset="0"/>
              </a:rPr>
              <a:t>superlative  </a:t>
            </a:r>
            <a:r>
              <a:rPr lang="as-IN" sz="4400" dirty="0">
                <a:latin typeface="Arial Rounded MT Bold" panose="020F0704030504030204" pitchFamily="34" charset="0"/>
              </a:rPr>
              <a:t>এর সময় ‘</a:t>
            </a:r>
            <a:r>
              <a:rPr lang="en-US" sz="4400" dirty="0" err="1">
                <a:latin typeface="Arial Rounded MT Bold" panose="020F0704030504030204" pitchFamily="34" charset="0"/>
              </a:rPr>
              <a:t>iest</a:t>
            </a:r>
            <a:r>
              <a:rPr lang="en-US" sz="4400" dirty="0">
                <a:latin typeface="Arial Rounded MT Bold" panose="020F0704030504030204" pitchFamily="34" charset="0"/>
              </a:rPr>
              <a:t>’ </a:t>
            </a:r>
            <a:r>
              <a:rPr lang="as-IN" sz="4400" dirty="0">
                <a:latin typeface="Arial Rounded MT Bold" panose="020F0704030504030204" pitchFamily="34" charset="0"/>
              </a:rPr>
              <a:t>হবে। 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05556"/>
              </p:ext>
            </p:extLst>
          </p:nvPr>
        </p:nvGraphicFramePr>
        <p:xfrm>
          <a:off x="333100" y="2163184"/>
          <a:ext cx="11625945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0307">
                  <a:extLst>
                    <a:ext uri="{9D8B030D-6E8A-4147-A177-3AD203B41FA5}">
                      <a16:colId xmlns:a16="http://schemas.microsoft.com/office/drawing/2014/main" val="1399143354"/>
                    </a:ext>
                  </a:extLst>
                </a:gridCol>
                <a:gridCol w="3630693">
                  <a:extLst>
                    <a:ext uri="{9D8B030D-6E8A-4147-A177-3AD203B41FA5}">
                      <a16:colId xmlns:a16="http://schemas.microsoft.com/office/drawing/2014/main" val="2989180968"/>
                    </a:ext>
                  </a:extLst>
                </a:gridCol>
                <a:gridCol w="3604945">
                  <a:extLst>
                    <a:ext uri="{9D8B030D-6E8A-4147-A177-3AD203B41FA5}">
                      <a16:colId xmlns:a16="http://schemas.microsoft.com/office/drawing/2014/main" val="1445657432"/>
                    </a:ext>
                  </a:extLst>
                </a:gridCol>
              </a:tblGrid>
              <a:tr h="600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     Positive </a:t>
                      </a:r>
                      <a:endParaRPr lang="en-US" sz="4400" dirty="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Comparative</a:t>
                      </a:r>
                      <a:endParaRPr lang="en-US" sz="440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superlative</a:t>
                      </a:r>
                      <a:endParaRPr lang="en-US" sz="4400" dirty="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277879"/>
                  </a:ext>
                </a:extLst>
              </a:tr>
              <a:tr h="600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Busy (ব্যস্ত) 	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Rounded MT Bold" panose="020F0704030504030204" pitchFamily="34" charset="0"/>
                        </a:rPr>
                        <a:t>Busier</a:t>
                      </a:r>
                      <a:endParaRPr lang="en-US" sz="4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Arial Rounded MT Bold" panose="020F0704030504030204" pitchFamily="34" charset="0"/>
                        </a:rPr>
                        <a:t>Busiest</a:t>
                      </a:r>
                      <a:endParaRPr lang="en-US" sz="44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806633"/>
                  </a:ext>
                </a:extLst>
              </a:tr>
              <a:tr h="662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Dry (শুষ্ক) 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Rounded MT Bold" panose="020F0704030504030204" pitchFamily="34" charset="0"/>
                        </a:rPr>
                        <a:t>Drier</a:t>
                      </a:r>
                      <a:endParaRPr lang="en-US" sz="4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Rounded MT Bold" panose="020F0704030504030204" pitchFamily="34" charset="0"/>
                        </a:rPr>
                        <a:t>Driest</a:t>
                      </a:r>
                      <a:endParaRPr lang="en-US" sz="4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3437678"/>
                  </a:ext>
                </a:extLst>
              </a:tr>
              <a:tr h="670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Easy (সহজ) 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Arial Rounded MT Bold" panose="020F0704030504030204" pitchFamily="34" charset="0"/>
                        </a:rPr>
                        <a:t>Easier</a:t>
                      </a:r>
                      <a:endParaRPr lang="en-US" sz="44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Arial Rounded MT Bold" panose="020F0704030504030204" pitchFamily="34" charset="0"/>
                        </a:rPr>
                        <a:t>Easiest </a:t>
                      </a:r>
                      <a:endParaRPr lang="en-US" sz="44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821147"/>
                  </a:ext>
                </a:extLst>
              </a:tr>
              <a:tr h="692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Happy (সুখী) 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Arial Rounded MT Bold" panose="020F0704030504030204" pitchFamily="34" charset="0"/>
                        </a:rPr>
                        <a:t>Happier</a:t>
                      </a:r>
                      <a:endParaRPr lang="en-US" sz="44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Arial Rounded MT Bold" panose="020F0704030504030204" pitchFamily="34" charset="0"/>
                        </a:rPr>
                        <a:t>Happiest</a:t>
                      </a:r>
                      <a:endParaRPr lang="en-US" sz="44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972043"/>
                  </a:ext>
                </a:extLst>
              </a:tr>
              <a:tr h="6073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Heavy (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ভারী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Arial Rounded MT Bold" panose="020F0704030504030204" pitchFamily="34" charset="0"/>
                        </a:rPr>
                        <a:t>Heavier</a:t>
                      </a:r>
                      <a:endParaRPr lang="en-US" sz="44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Rounded MT Bold" panose="020F0704030504030204" pitchFamily="34" charset="0"/>
                        </a:rPr>
                        <a:t>Heaviest</a:t>
                      </a:r>
                      <a:endParaRPr lang="en-US" sz="4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611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7230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39831"/>
              </p:ext>
            </p:extLst>
          </p:nvPr>
        </p:nvGraphicFramePr>
        <p:xfrm>
          <a:off x="143690" y="117566"/>
          <a:ext cx="11508377" cy="331796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4924699">
                  <a:extLst>
                    <a:ext uri="{9D8B030D-6E8A-4147-A177-3AD203B41FA5}">
                      <a16:colId xmlns:a16="http://schemas.microsoft.com/office/drawing/2014/main" val="2057640280"/>
                    </a:ext>
                  </a:extLst>
                </a:gridCol>
                <a:gridCol w="2838299">
                  <a:extLst>
                    <a:ext uri="{9D8B030D-6E8A-4147-A177-3AD203B41FA5}">
                      <a16:colId xmlns:a16="http://schemas.microsoft.com/office/drawing/2014/main" val="1169077055"/>
                    </a:ext>
                  </a:extLst>
                </a:gridCol>
                <a:gridCol w="3745379">
                  <a:extLst>
                    <a:ext uri="{9D8B030D-6E8A-4147-A177-3AD203B41FA5}">
                      <a16:colId xmlns:a16="http://schemas.microsoft.com/office/drawing/2014/main" val="351136494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Hungry (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ক্ষুধার্ত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Hungrier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Hungriest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946744"/>
                  </a:ext>
                </a:extLst>
              </a:tr>
              <a:tr h="692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Lazy (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অলস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Lazier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Laziest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447268"/>
                  </a:ext>
                </a:extLst>
              </a:tr>
              <a:tr h="679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Lovely (সুন্দর)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Lovelier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Loveliest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534406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Ugly (কুৎসিত)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Uglier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Ugliest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261287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Wealthy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বিত্তবান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Wealthier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Wealthiest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41855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4271"/>
              </p:ext>
            </p:extLst>
          </p:nvPr>
        </p:nvGraphicFramePr>
        <p:xfrm>
          <a:off x="143690" y="4597627"/>
          <a:ext cx="11665133" cy="2172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0100">
                  <a:extLst>
                    <a:ext uri="{9D8B030D-6E8A-4147-A177-3AD203B41FA5}">
                      <a16:colId xmlns:a16="http://schemas.microsoft.com/office/drawing/2014/main" val="3294547650"/>
                    </a:ext>
                  </a:extLst>
                </a:gridCol>
                <a:gridCol w="4448639">
                  <a:extLst>
                    <a:ext uri="{9D8B030D-6E8A-4147-A177-3AD203B41FA5}">
                      <a16:colId xmlns:a16="http://schemas.microsoft.com/office/drawing/2014/main" val="772001330"/>
                    </a:ext>
                  </a:extLst>
                </a:gridCol>
                <a:gridCol w="3796394">
                  <a:extLst>
                    <a:ext uri="{9D8B030D-6E8A-4147-A177-3AD203B41FA5}">
                      <a16:colId xmlns:a16="http://schemas.microsoft.com/office/drawing/2014/main" val="286111559"/>
                    </a:ext>
                  </a:extLst>
                </a:gridCol>
              </a:tblGrid>
              <a:tr h="770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Positive</a:t>
                      </a:r>
                      <a:endParaRPr lang="en-US" sz="4000" dirty="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Comparative</a:t>
                      </a:r>
                      <a:endParaRPr lang="en-US" sz="4000" dirty="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Superlative</a:t>
                      </a:r>
                      <a:endParaRPr lang="en-US" sz="4000" dirty="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8933123"/>
                  </a:ext>
                </a:extLst>
              </a:tr>
              <a:tr h="679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Gay (উৎফুল্ল)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Gayer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Gayest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171687"/>
                  </a:ext>
                </a:extLst>
              </a:tr>
              <a:tr h="613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Grey (ধুসর)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Greyer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Greyest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26617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3397298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>
                <a:latin typeface="Arial Rounded MT Bold" panose="020F0704030504030204" pitchFamily="34" charset="0"/>
              </a:rPr>
              <a:t>কিন্তু ‘</a:t>
            </a:r>
            <a:r>
              <a:rPr lang="en-US" sz="4000" dirty="0">
                <a:latin typeface="Arial Rounded MT Bold" panose="020F0704030504030204" pitchFamily="34" charset="0"/>
              </a:rPr>
              <a:t>y’</a:t>
            </a:r>
            <a:r>
              <a:rPr lang="as-IN" sz="4000" dirty="0">
                <a:latin typeface="Arial Rounded MT Bold" panose="020F0704030504030204" pitchFamily="34" charset="0"/>
              </a:rPr>
              <a:t>এর পূর্বে যদি </a:t>
            </a:r>
            <a:r>
              <a:rPr lang="en-US" sz="4000" dirty="0">
                <a:latin typeface="Arial Rounded MT Bold" panose="020F0704030504030204" pitchFamily="34" charset="0"/>
              </a:rPr>
              <a:t>Vowel </a:t>
            </a:r>
            <a:r>
              <a:rPr lang="as-IN" sz="4000" dirty="0">
                <a:latin typeface="Arial Rounded MT Bold" panose="020F0704030504030204" pitchFamily="34" charset="0"/>
              </a:rPr>
              <a:t>থাকে সেক্ষেত্রে ‘</a:t>
            </a:r>
            <a:r>
              <a:rPr lang="en-US" sz="4000" dirty="0">
                <a:latin typeface="Arial Rounded MT Bold" panose="020F0704030504030204" pitchFamily="34" charset="0"/>
              </a:rPr>
              <a:t>y’ </a:t>
            </a:r>
            <a:r>
              <a:rPr lang="as-IN" sz="4000" dirty="0">
                <a:latin typeface="Arial Rounded MT Bold" panose="020F0704030504030204" pitchFamily="34" charset="0"/>
              </a:rPr>
              <a:t>এর পরে পর্যায়ক্রমে শুধু </a:t>
            </a:r>
            <a:r>
              <a:rPr lang="en-US" sz="4000" dirty="0" err="1">
                <a:latin typeface="Arial Rounded MT Bold" panose="020F0704030504030204" pitchFamily="34" charset="0"/>
              </a:rPr>
              <a:t>er</a:t>
            </a:r>
            <a:r>
              <a:rPr lang="en-US" sz="4000" dirty="0">
                <a:latin typeface="Arial Rounded MT Bold" panose="020F0704030504030204" pitchFamily="34" charset="0"/>
              </a:rPr>
              <a:t>, </a:t>
            </a:r>
            <a:r>
              <a:rPr lang="en-US" sz="4000" dirty="0" err="1">
                <a:latin typeface="Arial Rounded MT Bold" panose="020F0704030504030204" pitchFamily="34" charset="0"/>
              </a:rPr>
              <a:t>est</a:t>
            </a:r>
            <a:r>
              <a:rPr lang="en-US" sz="4000" dirty="0">
                <a:latin typeface="Arial Rounded MT Bold" panose="020F0704030504030204" pitchFamily="34" charset="0"/>
              </a:rPr>
              <a:t> </a:t>
            </a:r>
            <a:r>
              <a:rPr lang="as-IN" sz="4000" dirty="0">
                <a:latin typeface="Arial Rounded MT Bold" panose="020F0704030504030204" pitchFamily="34" charset="0"/>
              </a:rPr>
              <a:t>যুক্ত হয়। 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62220"/>
              </p:ext>
            </p:extLst>
          </p:nvPr>
        </p:nvGraphicFramePr>
        <p:xfrm>
          <a:off x="161364" y="1848454"/>
          <a:ext cx="11900648" cy="49072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182036">
                  <a:extLst>
                    <a:ext uri="{9D8B030D-6E8A-4147-A177-3AD203B41FA5}">
                      <a16:colId xmlns:a16="http://schemas.microsoft.com/office/drawing/2014/main" val="1651498074"/>
                    </a:ext>
                  </a:extLst>
                </a:gridCol>
                <a:gridCol w="3845859">
                  <a:extLst>
                    <a:ext uri="{9D8B030D-6E8A-4147-A177-3AD203B41FA5}">
                      <a16:colId xmlns:a16="http://schemas.microsoft.com/office/drawing/2014/main" val="1936479754"/>
                    </a:ext>
                  </a:extLst>
                </a:gridCol>
                <a:gridCol w="3872753">
                  <a:extLst>
                    <a:ext uri="{9D8B030D-6E8A-4147-A177-3AD203B41FA5}">
                      <a16:colId xmlns:a16="http://schemas.microsoft.com/office/drawing/2014/main" val="1303600114"/>
                    </a:ext>
                  </a:extLst>
                </a:gridCol>
              </a:tblGrid>
              <a:tr h="6661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C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Positive</a:t>
                      </a:r>
                      <a:endParaRPr lang="en-US" sz="4000" dirty="0">
                        <a:solidFill>
                          <a:srgbClr val="FFC0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FFC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Comparative</a:t>
                      </a:r>
                      <a:endParaRPr lang="en-US" sz="4000">
                        <a:solidFill>
                          <a:srgbClr val="FFC0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C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Superlative</a:t>
                      </a:r>
                      <a:endParaRPr lang="en-US" sz="4000" dirty="0">
                        <a:solidFill>
                          <a:srgbClr val="FFC0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8198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Active (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কর্মঠ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More active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Most active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463448"/>
                  </a:ext>
                </a:extLst>
              </a:tr>
              <a:tr h="6087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Attentive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More attentive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Most attentive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662230"/>
                  </a:ext>
                </a:extLst>
              </a:tr>
              <a:tr h="671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Beautiful (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সুন্দর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More beautiful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Most beautiful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391823"/>
                  </a:ext>
                </a:extLst>
              </a:tr>
              <a:tr h="13311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Comfortable (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আরামদায়ক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More comfortable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Most comfortable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913994"/>
                  </a:ext>
                </a:extLst>
              </a:tr>
              <a:tr h="699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Difficult (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কঠিন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More dificult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Most difficult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36952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1364" y="94129"/>
            <a:ext cx="12030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atin typeface="Arial Rounded MT Bold" panose="020F0704030504030204" pitchFamily="34" charset="0"/>
              </a:rPr>
              <a:t>দুই বা ততোধিক </a:t>
            </a:r>
            <a:r>
              <a:rPr lang="en-US" sz="3600" dirty="0">
                <a:latin typeface="Arial Rounded MT Bold" panose="020F0704030504030204" pitchFamily="34" charset="0"/>
              </a:rPr>
              <a:t>syllable </a:t>
            </a:r>
            <a:r>
              <a:rPr lang="as-IN" sz="3600" dirty="0">
                <a:latin typeface="Arial Rounded MT Bold" panose="020F0704030504030204" pitchFamily="34" charset="0"/>
              </a:rPr>
              <a:t>বিশিষ্ট </a:t>
            </a:r>
            <a:r>
              <a:rPr lang="en-US" sz="3600" dirty="0">
                <a:latin typeface="Arial Rounded MT Bold" panose="020F0704030504030204" pitchFamily="34" charset="0"/>
              </a:rPr>
              <a:t>positive degree </a:t>
            </a:r>
            <a:r>
              <a:rPr lang="as-IN" sz="3600" dirty="0">
                <a:latin typeface="Arial Rounded MT Bold" panose="020F0704030504030204" pitchFamily="34" charset="0"/>
              </a:rPr>
              <a:t>এর </a:t>
            </a:r>
            <a:r>
              <a:rPr lang="en-US" sz="3600" dirty="0">
                <a:latin typeface="Arial Rounded MT Bold" panose="020F0704030504030204" pitchFamily="34" charset="0"/>
              </a:rPr>
              <a:t>Adjective </a:t>
            </a:r>
            <a:r>
              <a:rPr lang="as-IN" sz="3600" dirty="0">
                <a:latin typeface="Arial Rounded MT Bold" panose="020F0704030504030204" pitchFamily="34" charset="0"/>
              </a:rPr>
              <a:t>এর পূর্বে সাধারণত </a:t>
            </a:r>
            <a:r>
              <a:rPr lang="en-US" sz="3600" dirty="0">
                <a:latin typeface="Arial Rounded MT Bold" panose="020F0704030504030204" pitchFamily="34" charset="0"/>
              </a:rPr>
              <a:t>more </a:t>
            </a:r>
            <a:r>
              <a:rPr lang="as-IN" sz="3600" dirty="0">
                <a:latin typeface="Arial Rounded MT Bold" panose="020F0704030504030204" pitchFamily="34" charset="0"/>
              </a:rPr>
              <a:t>বসিয়ে </a:t>
            </a:r>
            <a:r>
              <a:rPr lang="en-US" sz="3600" dirty="0">
                <a:latin typeface="Arial Rounded MT Bold" panose="020F0704030504030204" pitchFamily="34" charset="0"/>
              </a:rPr>
              <a:t>comparative </a:t>
            </a:r>
            <a:r>
              <a:rPr lang="as-IN" sz="3600" dirty="0">
                <a:latin typeface="Arial Rounded MT Bold" panose="020F0704030504030204" pitchFamily="34" charset="0"/>
              </a:rPr>
              <a:t>এবং </a:t>
            </a:r>
            <a:r>
              <a:rPr lang="en-US" sz="3600" dirty="0">
                <a:latin typeface="Arial Rounded MT Bold" panose="020F0704030504030204" pitchFamily="34" charset="0"/>
              </a:rPr>
              <a:t>most </a:t>
            </a:r>
            <a:r>
              <a:rPr lang="as-IN" sz="3600" dirty="0">
                <a:latin typeface="Arial Rounded MT Bold" panose="020F0704030504030204" pitchFamily="34" charset="0"/>
              </a:rPr>
              <a:t>বসিয়ে </a:t>
            </a:r>
            <a:r>
              <a:rPr lang="en-US" sz="3600" dirty="0">
                <a:latin typeface="Arial Rounded MT Bold" panose="020F0704030504030204" pitchFamily="34" charset="0"/>
              </a:rPr>
              <a:t>Superlative degree </a:t>
            </a:r>
            <a:r>
              <a:rPr lang="as-IN" sz="3600" dirty="0">
                <a:latin typeface="Arial Rounded MT Bold" panose="020F0704030504030204" pitchFamily="34" charset="0"/>
              </a:rPr>
              <a:t>গঠন করা হয়। 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61509"/>
              </p:ext>
            </p:extLst>
          </p:nvPr>
        </p:nvGraphicFramePr>
        <p:xfrm>
          <a:off x="215153" y="480508"/>
          <a:ext cx="11819966" cy="610982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34871">
                  <a:extLst>
                    <a:ext uri="{9D8B030D-6E8A-4147-A177-3AD203B41FA5}">
                      <a16:colId xmlns:a16="http://schemas.microsoft.com/office/drawing/2014/main" val="2217329332"/>
                    </a:ext>
                  </a:extLst>
                </a:gridCol>
                <a:gridCol w="3939989">
                  <a:extLst>
                    <a:ext uri="{9D8B030D-6E8A-4147-A177-3AD203B41FA5}">
                      <a16:colId xmlns:a16="http://schemas.microsoft.com/office/drawing/2014/main" val="2732962444"/>
                    </a:ext>
                  </a:extLst>
                </a:gridCol>
                <a:gridCol w="4545106">
                  <a:extLst>
                    <a:ext uri="{9D8B030D-6E8A-4147-A177-3AD203B41FA5}">
                      <a16:colId xmlns:a16="http://schemas.microsoft.com/office/drawing/2014/main" val="1296659610"/>
                    </a:ext>
                  </a:extLst>
                </a:gridCol>
              </a:tblGrid>
              <a:tr h="837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Dutiful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More dutiful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Most dutiful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3822789"/>
                  </a:ext>
                </a:extLst>
              </a:tr>
              <a:tr h="9278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Diligent 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More deligent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Most deligent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885430"/>
                  </a:ext>
                </a:extLst>
              </a:tr>
              <a:tr h="941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Important 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More important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Most important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961150"/>
                  </a:ext>
                </a:extLst>
              </a:tr>
              <a:tr h="887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Intelligent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More intelligent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Most intelligent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388393"/>
                  </a:ext>
                </a:extLst>
              </a:tr>
              <a:tr h="605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Learned 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More learned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Most learned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266669"/>
                  </a:ext>
                </a:extLst>
              </a:tr>
              <a:tr h="668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Useful 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More useful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Most useful 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09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27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 rot="10800000" flipV="1">
            <a:off x="334608" y="385034"/>
            <a:ext cx="5464116" cy="905691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Identity</a:t>
            </a:r>
          </a:p>
        </p:txBody>
      </p:sp>
      <p:sp>
        <p:nvSpPr>
          <p:cNvPr id="13" name="Vertical Scroll 12"/>
          <p:cNvSpPr/>
          <p:nvPr/>
        </p:nvSpPr>
        <p:spPr>
          <a:xfrm>
            <a:off x="5261318" y="385033"/>
            <a:ext cx="6639950" cy="5542671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Sabina </a:t>
            </a:r>
            <a:r>
              <a:rPr lang="en-US" sz="4000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Yeasmin</a:t>
            </a:r>
            <a:endParaRPr lang="en-US" sz="4000" i="1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Lecturer in English </a:t>
            </a:r>
          </a:p>
          <a:p>
            <a:pPr algn="ctr"/>
            <a:r>
              <a:rPr lang="en-US" sz="4000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Baridhara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</a:t>
            </a:r>
            <a:r>
              <a:rPr lang="en-US" sz="4000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azmul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Ulum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Alim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Madrasah</a:t>
            </a:r>
          </a:p>
          <a:p>
            <a:pPr algn="ctr"/>
            <a:r>
              <a:rPr lang="en-US" sz="4000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Badda</a:t>
            </a:r>
            <a:r>
              <a:rPr lang="en-US" sz="40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, Dhaka</a:t>
            </a:r>
            <a:endParaRPr lang="en-US" sz="4000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Picture 2" descr="C:\Users\Sabina Yasmin\Desktop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63" y="1561513"/>
            <a:ext cx="3794929" cy="37899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4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58659"/>
              </p:ext>
            </p:extLst>
          </p:nvPr>
        </p:nvGraphicFramePr>
        <p:xfrm>
          <a:off x="174813" y="1431016"/>
          <a:ext cx="11846858" cy="520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1316">
                  <a:extLst>
                    <a:ext uri="{9D8B030D-6E8A-4147-A177-3AD203B41FA5}">
                      <a16:colId xmlns:a16="http://schemas.microsoft.com/office/drawing/2014/main" val="2846305776"/>
                    </a:ext>
                  </a:extLst>
                </a:gridCol>
                <a:gridCol w="3590365">
                  <a:extLst>
                    <a:ext uri="{9D8B030D-6E8A-4147-A177-3AD203B41FA5}">
                      <a16:colId xmlns:a16="http://schemas.microsoft.com/office/drawing/2014/main" val="753894609"/>
                    </a:ext>
                  </a:extLst>
                </a:gridCol>
                <a:gridCol w="3765177">
                  <a:extLst>
                    <a:ext uri="{9D8B030D-6E8A-4147-A177-3AD203B41FA5}">
                      <a16:colId xmlns:a16="http://schemas.microsoft.com/office/drawing/2014/main" val="1480279972"/>
                    </a:ext>
                  </a:extLst>
                </a:gridCol>
              </a:tblGrid>
              <a:tr h="774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Positive</a:t>
                      </a:r>
                      <a:endParaRPr lang="en-US" sz="4000" dirty="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Comparative</a:t>
                      </a:r>
                      <a:endParaRPr lang="en-US" sz="400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Arial Rounded MT Bold" panose="020F0704030504030204" pitchFamily="34" charset="0"/>
                        </a:rPr>
                        <a:t>Superlative </a:t>
                      </a:r>
                      <a:endParaRPr lang="en-US" sz="4000" dirty="0">
                        <a:solidFill>
                          <a:srgbClr val="FFFF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415354"/>
                  </a:ext>
                </a:extLst>
              </a:tr>
              <a:tr h="766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Bad/evil/ill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Worse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Worst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935765"/>
                  </a:ext>
                </a:extLst>
              </a:tr>
              <a:tr h="793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Far (দূরবর্তী)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Farther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Farthest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571972"/>
                  </a:ext>
                </a:extLst>
              </a:tr>
              <a:tr h="7395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Fore (অগ্রবর্তী) 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Former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Foremost/First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0439482"/>
                  </a:ext>
                </a:extLst>
              </a:tr>
              <a:tr h="6589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Good/ well (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ভালো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Better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Best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5810270"/>
                  </a:ext>
                </a:extLst>
              </a:tr>
              <a:tr h="726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Little (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কম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/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ছোট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 Rounded MT Bold" panose="020F0704030504030204" pitchFamily="34" charset="0"/>
                        </a:rPr>
                        <a:t>Less</a:t>
                      </a:r>
                      <a:endParaRPr lang="en-US" sz="4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Least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09166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4813" y="94129"/>
            <a:ext cx="11739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>
                <a:latin typeface="Arial Rounded MT Bold" panose="020F0704030504030204" pitchFamily="34" charset="0"/>
              </a:rPr>
              <a:t>নিম্নলিখিত </a:t>
            </a:r>
            <a:r>
              <a:rPr lang="en-US" sz="4000" dirty="0">
                <a:latin typeface="Arial Rounded MT Bold" panose="020F0704030504030204" pitchFamily="34" charset="0"/>
              </a:rPr>
              <a:t>Adjective </a:t>
            </a:r>
            <a:r>
              <a:rPr lang="as-IN" sz="4000" dirty="0">
                <a:latin typeface="Arial Rounded MT Bold" panose="020F0704030504030204" pitchFamily="34" charset="0"/>
              </a:rPr>
              <a:t>গুলোর </a:t>
            </a:r>
            <a:r>
              <a:rPr lang="en-US" sz="4000" dirty="0" smtClean="0">
                <a:latin typeface="Arial Rounded MT Bold" panose="020F0704030504030204" pitchFamily="34" charset="0"/>
              </a:rPr>
              <a:t>Comparative </a:t>
            </a:r>
            <a:r>
              <a:rPr lang="as-IN" sz="4000" dirty="0">
                <a:latin typeface="Arial Rounded MT Bold" panose="020F0704030504030204" pitchFamily="34" charset="0"/>
              </a:rPr>
              <a:t>ও </a:t>
            </a:r>
            <a:r>
              <a:rPr lang="en-US" sz="4000" dirty="0">
                <a:latin typeface="Arial Rounded MT Bold" panose="020F0704030504030204" pitchFamily="34" charset="0"/>
              </a:rPr>
              <a:t>Superlative </a:t>
            </a:r>
            <a:r>
              <a:rPr lang="as-IN" sz="4000" dirty="0">
                <a:latin typeface="Arial Rounded MT Bold" panose="020F0704030504030204" pitchFamily="34" charset="0"/>
              </a:rPr>
              <a:t>এর রূপ </a:t>
            </a:r>
            <a:r>
              <a:rPr lang="en-US" sz="4000" dirty="0">
                <a:latin typeface="Arial Rounded MT Bold" panose="020F0704030504030204" pitchFamily="34" charset="0"/>
              </a:rPr>
              <a:t>Irregular </a:t>
            </a:r>
            <a:r>
              <a:rPr lang="as-IN" sz="4000" dirty="0">
                <a:latin typeface="Arial Rounded MT Bold" panose="020F0704030504030204" pitchFamily="34" charset="0"/>
              </a:rPr>
              <a:t>ভাবে গঠিত হয়। 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8102"/>
              </p:ext>
            </p:extLst>
          </p:nvPr>
        </p:nvGraphicFramePr>
        <p:xfrm>
          <a:off x="201706" y="242046"/>
          <a:ext cx="11725835" cy="589393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99647">
                  <a:extLst>
                    <a:ext uri="{9D8B030D-6E8A-4147-A177-3AD203B41FA5}">
                      <a16:colId xmlns:a16="http://schemas.microsoft.com/office/drawing/2014/main" val="2718780612"/>
                    </a:ext>
                  </a:extLst>
                </a:gridCol>
                <a:gridCol w="3683866">
                  <a:extLst>
                    <a:ext uri="{9D8B030D-6E8A-4147-A177-3AD203B41FA5}">
                      <a16:colId xmlns:a16="http://schemas.microsoft.com/office/drawing/2014/main" val="3240473357"/>
                    </a:ext>
                  </a:extLst>
                </a:gridCol>
                <a:gridCol w="4142322">
                  <a:extLst>
                    <a:ext uri="{9D8B030D-6E8A-4147-A177-3AD203B41FA5}">
                      <a16:colId xmlns:a16="http://schemas.microsoft.com/office/drawing/2014/main" val="745556832"/>
                    </a:ext>
                  </a:extLst>
                </a:gridCol>
              </a:tblGrid>
              <a:tr h="15195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Many/ Much (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অনেক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More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Most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166574"/>
                  </a:ext>
                </a:extLst>
              </a:tr>
              <a:tr h="1653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Out (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বাইরে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) 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Outer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Outmost/ Utmost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966067"/>
                  </a:ext>
                </a:extLst>
              </a:tr>
              <a:tr h="995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Up (উপরে) 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Upper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Uppermost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326069"/>
                  </a:ext>
                </a:extLst>
              </a:tr>
              <a:tr h="8243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Late (দেরি) 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Later/Latter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Last/Latest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614766"/>
                  </a:ext>
                </a:extLst>
              </a:tr>
              <a:tr h="900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Old (বয়স্ক) 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Older/Elder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Oldest/Eldest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982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52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flipH="1">
            <a:off x="156754" y="287383"/>
            <a:ext cx="11834948" cy="2946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Thank you so much</a:t>
            </a:r>
          </a:p>
          <a:p>
            <a:pPr algn="ctr"/>
            <a:r>
              <a:rPr lang="en-US" sz="9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watching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1" y="3411537"/>
            <a:ext cx="3949700" cy="30273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206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4949" y="182880"/>
            <a:ext cx="1149531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Arial Rounded MT Bold" panose="020F0704030504030204" pitchFamily="34" charset="0"/>
              </a:rPr>
              <a:t>    Let’s watch some images attentively</a:t>
            </a:r>
            <a:endParaRPr lang="en-US" sz="4400" i="1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4" y="1821099"/>
            <a:ext cx="3437257" cy="3567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28" y="1018268"/>
            <a:ext cx="3559964" cy="4834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24" y="1018268"/>
            <a:ext cx="3872801" cy="4966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161560" y="5372019"/>
            <a:ext cx="2731863" cy="12405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This is a </a:t>
            </a:r>
            <a:r>
              <a:rPr lang="en-US" sz="36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tall</a:t>
            </a:r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tree.</a:t>
            </a:r>
            <a:endParaRPr lang="en-US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3423" y="5372019"/>
            <a:ext cx="4526614" cy="12405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This tree is  a </a:t>
            </a:r>
            <a:r>
              <a:rPr lang="en-US" sz="36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taller</a:t>
            </a:r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than first one. </a:t>
            </a:r>
            <a:endParaRPr lang="en-US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17224" y="5372019"/>
            <a:ext cx="4526614" cy="12405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This tree is  the 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tallest</a:t>
            </a:r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of all trees. </a:t>
            </a:r>
            <a:endParaRPr lang="en-US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05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4949" y="182880"/>
            <a:ext cx="1149531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Arial Rounded MT Bold" panose="020F0704030504030204" pitchFamily="34" charset="0"/>
              </a:rPr>
              <a:t>    Let’s watch more images attentively</a:t>
            </a:r>
            <a:endParaRPr lang="en-US" sz="4400" i="1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79" y="4813346"/>
            <a:ext cx="3363239" cy="17421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It is a </a:t>
            </a:r>
            <a:r>
              <a:rPr lang="en-US" sz="3600" u="sng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beautifuall</a:t>
            </a:r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deer.</a:t>
            </a:r>
            <a:endParaRPr lang="en-US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81851" y="4813346"/>
            <a:ext cx="3761986" cy="1799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This is the </a:t>
            </a:r>
            <a:r>
              <a:rPr lang="en-US" sz="36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most beautiful</a:t>
            </a:r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of all deer. </a:t>
            </a:r>
            <a:endParaRPr lang="en-US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6" y="1491639"/>
            <a:ext cx="3376752" cy="2782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84" y="1491638"/>
            <a:ext cx="3112608" cy="2782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4" y="1491638"/>
            <a:ext cx="3331029" cy="2782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ounded Rectangle 11"/>
          <p:cNvSpPr/>
          <p:nvPr/>
        </p:nvSpPr>
        <p:spPr>
          <a:xfrm>
            <a:off x="3611432" y="4813346"/>
            <a:ext cx="4539792" cy="17992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It is </a:t>
            </a:r>
            <a:r>
              <a:rPr lang="en-US" sz="36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more beautiful</a:t>
            </a:r>
            <a:r>
              <a:rPr lang="en-US" sz="3600" u="sng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deer than the first deer. </a:t>
            </a:r>
            <a:endParaRPr lang="en-US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2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6437" y="152927"/>
            <a:ext cx="11086345" cy="1394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 Rounded MT Bold" panose="020F0704030504030204" pitchFamily="34" charset="0"/>
              </a:rPr>
              <a:t>Can you guess what’s the today’s topic by watching these images and texts? 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6438" y="1888195"/>
            <a:ext cx="6730386" cy="10128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Exactly today’s topic is-</a:t>
            </a:r>
            <a:endParaRPr lang="en-US" sz="4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365842" y="2649769"/>
            <a:ext cx="2954216" cy="1645920"/>
          </a:xfrm>
          <a:prstGeom prst="cloudCallout">
            <a:avLst>
              <a:gd name="adj1" fmla="val 1425354"/>
              <a:gd name="adj2" fmla="val 5855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Part-1</a:t>
            </a:r>
            <a:endParaRPr lang="en-US" sz="4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271954" y="4452388"/>
            <a:ext cx="9265024" cy="1761565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Comparison  of Adjectives</a:t>
            </a:r>
            <a:endParaRPr lang="en-US" sz="4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10800000" flipV="1">
            <a:off x="3231901" y="3098430"/>
            <a:ext cx="3092825" cy="1509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Degree</a:t>
            </a:r>
            <a:endParaRPr lang="en-US" sz="4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69316" y="211016"/>
            <a:ext cx="5275384" cy="1491175"/>
          </a:xfrm>
          <a:prstGeom prst="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Learning outcome</a:t>
            </a:r>
            <a:endParaRPr lang="en-US" sz="4400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543174" y="211016"/>
            <a:ext cx="6414365" cy="169376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At the end of the lesson, students will be able to-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970481" y="2044117"/>
            <a:ext cx="9224387" cy="1103457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Tell the definition of Degree</a:t>
            </a:r>
            <a:endParaRPr lang="en-US" sz="4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970481" y="3445670"/>
            <a:ext cx="9224387" cy="115331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Identify various forms of degree. </a:t>
            </a:r>
            <a:endParaRPr lang="en-US" sz="4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70481" y="4897077"/>
            <a:ext cx="9224387" cy="1397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Apply </a:t>
            </a:r>
            <a:r>
              <a:rPr lang="en-US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form of degree in different categories</a:t>
            </a:r>
            <a:r>
              <a:rPr lang="en-US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en-US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162925" y="2219216"/>
            <a:ext cx="344659" cy="33617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Diamond 14"/>
          <p:cNvSpPr/>
          <p:nvPr/>
        </p:nvSpPr>
        <p:spPr>
          <a:xfrm>
            <a:off x="1244144" y="3714406"/>
            <a:ext cx="344659" cy="30792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Diamond 15"/>
          <p:cNvSpPr/>
          <p:nvPr/>
        </p:nvSpPr>
        <p:spPr>
          <a:xfrm>
            <a:off x="1162924" y="5259769"/>
            <a:ext cx="344659" cy="33617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7153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71" y="118313"/>
            <a:ext cx="2037058" cy="2037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0" y="118313"/>
            <a:ext cx="2402818" cy="2402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0" y="118313"/>
            <a:ext cx="1816078" cy="18160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3526971"/>
            <a:ext cx="124880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Comparison of Adjective/Degree means to compare with one, two or more persons, places and things in three forms of adjectives.</a:t>
            </a:r>
          </a:p>
          <a:p>
            <a:r>
              <a:rPr lang="en-US" sz="4000" dirty="0">
                <a:latin typeface="Arial Rounded MT Bold" panose="020F0704030504030204" pitchFamily="34" charset="0"/>
              </a:rPr>
              <a:t> #. </a:t>
            </a:r>
            <a:r>
              <a:rPr lang="as-IN" sz="4000" dirty="0">
                <a:latin typeface="Arial Rounded MT Bold" panose="020F0704030504030204" pitchFamily="34" charset="0"/>
              </a:rPr>
              <a:t>এক, দুই বা ততোধিক ব্যক্তি, বস্তু ও প্রাণীর মধ্যে দোষ গুণের তুলনা করার পদ্ধতিকে </a:t>
            </a:r>
            <a:r>
              <a:rPr lang="en-US" sz="4000" dirty="0">
                <a:latin typeface="Arial Rounded MT Bold" panose="020F0704030504030204" pitchFamily="34" charset="0"/>
              </a:rPr>
              <a:t>degree </a:t>
            </a:r>
            <a:r>
              <a:rPr lang="as-IN" sz="4000" dirty="0">
                <a:latin typeface="Arial Rounded MT Bold" panose="020F0704030504030204" pitchFamily="34" charset="0"/>
              </a:rPr>
              <a:t>বলে।</a:t>
            </a:r>
          </a:p>
        </p:txBody>
      </p:sp>
      <p:sp>
        <p:nvSpPr>
          <p:cNvPr id="6" name="Rounded Rectangle 5"/>
          <p:cNvSpPr/>
          <p:nvPr/>
        </p:nvSpPr>
        <p:spPr>
          <a:xfrm rot="10800000" flipH="1" flipV="1">
            <a:off x="132849" y="2434861"/>
            <a:ext cx="2601259" cy="11783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This is a </a:t>
            </a:r>
            <a:r>
              <a:rPr lang="en-US" sz="36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big</a:t>
            </a:r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ball. </a:t>
            </a:r>
            <a:endParaRPr lang="en-US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6957" y="2434862"/>
            <a:ext cx="4245428" cy="11783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This ball is </a:t>
            </a:r>
            <a:r>
              <a:rPr lang="en-US" sz="36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bigger</a:t>
            </a:r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than the red ball.</a:t>
            </a:r>
            <a:endParaRPr lang="en-US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71656" y="2434862"/>
            <a:ext cx="4525532" cy="11783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This ball is the </a:t>
            </a:r>
            <a:r>
              <a:rPr lang="en-US" sz="36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biggest</a:t>
            </a:r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of all balls.</a:t>
            </a:r>
            <a:endParaRPr lang="en-US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" y="143692"/>
            <a:ext cx="10750732" cy="105809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There are three form of Adjectives</a:t>
            </a:r>
            <a:endParaRPr lang="en-US" sz="4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1790701" y="1201784"/>
            <a:ext cx="470262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H="1">
            <a:off x="5608861" y="1232263"/>
            <a:ext cx="429441" cy="818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10189026" y="1201784"/>
            <a:ext cx="418014" cy="849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204652" y="2050869"/>
            <a:ext cx="3701142" cy="190717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Positive forms</a:t>
            </a:r>
            <a:endParaRPr lang="en-US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4023361" y="2050868"/>
            <a:ext cx="4033158" cy="1907177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Comparative forms</a:t>
            </a:r>
            <a:endParaRPr lang="en-US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8174086" y="2050869"/>
            <a:ext cx="3726177" cy="190717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Superlative forms</a:t>
            </a:r>
            <a:endParaRPr lang="en-US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4652" y="4147455"/>
            <a:ext cx="3818709" cy="13650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Basic form of Adjective</a:t>
            </a:r>
            <a:endParaRPr lang="en-US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54527" y="4147455"/>
            <a:ext cx="3767549" cy="1365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Compared with other</a:t>
            </a:r>
            <a:endParaRPr lang="en-US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53242" y="4124593"/>
            <a:ext cx="3847021" cy="13650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Highest form of Adjective</a:t>
            </a:r>
            <a:endParaRPr lang="en-US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4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4504"/>
            <a:ext cx="1243584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 Rounded MT Bold" panose="020F0704030504030204" pitchFamily="34" charset="0"/>
              </a:rPr>
              <a:t>                          </a:t>
            </a:r>
            <a:r>
              <a:rPr lang="en-US" sz="48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Positive Degree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Structure: Subject + verb+ a/an +adjective +</a:t>
            </a:r>
            <a:r>
              <a:rPr lang="en-US" sz="4800" dirty="0" smtClean="0">
                <a:latin typeface="Arial Rounded MT Bold" panose="020F0704030504030204" pitchFamily="34" charset="0"/>
              </a:rPr>
              <a:t>extension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 </a:t>
            </a:r>
            <a:r>
              <a:rPr lang="en-US" sz="4800" dirty="0" err="1" smtClean="0">
                <a:latin typeface="Arial Rounded MT Bold" panose="020F0704030504030204" pitchFamily="34" charset="0"/>
              </a:rPr>
              <a:t>Viz</a:t>
            </a:r>
            <a:r>
              <a:rPr lang="en-US" sz="4800" dirty="0" smtClean="0">
                <a:latin typeface="Arial Rounded MT Bold" panose="020F0704030504030204" pitchFamily="34" charset="0"/>
              </a:rPr>
              <a:t>: </a:t>
            </a:r>
            <a:r>
              <a:rPr lang="en-US" sz="4800" dirty="0" err="1" smtClean="0">
                <a:latin typeface="Arial Rounded MT Bold" panose="020F0704030504030204" pitchFamily="34" charset="0"/>
              </a:rPr>
              <a:t>Sazeed</a:t>
            </a:r>
            <a:r>
              <a:rPr lang="en-US" sz="4800" dirty="0" smtClean="0">
                <a:latin typeface="Arial Rounded MT Bold" panose="020F0704030504030204" pitchFamily="34" charset="0"/>
              </a:rPr>
              <a:t> is a </a:t>
            </a:r>
            <a:r>
              <a:rPr lang="en-US" sz="48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good</a:t>
            </a:r>
            <a:r>
              <a:rPr lang="en-US" sz="4800" dirty="0" smtClean="0">
                <a:latin typeface="Arial Rounded MT Bold" panose="020F0704030504030204" pitchFamily="34" charset="0"/>
              </a:rPr>
              <a:t> boy.</a:t>
            </a: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# </a:t>
            </a:r>
            <a:r>
              <a:rPr lang="en-US" sz="4800" dirty="0">
                <a:latin typeface="Arial Rounded MT Bold" panose="020F0704030504030204" pitchFamily="34" charset="0"/>
              </a:rPr>
              <a:t>Positive Degree: The positive degree of an adjective is used to describe a single thing or person. It simply describes the existence of a quality. It does not refer to any compare.</a:t>
            </a:r>
          </a:p>
        </p:txBody>
      </p:sp>
    </p:spTree>
    <p:extLst>
      <p:ext uri="{BB962C8B-B14F-4D97-AF65-F5344CB8AC3E}">
        <p14:creationId xmlns:p14="http://schemas.microsoft.com/office/powerpoint/2010/main" val="200721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363</TotalTime>
  <Words>948</Words>
  <Application>Microsoft Office PowerPoint</Application>
  <PresentationFormat>Widescreen</PresentationFormat>
  <Paragraphs>262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Calibri</vt:lpstr>
      <vt:lpstr>Times New Roman</vt:lpstr>
      <vt:lpstr>Tw Cen MT</vt:lpstr>
      <vt:lpstr>Vrinda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2021-01-17T03:09:37Z</dcterms:created>
  <dcterms:modified xsi:type="dcterms:W3CDTF">2021-01-29T08:55:41Z</dcterms:modified>
</cp:coreProperties>
</file>