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0" r:id="rId3"/>
    <p:sldId id="281" r:id="rId4"/>
    <p:sldId id="258" r:id="rId5"/>
    <p:sldId id="259" r:id="rId6"/>
    <p:sldId id="276" r:id="rId7"/>
    <p:sldId id="275" r:id="rId8"/>
    <p:sldId id="263" r:id="rId9"/>
    <p:sldId id="273" r:id="rId10"/>
    <p:sldId id="277" r:id="rId11"/>
    <p:sldId id="278" r:id="rId12"/>
    <p:sldId id="279" r:id="rId13"/>
    <p:sldId id="264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BB5"/>
    <a:srgbClr val="FFCC00"/>
    <a:srgbClr val="3DE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" d="100"/>
          <a:sy n="16" d="100"/>
        </p:scale>
        <p:origin x="582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CFFFA-CF9F-4D65-B253-FA52F2640E5F}" type="datetimeFigureOut">
              <a:rPr lang="en-US" smtClean="0"/>
              <a:pPr/>
              <a:t>09/29/20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9F9F8-565B-43B9-9E93-25E23F92FC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1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9F9F8-565B-43B9-9E93-25E23F92FCF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2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9F9F8-565B-43B9-9E93-25E23F92FC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75025"/>
            <a:ext cx="9576263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50848" y="1385316"/>
            <a:ext cx="9290304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059680" y="1267730"/>
            <a:ext cx="207264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181600" y="1267731"/>
            <a:ext cx="18288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7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242560" y="1327188"/>
            <a:ext cx="170688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09/29/20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73249" y="5211060"/>
            <a:ext cx="5905500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1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7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4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2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75025"/>
            <a:ext cx="9576263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50848" y="1385316"/>
            <a:ext cx="9290304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059680" y="1267730"/>
            <a:ext cx="207264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181600" y="1267731"/>
            <a:ext cx="18288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42560" y="1325880"/>
            <a:ext cx="170688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09/29/20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72905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45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03120"/>
            <a:ext cx="48768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2103120"/>
            <a:ext cx="48768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0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74334"/>
            <a:ext cx="48768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0" y="2755898"/>
            <a:ext cx="48768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2074334"/>
            <a:ext cx="48768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756581"/>
            <a:ext cx="48768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4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4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4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173736"/>
            <a:ext cx="8531352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7" y="173736"/>
            <a:ext cx="292608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1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968" y="907143"/>
            <a:ext cx="7238475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1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09/29/20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310086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7" y="274320"/>
            <a:ext cx="265176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5463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7" y="173736"/>
            <a:ext cx="292608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173736"/>
            <a:ext cx="8531352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09/29/20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309360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57547" y="274320"/>
            <a:ext cx="265176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861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173736"/>
            <a:ext cx="11722608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642594"/>
            <a:ext cx="1024128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103120"/>
            <a:ext cx="1024128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3024" y="630936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2528" y="6309360"/>
            <a:ext cx="5266944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1176" y="6309360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8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11658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07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0" y="76200"/>
            <a:ext cx="69342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New Vocabulary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752600" y="1600200"/>
            <a:ext cx="3124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populous</a:t>
            </a:r>
            <a:endParaRPr lang="en-US" sz="4400" dirty="0"/>
          </a:p>
        </p:txBody>
      </p:sp>
      <p:sp>
        <p:nvSpPr>
          <p:cNvPr id="13" name="Left Arrow 12"/>
          <p:cNvSpPr/>
          <p:nvPr/>
        </p:nvSpPr>
        <p:spPr>
          <a:xfrm>
            <a:off x="7086600" y="1371600"/>
            <a:ext cx="4724400" cy="1905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Over populated</a:t>
            </a:r>
            <a:endParaRPr lang="en-US" sz="3600" dirty="0"/>
          </a:p>
        </p:txBody>
      </p:sp>
      <p:sp>
        <p:nvSpPr>
          <p:cNvPr id="14" name="Right Arrow 13"/>
          <p:cNvSpPr/>
          <p:nvPr/>
        </p:nvSpPr>
        <p:spPr>
          <a:xfrm>
            <a:off x="1828800" y="3733800"/>
            <a:ext cx="24384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Flourish</a:t>
            </a:r>
            <a:endParaRPr lang="en-US" sz="3600" dirty="0"/>
          </a:p>
        </p:txBody>
      </p:sp>
      <p:sp>
        <p:nvSpPr>
          <p:cNvPr id="15" name="Left Arrow 14"/>
          <p:cNvSpPr/>
          <p:nvPr/>
        </p:nvSpPr>
        <p:spPr>
          <a:xfrm>
            <a:off x="7543800" y="3733800"/>
            <a:ext cx="25146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develop</a:t>
            </a:r>
            <a:endParaRPr lang="en-US" sz="4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1" y="3124200"/>
            <a:ext cx="2901043" cy="198120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1" y="1727438"/>
            <a:ext cx="1998221" cy="122693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Left Arrow 17"/>
          <p:cNvSpPr/>
          <p:nvPr/>
        </p:nvSpPr>
        <p:spPr>
          <a:xfrm>
            <a:off x="7696200" y="5257800"/>
            <a:ext cx="3276600" cy="990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found</a:t>
            </a:r>
            <a:endParaRPr lang="en-US" sz="54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1" y="5330929"/>
            <a:ext cx="2514599" cy="1045555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ight Arrow 19"/>
          <p:cNvSpPr/>
          <p:nvPr/>
        </p:nvSpPr>
        <p:spPr>
          <a:xfrm>
            <a:off x="838200" y="5181600"/>
            <a:ext cx="33528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establish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1447800" y="1143000"/>
            <a:ext cx="32004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coincide</a:t>
            </a:r>
            <a:endParaRPr lang="en-US" sz="4400" dirty="0"/>
          </a:p>
        </p:txBody>
      </p:sp>
      <p:sp>
        <p:nvSpPr>
          <p:cNvPr id="13" name="Left Arrow 12"/>
          <p:cNvSpPr/>
          <p:nvPr/>
        </p:nvSpPr>
        <p:spPr>
          <a:xfrm>
            <a:off x="7467600" y="1066800"/>
            <a:ext cx="3352800" cy="1295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resemble</a:t>
            </a:r>
            <a:endParaRPr lang="en-US" sz="4400" dirty="0"/>
          </a:p>
        </p:txBody>
      </p:sp>
      <p:sp>
        <p:nvSpPr>
          <p:cNvPr id="14" name="Right Arrow 13"/>
          <p:cNvSpPr/>
          <p:nvPr/>
        </p:nvSpPr>
        <p:spPr>
          <a:xfrm>
            <a:off x="1447800" y="4114800"/>
            <a:ext cx="31242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amazing</a:t>
            </a:r>
            <a:endParaRPr lang="en-US" sz="4000" dirty="0"/>
          </a:p>
        </p:txBody>
      </p:sp>
      <p:sp>
        <p:nvSpPr>
          <p:cNvPr id="15" name="Left Arrow 14"/>
          <p:cNvSpPr/>
          <p:nvPr/>
        </p:nvSpPr>
        <p:spPr>
          <a:xfrm>
            <a:off x="7696200" y="4343400"/>
            <a:ext cx="33528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astonishing</a:t>
            </a:r>
            <a:endParaRPr lang="en-US" sz="4000" dirty="0"/>
          </a:p>
        </p:txBody>
      </p:sp>
      <p:sp>
        <p:nvSpPr>
          <p:cNvPr id="16" name="Right Arrow 15"/>
          <p:cNvSpPr/>
          <p:nvPr/>
        </p:nvSpPr>
        <p:spPr>
          <a:xfrm>
            <a:off x="1524000" y="2590800"/>
            <a:ext cx="26670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emerge</a:t>
            </a:r>
            <a:endParaRPr lang="en-US" sz="4000" dirty="0"/>
          </a:p>
        </p:txBody>
      </p:sp>
      <p:sp>
        <p:nvSpPr>
          <p:cNvPr id="17" name="Left Arrow 16"/>
          <p:cNvSpPr/>
          <p:nvPr/>
        </p:nvSpPr>
        <p:spPr>
          <a:xfrm>
            <a:off x="7315200" y="2743200"/>
            <a:ext cx="30480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transpire</a:t>
            </a:r>
            <a:endParaRPr lang="en-US" sz="4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1" y="838200"/>
            <a:ext cx="2514599" cy="1752600"/>
          </a:xfrm>
          <a:prstGeom prst="ellipse">
            <a:avLst/>
          </a:prstGeom>
          <a:ln w="5715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743201"/>
            <a:ext cx="1886788" cy="12954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1" y="4271989"/>
            <a:ext cx="2146165" cy="161445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81400" y="304800"/>
            <a:ext cx="48768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Individual 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990600"/>
            <a:ext cx="11506200" cy="54102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002060"/>
                </a:solidFill>
              </a:rPr>
              <a:t>Fill in the gap-</a:t>
            </a:r>
          </a:p>
          <a:p>
            <a:pPr marL="514350" indent="-514350">
              <a:buAutoNum type="alphaLcParenR"/>
            </a:pPr>
            <a:r>
              <a:rPr lang="en-US" sz="3200" dirty="0">
                <a:solidFill>
                  <a:srgbClr val="002060"/>
                </a:solidFill>
              </a:rPr>
              <a:t>India is (a)- country. There is (b)- cultural diversity throughout the country. Each State (c) – its own (d)- cultures and has (e) – outs its own cultural (f)- without saying that there is (h) – any culture in the world that is as (</a:t>
            </a:r>
            <a:r>
              <a:rPr lang="en-US" sz="3200" dirty="0" err="1">
                <a:solidFill>
                  <a:srgbClr val="002060"/>
                </a:solidFill>
              </a:rPr>
              <a:t>i</a:t>
            </a:r>
            <a:r>
              <a:rPr lang="en-US" sz="3200" dirty="0">
                <a:solidFill>
                  <a:srgbClr val="002060"/>
                </a:solidFill>
              </a:rPr>
              <a:t>) – as India. That’s why India is a tourist’s (j).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>
                <a:solidFill>
                  <a:srgbClr val="002060"/>
                </a:solidFill>
              </a:rPr>
              <a:t>Answer: a) unique. b) amazing. c) has. d) distinct. e) carved. f) distinction. g) goes. h) hardly. </a:t>
            </a:r>
            <a:r>
              <a:rPr lang="en-US" sz="3200" dirty="0" err="1">
                <a:solidFill>
                  <a:srgbClr val="002060"/>
                </a:solidFill>
              </a:rPr>
              <a:t>i</a:t>
            </a:r>
            <a:r>
              <a:rPr lang="en-US" sz="3200" dirty="0">
                <a:solidFill>
                  <a:srgbClr val="002060"/>
                </a:solidFill>
              </a:rPr>
              <a:t>) varied. j) attraction.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7200" y="457200"/>
            <a:ext cx="11277600" cy="58674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US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Arial Black" panose="020B0A04020102020204" pitchFamily="34" charset="0"/>
              </a:rPr>
              <a:t>a) When did the Europeans come to India ?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  <a:latin typeface="Arial Black" panose="020B0A04020102020204" pitchFamily="34" charset="0"/>
              </a:rPr>
              <a:t>b) When did warren Hastings join as the first Governor General of India?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  <a:latin typeface="Arial Black" panose="020B0A04020102020204" pitchFamily="34" charset="0"/>
              </a:rPr>
              <a:t>c) When did India totally lose its power ?</a:t>
            </a:r>
          </a:p>
          <a:p>
            <a:r>
              <a:rPr lang="en-US" sz="3600" dirty="0">
                <a:solidFill>
                  <a:srgbClr val="002060"/>
                </a:solidFill>
                <a:latin typeface="Arial Black" panose="020B0A04020102020204" pitchFamily="34" charset="0"/>
              </a:rPr>
              <a:t>d) How many years did the British rule India? </a:t>
            </a:r>
          </a:p>
          <a:p>
            <a:r>
              <a:rPr lang="en-US" sz="3600" dirty="0">
                <a:solidFill>
                  <a:srgbClr val="002060"/>
                </a:solidFill>
                <a:latin typeface="Arial Black" panose="020B0A04020102020204" pitchFamily="34" charset="0"/>
              </a:rPr>
              <a:t>e) When did India get its independence?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00" y="609600"/>
            <a:ext cx="4648200" cy="1143000"/>
          </a:xfrm>
          <a:prstGeom prst="roundRect">
            <a:avLst/>
          </a:prstGeom>
          <a:noFill/>
          <a:ln w="57150" cmpd="thinThick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Evaluation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35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609600" y="1219200"/>
            <a:ext cx="11125200" cy="51054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lphaLcParenR"/>
            </a:pPr>
            <a:r>
              <a:rPr lang="en-US" sz="3600" b="1" dirty="0">
                <a:solidFill>
                  <a:srgbClr val="002060"/>
                </a:solidFill>
              </a:rPr>
              <a:t>The European came to India in the seventh century.</a:t>
            </a:r>
          </a:p>
          <a:p>
            <a:pPr marL="514350" indent="-514350">
              <a:buAutoNum type="alphaLcParenR"/>
            </a:pPr>
            <a:r>
              <a:rPr lang="en-US" sz="3600" b="1" dirty="0">
                <a:solidFill>
                  <a:srgbClr val="002060"/>
                </a:solidFill>
              </a:rPr>
              <a:t>Warren Hosting joined as the first Governor General in India in 1774.</a:t>
            </a:r>
          </a:p>
          <a:p>
            <a:pPr marL="514350" indent="-514350">
              <a:buAutoNum type="alphaLcParenR"/>
            </a:pPr>
            <a:r>
              <a:rPr lang="en-US" sz="3600" b="1" dirty="0">
                <a:solidFill>
                  <a:srgbClr val="002060"/>
                </a:solidFill>
              </a:rPr>
              <a:t>India totally lost its power in 1876.</a:t>
            </a:r>
          </a:p>
          <a:p>
            <a:pPr marL="514350" indent="-514350">
              <a:buAutoNum type="alphaLcParenR"/>
            </a:pPr>
            <a:r>
              <a:rPr lang="en-US" sz="3600" b="1" dirty="0">
                <a:solidFill>
                  <a:srgbClr val="002060"/>
                </a:solidFill>
              </a:rPr>
              <a:t>The British ruled India for almost two hundred years.</a:t>
            </a:r>
          </a:p>
          <a:p>
            <a:pPr marL="514350" indent="-514350">
              <a:buAutoNum type="alphaLcParenR"/>
            </a:pPr>
            <a:r>
              <a:rPr lang="en-US" sz="3600" b="1" dirty="0">
                <a:solidFill>
                  <a:srgbClr val="002060"/>
                </a:solidFill>
              </a:rPr>
              <a:t>India got its independence in 1947</a:t>
            </a:r>
            <a:r>
              <a:rPr lang="en-US" sz="3600" b="1" dirty="0">
                <a:solidFill>
                  <a:srgbClr val="002060"/>
                </a:solidFill>
              </a:rPr>
              <a:t>.</a:t>
            </a:r>
            <a:endParaRPr lang="en-US" sz="3600" b="1" dirty="0"/>
          </a:p>
        </p:txBody>
      </p:sp>
      <p:sp>
        <p:nvSpPr>
          <p:cNvPr id="8" name="Oval 7"/>
          <p:cNvSpPr/>
          <p:nvPr/>
        </p:nvSpPr>
        <p:spPr>
          <a:xfrm>
            <a:off x="3810000" y="304800"/>
            <a:ext cx="4114800" cy="762000"/>
          </a:xfrm>
          <a:prstGeom prst="ellipse">
            <a:avLst/>
          </a:prstGeom>
          <a:noFill/>
          <a:ln w="44450" cmpd="thinThick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Answer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189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7406" y="457200"/>
            <a:ext cx="46482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Homework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105835"/>
            <a:ext cx="11277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Write a short paragraph about </a:t>
            </a:r>
          </a:p>
          <a:p>
            <a:pPr algn="ctr"/>
            <a:r>
              <a:rPr lang="en-US" sz="8800" u="sng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India</a:t>
            </a:r>
            <a:r>
              <a:rPr lang="en-US" sz="8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88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893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62001"/>
            <a:ext cx="8305800" cy="54565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73767" y="2590800"/>
            <a:ext cx="57264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Good bye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73288" y="787601"/>
            <a:ext cx="8161312" cy="5430982"/>
            <a:chOff x="449288" y="774800"/>
            <a:chExt cx="8161312" cy="5430982"/>
          </a:xfrm>
          <a:noFill/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288" y="774800"/>
              <a:ext cx="8161312" cy="5430982"/>
            </a:xfrm>
            <a:prstGeom prst="rect">
              <a:avLst/>
            </a:prstGeom>
            <a:grpFill/>
            <a:ln w="231775"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590800" y="1520133"/>
              <a:ext cx="4572000" cy="4524315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>
                  <a:solidFill>
                    <a:srgbClr val="0B0BB5"/>
                  </a:solidFill>
                </a:rPr>
                <a:t>Thanks</a:t>
              </a:r>
            </a:p>
            <a:p>
              <a:pPr algn="ctr"/>
              <a:r>
                <a:rPr lang="en-US" sz="9600" b="1" dirty="0">
                  <a:solidFill>
                    <a:srgbClr val="0B0BB5"/>
                  </a:solidFill>
                </a:rPr>
                <a:t>To</a:t>
              </a:r>
            </a:p>
            <a:p>
              <a:pPr algn="ctr"/>
              <a:r>
                <a:rPr lang="en-US" sz="9600" b="1" dirty="0">
                  <a:solidFill>
                    <a:srgbClr val="0B0BB5"/>
                  </a:solidFill>
                </a:rPr>
                <a:t>All</a:t>
              </a:r>
              <a:endParaRPr lang="en-US" sz="9600" b="1" dirty="0">
                <a:solidFill>
                  <a:srgbClr val="0B0BB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0851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00" y="57643"/>
            <a:ext cx="4953000" cy="3810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Lesson Identity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24788"/>
            <a:ext cx="6553201" cy="617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6800" y="1564324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B0BB5"/>
                </a:solidFill>
                <a:latin typeface="Berlin Sans FB Demi" panose="020E0802020502020306" pitchFamily="34" charset="0"/>
                <a:cs typeface="Courier New" panose="02070309020205020404" pitchFamily="49" charset="0"/>
              </a:rPr>
              <a:t>Unit</a:t>
            </a:r>
            <a:r>
              <a:rPr lang="en-US" sz="3200" b="1" dirty="0">
                <a:solidFill>
                  <a:srgbClr val="0B0BB5"/>
                </a:solidFill>
                <a:latin typeface="Berlin Sans FB Demi" panose="020E0802020502020306" pitchFamily="34" charset="0"/>
                <a:cs typeface="Courier New" panose="02070309020205020404" pitchFamily="49" charset="0"/>
              </a:rPr>
              <a:t>: 6</a:t>
            </a:r>
          </a:p>
          <a:p>
            <a:pPr algn="ctr"/>
            <a:r>
              <a:rPr lang="en-US" sz="3200" b="1" dirty="0">
                <a:solidFill>
                  <a:srgbClr val="0B0BB5"/>
                </a:solidFill>
                <a:latin typeface="Berlin Sans FB Demi" panose="020E0802020502020306" pitchFamily="34" charset="0"/>
                <a:cs typeface="Courier New" panose="02070309020205020404" pitchFamily="49" charset="0"/>
              </a:rPr>
              <a:t>Lesson : </a:t>
            </a:r>
            <a:r>
              <a:rPr lang="en-US" sz="3200" b="1" dirty="0">
                <a:solidFill>
                  <a:srgbClr val="0B0BB5"/>
                </a:solidFill>
                <a:latin typeface="Berlin Sans FB Demi" panose="020E0802020502020306" pitchFamily="34" charset="0"/>
                <a:cs typeface="Courier New" panose="02070309020205020404" pitchFamily="49" charset="0"/>
              </a:rPr>
              <a:t>4</a:t>
            </a:r>
            <a:endParaRPr lang="en-US" sz="3200" b="1" dirty="0">
              <a:solidFill>
                <a:srgbClr val="0B0BB5"/>
              </a:solidFill>
              <a:latin typeface="Berlin Sans FB Demi" panose="020E0802020502020306" pitchFamily="34" charset="0"/>
              <a:cs typeface="Courier New" panose="02070309020205020404" pitchFamily="49" charset="0"/>
            </a:endParaRPr>
          </a:p>
          <a:p>
            <a:pPr algn="ctr"/>
            <a:r>
              <a:rPr lang="en-US" sz="3200" b="1" dirty="0">
                <a:solidFill>
                  <a:srgbClr val="0B0BB5"/>
                </a:solidFill>
                <a:latin typeface="Berlin Sans FB Demi" panose="020E0802020502020306" pitchFamily="34" charset="0"/>
                <a:cs typeface="Courier New" panose="02070309020205020404" pitchFamily="49" charset="0"/>
              </a:rPr>
              <a:t>Time : 45 m.</a:t>
            </a:r>
            <a:endParaRPr lang="bn-BD" sz="3200" b="1" dirty="0">
              <a:solidFill>
                <a:srgbClr val="0B0BB5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3200" b="1" dirty="0">
                <a:solidFill>
                  <a:srgbClr val="0B0BB5"/>
                </a:solidFill>
                <a:latin typeface="Berlin Sans FB Demi" panose="020E0802020502020306" pitchFamily="34" charset="0"/>
                <a:cs typeface="Courier New" panose="02070309020205020404" pitchFamily="49" charset="0"/>
              </a:rPr>
              <a:t>Date :</a:t>
            </a:r>
          </a:p>
        </p:txBody>
      </p:sp>
    </p:spTree>
    <p:extLst>
      <p:ext uri="{BB962C8B-B14F-4D97-AF65-F5344CB8AC3E}">
        <p14:creationId xmlns:p14="http://schemas.microsoft.com/office/powerpoint/2010/main" val="35180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304801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entury" panose="02040604050505020304" pitchFamily="18" charset="0"/>
              </a:rPr>
              <a:t>Look at the pictures</a:t>
            </a:r>
            <a:endParaRPr lang="en-US" sz="4400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2900" y="1027611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What do you see in the pictures?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69860" y="5815768"/>
            <a:ext cx="4572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Map of India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69" y="1535829"/>
            <a:ext cx="4648200" cy="3950311"/>
          </a:xfrm>
          <a:prstGeom prst="rect">
            <a:avLst/>
          </a:prstGeom>
          <a:ln w="190500" cap="sq" cmpd="tri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7819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304801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entury" panose="02040604050505020304" pitchFamily="18" charset="0"/>
              </a:rPr>
              <a:t>Look at the pictures</a:t>
            </a:r>
            <a:endParaRPr lang="en-US" sz="4400" b="1" dirty="0">
              <a:solidFill>
                <a:srgbClr val="002060"/>
              </a:solidFill>
              <a:latin typeface="Century" panose="020406040505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2900" y="1027611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What do you see in these pictures?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2900" y="1027611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What do you see in these pictures?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00200"/>
            <a:ext cx="3352800" cy="1805858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767" y="4181904"/>
            <a:ext cx="3200400" cy="1788312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384" y="4191001"/>
            <a:ext cx="3053432" cy="1826003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3962400" y="6260068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The sceneries of India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7850" y="3609315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70C0"/>
                </a:solidFill>
              </a:rPr>
              <a:t>Tajmahal</a:t>
            </a:r>
            <a:r>
              <a:rPr lang="en-US" dirty="0">
                <a:solidFill>
                  <a:srgbClr val="0070C0"/>
                </a:solidFill>
              </a:rPr>
              <a:t>, India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19776" y="3616067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Flag of India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651" y="1637580"/>
            <a:ext cx="3333750" cy="1772887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970097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ecision 7"/>
          <p:cNvSpPr/>
          <p:nvPr/>
        </p:nvSpPr>
        <p:spPr>
          <a:xfrm>
            <a:off x="2534926" y="533400"/>
            <a:ext cx="7162800" cy="14478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Lesson title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72926" y="2202597"/>
            <a:ext cx="8686800" cy="36576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 w="161925" cmpd="tri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India</a:t>
            </a:r>
          </a:p>
        </p:txBody>
      </p:sp>
    </p:spTree>
    <p:extLst>
      <p:ext uri="{BB962C8B-B14F-4D97-AF65-F5344CB8AC3E}">
        <p14:creationId xmlns:p14="http://schemas.microsoft.com/office/powerpoint/2010/main" val="22851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00300" y="457200"/>
            <a:ext cx="7543800" cy="1219200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Berlin Sans FB Demi" panose="020E0802020502020306" pitchFamily="34" charset="0"/>
              </a:rPr>
              <a:t>Learning outcome</a:t>
            </a:r>
            <a:endParaRPr lang="en-US" sz="4800" dirty="0">
              <a:solidFill>
                <a:srgbClr val="0070C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905000"/>
            <a:ext cx="11125200" cy="40386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 w="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BY the end of the lesson the learners will be able to</a:t>
            </a:r>
          </a:p>
          <a:p>
            <a:pPr>
              <a:buFont typeface="Wingdings" pitchFamily="2" charset="2"/>
              <a:buChar char="q"/>
            </a:pPr>
            <a:r>
              <a:rPr lang="en-US" sz="5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Chose the best answer. </a:t>
            </a:r>
            <a:endParaRPr lang="en-US" sz="5400" dirty="0">
              <a:solidFill>
                <a:srgbClr val="002060"/>
              </a:solidFill>
              <a:latin typeface="Narkisim" pitchFamily="34" charset="-79"/>
              <a:cs typeface="Narkisim" pitchFamily="34" charset="-79"/>
            </a:endParaRPr>
          </a:p>
          <a:p>
            <a:pPr>
              <a:buFont typeface="Wingdings" pitchFamily="2" charset="2"/>
              <a:buChar char="q"/>
            </a:pPr>
            <a:r>
              <a:rPr lang="en-US" sz="5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learn new English words meaning.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54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. Fill in the gap.</a:t>
            </a:r>
            <a:endParaRPr lang="en-US" sz="54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209800" y="304800"/>
            <a:ext cx="7924800" cy="2971800"/>
          </a:xfrm>
          <a:prstGeom prst="frame">
            <a:avLst/>
          </a:prstGeom>
          <a:noFill/>
          <a:ln w="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2060"/>
                </a:solidFill>
              </a:rPr>
              <a:t>Silent reading</a:t>
            </a:r>
            <a:endParaRPr lang="en-US" sz="8000" dirty="0">
              <a:solidFill>
                <a:srgbClr val="002060"/>
              </a:solidFill>
            </a:endParaRPr>
          </a:p>
        </p:txBody>
      </p:sp>
      <p:pic>
        <p:nvPicPr>
          <p:cNvPr id="3" name="Picture 2" descr="jjjll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657600"/>
            <a:ext cx="5715000" cy="2743200"/>
          </a:xfrm>
          <a:prstGeom prst="rect">
            <a:avLst/>
          </a:prstGeom>
          <a:ln w="0" cmpd="thickThin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114800" y="2991278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B0BB5"/>
                </a:solidFill>
              </a:rPr>
              <a:t>Open at page </a:t>
            </a:r>
            <a:r>
              <a:rPr lang="en-US" sz="4000" b="1" dirty="0" smtClean="0">
                <a:solidFill>
                  <a:srgbClr val="0B0BB5"/>
                </a:solidFill>
              </a:rPr>
              <a:t>82</a:t>
            </a:r>
            <a:endParaRPr lang="en-US" sz="2800" b="1" dirty="0">
              <a:solidFill>
                <a:srgbClr val="0B0BB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paration 5"/>
          <p:cNvSpPr/>
          <p:nvPr/>
        </p:nvSpPr>
        <p:spPr>
          <a:xfrm>
            <a:off x="3733800" y="221673"/>
            <a:ext cx="5181600" cy="685800"/>
          </a:xfrm>
          <a:prstGeom prst="flowChartPrepara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ooper Black" panose="0208090404030B020404" pitchFamily="18" charset="0"/>
              </a:rPr>
              <a:t>Group work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54628"/>
            <a:ext cx="116967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Discuss with your partner and circle the right answer : </a:t>
            </a:r>
          </a:p>
          <a:p>
            <a:pPr marL="342900" indent="-342900">
              <a:buAutoNum type="alphaLcParenR"/>
            </a:pPr>
            <a:r>
              <a:rPr lang="en-US" sz="2800" dirty="0"/>
              <a:t> The word ‘coincide’ means</a:t>
            </a:r>
          </a:p>
          <a:p>
            <a:pPr marL="342900" indent="-342900"/>
            <a:r>
              <a:rPr lang="en-US" sz="2800" dirty="0"/>
              <a:t>	</a:t>
            </a:r>
            <a:r>
              <a:rPr lang="en-US" sz="2800" dirty="0" err="1"/>
              <a:t>i</a:t>
            </a:r>
            <a:r>
              <a:rPr lang="en-US" sz="2800" dirty="0"/>
              <a:t>) accord. Ii) agree. Iii) be identical. iv) all the options.</a:t>
            </a:r>
          </a:p>
          <a:p>
            <a:pPr marL="342900" indent="-342900"/>
            <a:r>
              <a:rPr lang="en-US" sz="2800" dirty="0"/>
              <a:t>b) The disintegration of the Mughal Empire  - the way regional state.</a:t>
            </a:r>
          </a:p>
          <a:p>
            <a:pPr marL="342900" indent="-342900"/>
            <a:r>
              <a:rPr lang="en-US" sz="2800" dirty="0"/>
              <a:t>	</a:t>
            </a:r>
            <a:r>
              <a:rPr lang="en-US" sz="2800" dirty="0" err="1"/>
              <a:t>i</a:t>
            </a:r>
            <a:r>
              <a:rPr lang="en-US" sz="2800" dirty="0"/>
              <a:t>) restricted.  ii) inhibited iii) paved. Iv) impeded.</a:t>
            </a:r>
          </a:p>
          <a:p>
            <a:pPr marL="342900" indent="-342900"/>
            <a:r>
              <a:rPr lang="en-US" sz="2800" dirty="0"/>
              <a:t>c) – got the power of India in the 7</a:t>
            </a:r>
            <a:r>
              <a:rPr lang="en-US" sz="2800" baseline="30000" dirty="0"/>
              <a:t>th</a:t>
            </a:r>
            <a:r>
              <a:rPr lang="en-US" sz="2800" dirty="0"/>
              <a:t> century.</a:t>
            </a:r>
          </a:p>
          <a:p>
            <a:pPr marL="342900" indent="-342900"/>
            <a:r>
              <a:rPr lang="en-US" sz="2800" dirty="0"/>
              <a:t>	</a:t>
            </a:r>
            <a:r>
              <a:rPr lang="en-US" sz="2800" dirty="0" err="1"/>
              <a:t>i</a:t>
            </a:r>
            <a:r>
              <a:rPr lang="en-US" sz="2800" dirty="0"/>
              <a:t>) The Portuguese. Ii) The native  Indian. Iii) The English . Iv) The Danish.</a:t>
            </a:r>
          </a:p>
          <a:p>
            <a:pPr marL="342900" indent="-342900"/>
            <a:r>
              <a:rPr lang="en-US" sz="2800" dirty="0"/>
              <a:t>d) Warren Hastings war appointed the – Governor General of India.</a:t>
            </a:r>
          </a:p>
          <a:p>
            <a:pPr marL="342900" indent="-342900"/>
            <a:r>
              <a:rPr lang="en-US" sz="2800" dirty="0"/>
              <a:t>	</a:t>
            </a:r>
            <a:r>
              <a:rPr lang="en-US" sz="2800" dirty="0" err="1"/>
              <a:t>i</a:t>
            </a:r>
            <a:r>
              <a:rPr lang="en-US" sz="2800" dirty="0"/>
              <a:t>) first. Ii) last. Iii) second . Iv) none of the above.</a:t>
            </a:r>
          </a:p>
          <a:p>
            <a:pPr marL="342900" indent="-342900"/>
            <a:r>
              <a:rPr lang="en-US" sz="2800" dirty="0"/>
              <a:t>e) In- India came under the British rule completely.</a:t>
            </a:r>
          </a:p>
          <a:p>
            <a:pPr marL="342900" indent="-342900"/>
            <a:r>
              <a:rPr lang="en-US" sz="2800" dirty="0"/>
              <a:t>	</a:t>
            </a:r>
            <a:r>
              <a:rPr lang="en-US" sz="2800" dirty="0" err="1"/>
              <a:t>i</a:t>
            </a:r>
            <a:r>
              <a:rPr lang="en-US" sz="2800" dirty="0"/>
              <a:t>) 1774. Ii) 1876. Iii) 1875 . Iv) 1874.</a:t>
            </a:r>
          </a:p>
          <a:p>
            <a:pPr marL="342900" indent="-34290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07344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33800" y="152400"/>
            <a:ext cx="4114800" cy="1600200"/>
          </a:xfrm>
          <a:prstGeom prst="ellipse">
            <a:avLst/>
          </a:prstGeom>
          <a:noFill/>
          <a:ln w="44450" cmpd="thinThick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Answer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905001"/>
            <a:ext cx="8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>
                <a:solidFill>
                  <a:srgbClr val="002060"/>
                </a:solidFill>
              </a:rPr>
              <a:t>	</a:t>
            </a:r>
            <a:r>
              <a:rPr lang="en-US" sz="5400" dirty="0">
                <a:solidFill>
                  <a:srgbClr val="002060"/>
                </a:solidFill>
              </a:rPr>
              <a:t>a) (iv) all the options.</a:t>
            </a:r>
          </a:p>
          <a:p>
            <a:pPr marL="342900" indent="-342900"/>
            <a:r>
              <a:rPr lang="en-US" sz="5400" dirty="0">
                <a:solidFill>
                  <a:srgbClr val="002060"/>
                </a:solidFill>
              </a:rPr>
              <a:t>	b) (iii) paved. </a:t>
            </a:r>
          </a:p>
          <a:p>
            <a:pPr marL="342900" indent="-342900"/>
            <a:r>
              <a:rPr lang="en-US" sz="5400" dirty="0">
                <a:solidFill>
                  <a:srgbClr val="002060"/>
                </a:solidFill>
              </a:rPr>
              <a:t>	c) (iii) The English.</a:t>
            </a:r>
          </a:p>
          <a:p>
            <a:pPr marL="342900" indent="-342900"/>
            <a:r>
              <a:rPr lang="en-US" sz="5400" dirty="0">
                <a:solidFill>
                  <a:srgbClr val="002060"/>
                </a:solidFill>
              </a:rPr>
              <a:t>	d) (</a:t>
            </a:r>
            <a:r>
              <a:rPr lang="en-US" sz="5400" dirty="0" err="1">
                <a:solidFill>
                  <a:srgbClr val="002060"/>
                </a:solidFill>
              </a:rPr>
              <a:t>i</a:t>
            </a:r>
            <a:r>
              <a:rPr lang="en-US" sz="5400" dirty="0">
                <a:solidFill>
                  <a:srgbClr val="002060"/>
                </a:solidFill>
              </a:rPr>
              <a:t>)first.</a:t>
            </a:r>
          </a:p>
          <a:p>
            <a:pPr marL="342900" indent="-342900"/>
            <a:r>
              <a:rPr lang="en-US" sz="5400" dirty="0">
                <a:solidFill>
                  <a:srgbClr val="002060"/>
                </a:solidFill>
              </a:rPr>
              <a:t>	e) (ii) 1876.</a:t>
            </a:r>
          </a:p>
        </p:txBody>
      </p:sp>
    </p:spTree>
    <p:extLst>
      <p:ext uri="{BB962C8B-B14F-4D97-AF65-F5344CB8AC3E}">
        <p14:creationId xmlns:p14="http://schemas.microsoft.com/office/powerpoint/2010/main" val="34672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1770</TotalTime>
  <Words>381</Words>
  <Application>Microsoft Office PowerPoint</Application>
  <PresentationFormat>Widescreen</PresentationFormat>
  <Paragraphs>81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Aharoni</vt:lpstr>
      <vt:lpstr>Arial Black</vt:lpstr>
      <vt:lpstr>Berlin Sans FB Demi</vt:lpstr>
      <vt:lpstr>Calibri</vt:lpstr>
      <vt:lpstr>Century</vt:lpstr>
      <vt:lpstr>Century Gothic</vt:lpstr>
      <vt:lpstr>Cooper Black</vt:lpstr>
      <vt:lpstr>Courier New</vt:lpstr>
      <vt:lpstr>Garamond</vt:lpstr>
      <vt:lpstr>Narkisim</vt:lpstr>
      <vt:lpstr>Vrinda</vt:lpstr>
      <vt:lpstr>Wingdings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Azad</cp:lastModifiedBy>
  <cp:revision>235</cp:revision>
  <dcterms:created xsi:type="dcterms:W3CDTF">2006-08-16T00:00:00Z</dcterms:created>
  <dcterms:modified xsi:type="dcterms:W3CDTF">2020-09-29T03:03:28Z</dcterms:modified>
</cp:coreProperties>
</file>