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81" r:id="rId4"/>
    <p:sldId id="258" r:id="rId5"/>
    <p:sldId id="259" r:id="rId6"/>
    <p:sldId id="276" r:id="rId7"/>
    <p:sldId id="275" r:id="rId8"/>
    <p:sldId id="263" r:id="rId9"/>
    <p:sldId id="273" r:id="rId10"/>
    <p:sldId id="277" r:id="rId11"/>
    <p:sldId id="278" r:id="rId12"/>
    <p:sldId id="282" r:id="rId13"/>
    <p:sldId id="285" r:id="rId14"/>
    <p:sldId id="286" r:id="rId15"/>
    <p:sldId id="287" r:id="rId16"/>
    <p:sldId id="288" r:id="rId17"/>
    <p:sldId id="279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BB5"/>
    <a:srgbClr val="FFCC00"/>
    <a:srgbClr val="3DE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582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CFFFA-CF9F-4D65-B253-FA52F2640E5F}" type="datetimeFigureOut">
              <a:rPr lang="en-US" smtClean="0"/>
              <a:pPr/>
              <a:t>10/02/20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9F9F8-565B-43B9-9E93-25E23F92F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1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9F9F8-565B-43B9-9E93-25E23F92FC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9F9F8-565B-43B9-9E93-25E23F92FC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9F9F8-565B-43B9-9E93-25E23F92FC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75025"/>
            <a:ext cx="957626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50848" y="1385316"/>
            <a:ext cx="9290304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059680" y="1267730"/>
            <a:ext cx="207264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181600" y="1267731"/>
            <a:ext cx="18288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7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242560" y="1327188"/>
            <a:ext cx="170688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10/02/20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73249" y="5211060"/>
            <a:ext cx="5905500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2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75025"/>
            <a:ext cx="957626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50848" y="1385316"/>
            <a:ext cx="9290304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059680" y="1267730"/>
            <a:ext cx="207264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181600" y="1267731"/>
            <a:ext cx="18288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2560" y="1325880"/>
            <a:ext cx="170688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10/02/20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2905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45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0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74334"/>
            <a:ext cx="48768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0" y="2755898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2074334"/>
            <a:ext cx="48768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756581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4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4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173736"/>
            <a:ext cx="8531352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7" y="173736"/>
            <a:ext cx="292608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1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68" y="907143"/>
            <a:ext cx="7238475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1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310086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7" y="274320"/>
            <a:ext cx="265176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546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7" y="173736"/>
            <a:ext cx="292608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173736"/>
            <a:ext cx="8531352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10/02/20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309360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7" y="274320"/>
            <a:ext cx="265176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861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173736"/>
            <a:ext cx="11722608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642594"/>
            <a:ext cx="1024128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103120"/>
            <a:ext cx="1024128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3024" y="630936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2528" y="6309360"/>
            <a:ext cx="5266944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1176" y="6309360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8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1905000"/>
            <a:ext cx="61722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Bernard MT Condensed" panose="02050806060905020404" pitchFamily="18" charset="0"/>
              </a:rPr>
              <a:t>Welcome</a:t>
            </a:r>
          </a:p>
          <a:p>
            <a:pPr algn="ctr"/>
            <a:r>
              <a:rPr lang="en-US" sz="6000" b="1" dirty="0">
                <a:solidFill>
                  <a:srgbClr val="002060"/>
                </a:solidFill>
                <a:latin typeface="Bernard MT Condensed" panose="02050806060905020404" pitchFamily="18" charset="0"/>
              </a:rPr>
              <a:t>To all students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683" l="4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28601"/>
            <a:ext cx="2333625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56" l="97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4680880"/>
            <a:ext cx="2333625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" b="92683" l="32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88" y="99685"/>
            <a:ext cx="2333625" cy="195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89756" l="97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14154"/>
            <a:ext cx="2333625" cy="1952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228600"/>
            <a:ext cx="11658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0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76200"/>
            <a:ext cx="69342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New Vocabulary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752600" y="1600200"/>
            <a:ext cx="3124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extinct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7315200" y="1524000"/>
            <a:ext cx="30480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disappear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828800" y="3733800"/>
            <a:ext cx="2438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source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7543800" y="3733800"/>
            <a:ext cx="28956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origin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767" y="3302508"/>
            <a:ext cx="2028709" cy="162458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053" y="1524001"/>
            <a:ext cx="2171894" cy="134886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Left Arrow 17"/>
          <p:cNvSpPr/>
          <p:nvPr/>
        </p:nvSpPr>
        <p:spPr>
          <a:xfrm>
            <a:off x="7696200" y="5257800"/>
            <a:ext cx="25146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diminish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1" y="5128122"/>
            <a:ext cx="2209799" cy="1478556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ight Arrow 19"/>
          <p:cNvSpPr/>
          <p:nvPr/>
        </p:nvSpPr>
        <p:spPr>
          <a:xfrm>
            <a:off x="1752600" y="5181600"/>
            <a:ext cx="32766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reduce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1828800" y="1143000"/>
            <a:ext cx="2819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poverty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7467600" y="1066800"/>
            <a:ext cx="3276600" cy="1295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destitution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905000" y="4114800"/>
            <a:ext cx="28956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change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7162800" y="4343400"/>
            <a:ext cx="32766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alter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752600" y="2590800"/>
            <a:ext cx="24384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melt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7315200" y="2743200"/>
            <a:ext cx="34290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liquidity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403" y="961654"/>
            <a:ext cx="2325395" cy="1505693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682" y="2851979"/>
            <a:ext cx="1729425" cy="107784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304" y="4516389"/>
            <a:ext cx="1691556" cy="112565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76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Individual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438870"/>
            <a:ext cx="1139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a) What can be the appropriate title of the passage?</a:t>
            </a:r>
            <a:endParaRPr lang="en-US" sz="2800" dirty="0"/>
          </a:p>
        </p:txBody>
      </p:sp>
      <p:pic>
        <p:nvPicPr>
          <p:cNvPr id="7" name="Picture 6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16" y="2209884"/>
            <a:ext cx="4695826" cy="3124858"/>
          </a:xfrm>
          <a:prstGeom prst="rect">
            <a:avLst/>
          </a:prstGeom>
        </p:spPr>
      </p:pic>
      <p:pic>
        <p:nvPicPr>
          <p:cNvPr id="8" name="Picture 7" descr="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196029"/>
            <a:ext cx="5029200" cy="29898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900" y="5473005"/>
            <a:ext cx="1104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Ans. a) Fish population and it’s problem </a:t>
            </a:r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can be the appropriate title of the passage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  <a:p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6478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Look  at the pictures  and answer  these question.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76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Individual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265129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b) What is the main threat of fish population 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562600"/>
            <a:ext cx="1150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Ans. b) Global warming </a:t>
            </a:r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is the main threat of fish population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81300" y="652219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Look  at the pictures  and answer  these question.</a:t>
            </a:r>
            <a:endParaRPr lang="en-US" dirty="0"/>
          </a:p>
        </p:txBody>
      </p:sp>
      <p:pic>
        <p:nvPicPr>
          <p:cNvPr id="8" name="Picture 7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4926"/>
            <a:ext cx="5105400" cy="3397413"/>
          </a:xfrm>
          <a:prstGeom prst="rect">
            <a:avLst/>
          </a:prstGeom>
        </p:spPr>
      </p:pic>
      <p:pic>
        <p:nvPicPr>
          <p:cNvPr id="9" name="Picture 8" descr="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1" y="1980327"/>
            <a:ext cx="5055494" cy="3352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76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Individual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38870"/>
            <a:ext cx="1135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c) What problem will fish face due to climate change</a:t>
            </a:r>
            <a:r>
              <a:rPr lang="en-U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5634613"/>
            <a:ext cx="1135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Ans. c) There will be less food and oxygen available for fish due to climate change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1300" y="509912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Look  at the pictures  and answer  these question.</a:t>
            </a:r>
            <a:endParaRPr lang="en-US" dirty="0"/>
          </a:p>
        </p:txBody>
      </p:sp>
      <p:pic>
        <p:nvPicPr>
          <p:cNvPr id="7" name="Picture 6" descr="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518" y="1917483"/>
            <a:ext cx="4961755" cy="3721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76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Individual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d) What is the most valuable biological asset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54469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Ans. D) Fishes </a:t>
            </a: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is the most valuable biological asset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609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Look  at the pictures  and answer  these question.</a:t>
            </a:r>
            <a:endParaRPr lang="en-US" dirty="0"/>
          </a:p>
        </p:txBody>
      </p:sp>
      <p:pic>
        <p:nvPicPr>
          <p:cNvPr id="7" name="Picture 6" descr="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016" y="1900204"/>
            <a:ext cx="4849170" cy="3215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76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Individual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1112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e) Should we ban the hobby of fishing &amp; why?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486400"/>
            <a:ext cx="1135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>
                <a:solidFill>
                  <a:srgbClr val="002060"/>
                </a:solidFill>
              </a:rPr>
              <a:t>Ans. e) Yes, we should ban the hobby of fishing to protect fish population.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609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Look  at the pictures  and answer  these question.</a:t>
            </a:r>
            <a:endParaRPr lang="en-US" dirty="0"/>
          </a:p>
        </p:txBody>
      </p:sp>
      <p:pic>
        <p:nvPicPr>
          <p:cNvPr id="7" name="Picture 6" descr="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40909"/>
            <a:ext cx="7086600" cy="3543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304800"/>
            <a:ext cx="4876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Evaluation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100" y="900545"/>
            <a:ext cx="11201400" cy="5410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smtClean="0">
                <a:solidFill>
                  <a:srgbClr val="002060"/>
                </a:solidFill>
              </a:rPr>
              <a:t>Fill in the gap-</a:t>
            </a:r>
          </a:p>
          <a:p>
            <a:pPr marL="514350" indent="-514350">
              <a:buAutoNum type="alphaLcParenR"/>
            </a:pPr>
            <a:r>
              <a:rPr lang="en-US" sz="3600" smtClean="0">
                <a:solidFill>
                  <a:srgbClr val="002060"/>
                </a:solidFill>
              </a:rPr>
              <a:t>Fish population is in danger  (a)- be Cause of so many (b)- . Global warming is a (c)- of (d)- for us as it is (e)- the water (f)- in rivers, lakes, cannels etc. It (g)- fish will enjoy (h)- food (i)- oxygen for its (j)- habitation.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105400"/>
            <a:ext cx="1066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Answer: a) zone b). factors. c) matter. d) concern.  e) increasing. f) temperature. g) means. h) less  </a:t>
            </a:r>
            <a:r>
              <a:rPr lang="en-US" sz="2800" dirty="0" err="1"/>
              <a:t>i</a:t>
            </a:r>
            <a:r>
              <a:rPr lang="en-US" sz="2800" dirty="0"/>
              <a:t>) as well as.  j) natural.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7406" y="457200"/>
            <a:ext cx="4648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Homework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105835"/>
            <a:ext cx="1043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Write a short paragraph about </a:t>
            </a:r>
          </a:p>
          <a:p>
            <a:pPr algn="ctr"/>
            <a:r>
              <a:rPr lang="en-US" sz="5400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Fish population</a:t>
            </a:r>
            <a:r>
              <a:rPr lang="en-US" sz="5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893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1"/>
            <a:ext cx="8305800" cy="54565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3767" y="2590800"/>
            <a:ext cx="57264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Good bye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73288" y="787601"/>
            <a:ext cx="8161312" cy="5430982"/>
            <a:chOff x="449288" y="774800"/>
            <a:chExt cx="8161312" cy="5430982"/>
          </a:xfrm>
          <a:noFill/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288" y="774800"/>
              <a:ext cx="8161312" cy="5430982"/>
            </a:xfrm>
            <a:prstGeom prst="rect">
              <a:avLst/>
            </a:prstGeom>
            <a:grpFill/>
            <a:ln w="231775"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590800" y="1520133"/>
              <a:ext cx="4572000" cy="4524315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>
                  <a:solidFill>
                    <a:srgbClr val="0B0BB5"/>
                  </a:solidFill>
                </a:rPr>
                <a:t>Thanks</a:t>
              </a:r>
            </a:p>
            <a:p>
              <a:pPr algn="ctr"/>
              <a:r>
                <a:rPr lang="en-US" sz="9600" b="1" dirty="0">
                  <a:solidFill>
                    <a:srgbClr val="0B0BB5"/>
                  </a:solidFill>
                </a:rPr>
                <a:t>To</a:t>
              </a:r>
            </a:p>
            <a:p>
              <a:pPr algn="ctr"/>
              <a:r>
                <a:rPr lang="en-US" sz="9600" b="1" dirty="0">
                  <a:solidFill>
                    <a:srgbClr val="0B0BB5"/>
                  </a:solidFill>
                </a:rPr>
                <a:t>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85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152400"/>
            <a:ext cx="4953000" cy="381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Lesson Identity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6553201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2286000"/>
            <a:ext cx="396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B0BB5"/>
                </a:solidFill>
                <a:latin typeface="Berlin Sans FB Demi" panose="020E0802020502020306" pitchFamily="34" charset="0"/>
                <a:cs typeface="Courier New" panose="02070309020205020404" pitchFamily="49" charset="0"/>
              </a:rPr>
              <a:t>Unit: 5</a:t>
            </a:r>
          </a:p>
          <a:p>
            <a:pPr algn="ctr"/>
            <a:r>
              <a:rPr lang="en-US" sz="4400" b="1" dirty="0">
                <a:solidFill>
                  <a:srgbClr val="0B0BB5"/>
                </a:solidFill>
                <a:latin typeface="Berlin Sans FB Demi" panose="020E0802020502020306" pitchFamily="34" charset="0"/>
                <a:cs typeface="Courier New" panose="02070309020205020404" pitchFamily="49" charset="0"/>
              </a:rPr>
              <a:t>Lesson </a:t>
            </a:r>
            <a:r>
              <a:rPr lang="en-US" sz="4400" b="1" dirty="0" smtClean="0">
                <a:solidFill>
                  <a:srgbClr val="0B0BB5"/>
                </a:solidFill>
                <a:latin typeface="Berlin Sans FB Demi" panose="020E0802020502020306" pitchFamily="34" charset="0"/>
                <a:cs typeface="Courier New" panose="02070309020205020404" pitchFamily="49" charset="0"/>
              </a:rPr>
              <a:t>:4</a:t>
            </a:r>
            <a:endParaRPr lang="en-US" sz="4400" b="1" dirty="0">
              <a:solidFill>
                <a:srgbClr val="0B0BB5"/>
              </a:solidFill>
              <a:latin typeface="Berlin Sans FB Demi" panose="020E0802020502020306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4400" b="1" dirty="0">
                <a:solidFill>
                  <a:srgbClr val="0B0BB5"/>
                </a:solidFill>
                <a:latin typeface="Berlin Sans FB Demi" panose="020E0802020502020306" pitchFamily="34" charset="0"/>
                <a:cs typeface="Courier New" panose="02070309020205020404" pitchFamily="49" charset="0"/>
              </a:rPr>
              <a:t>Time : 45 m.</a:t>
            </a:r>
            <a:endParaRPr lang="bn-BD" sz="4400" b="1" dirty="0">
              <a:solidFill>
                <a:srgbClr val="0B0BB5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4400" b="1" dirty="0">
                <a:solidFill>
                  <a:srgbClr val="0B0BB5"/>
                </a:solidFill>
                <a:latin typeface="Berlin Sans FB Demi" panose="020E0802020502020306" pitchFamily="34" charset="0"/>
                <a:cs typeface="Courier New" panose="02070309020205020404" pitchFamily="49" charset="0"/>
              </a:rPr>
              <a:t>Date :</a:t>
            </a:r>
          </a:p>
        </p:txBody>
      </p:sp>
    </p:spTree>
    <p:extLst>
      <p:ext uri="{BB962C8B-B14F-4D97-AF65-F5344CB8AC3E}">
        <p14:creationId xmlns:p14="http://schemas.microsoft.com/office/powerpoint/2010/main" val="351800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1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entury" panose="02040604050505020304" pitchFamily="18" charset="0"/>
              </a:rPr>
              <a:t>Look at the pictures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2900" y="1027611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do you see in the pictures?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5486400"/>
            <a:ext cx="562174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Man and pollution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8941" y="1630039"/>
            <a:ext cx="6757917" cy="3378959"/>
          </a:xfrm>
          <a:prstGeom prst="rect">
            <a:avLst/>
          </a:prstGeom>
          <a:ln w="190500" cap="sq" cmpd="tri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819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304801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entury" panose="02040604050505020304" pitchFamily="18" charset="0"/>
              </a:rPr>
              <a:t>Look at the pictures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2900" y="1027611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do you see in these pictures?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2900" y="1027611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do you see in these pictures?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550" y="1600200"/>
            <a:ext cx="2809112" cy="1805858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767" y="4221231"/>
            <a:ext cx="3200400" cy="1709659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9864" y="4191001"/>
            <a:ext cx="3207537" cy="1826003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3962400" y="6260068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79946" y="1637580"/>
            <a:ext cx="2661158" cy="177288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2514600" y="3581400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Fishes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5200" y="6248400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5200" y="6172200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57600" y="2667000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3800" y="6260068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Global warming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0" y="4876800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43400" y="6172200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57600" y="4038600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62400" y="3505200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2200" y="35930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Fishes in the river</a:t>
            </a:r>
          </a:p>
        </p:txBody>
      </p:sp>
    </p:spTree>
    <p:extLst>
      <p:ext uri="{BB962C8B-B14F-4D97-AF65-F5344CB8AC3E}">
        <p14:creationId xmlns:p14="http://schemas.microsoft.com/office/powerpoint/2010/main" val="269700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  <p:bldP spid="15" grpId="0"/>
      <p:bldP spid="16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ecision 7"/>
          <p:cNvSpPr/>
          <p:nvPr/>
        </p:nvSpPr>
        <p:spPr>
          <a:xfrm>
            <a:off x="3352800" y="533400"/>
            <a:ext cx="5715000" cy="14478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Lesson title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71600" y="1981200"/>
            <a:ext cx="9088126" cy="3878997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 w="161925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Putting our fish in hot water</a:t>
            </a:r>
          </a:p>
        </p:txBody>
      </p:sp>
    </p:spTree>
    <p:extLst>
      <p:ext uri="{BB962C8B-B14F-4D97-AF65-F5344CB8AC3E}">
        <p14:creationId xmlns:p14="http://schemas.microsoft.com/office/powerpoint/2010/main" val="228514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2800" y="381000"/>
            <a:ext cx="5943600" cy="121920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Berlin Sans FB Demi" panose="020E0802020502020306" pitchFamily="34" charset="0"/>
              </a:rPr>
              <a:t>Learning outcome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85800" y="1905000"/>
            <a:ext cx="10820400" cy="40386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 w="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BY the end of the lesson the learners will be able to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Chose the best answer. </a:t>
            </a:r>
            <a:endParaRPr lang="en-US" sz="4400" dirty="0">
              <a:solidFill>
                <a:srgbClr val="002060"/>
              </a:solidFill>
              <a:latin typeface="Narkisim" pitchFamily="34" charset="-79"/>
              <a:cs typeface="Narkisim" pitchFamily="34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sz="4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learn new English words meaning.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4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. Question and answer.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09800" y="304800"/>
            <a:ext cx="7924800" cy="2971800"/>
          </a:xfrm>
          <a:prstGeom prst="frame">
            <a:avLst/>
          </a:prstGeom>
          <a:noFill/>
          <a:ln w="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2060"/>
                </a:solidFill>
              </a:rPr>
              <a:t>Silent reading</a:t>
            </a:r>
          </a:p>
        </p:txBody>
      </p:sp>
      <p:pic>
        <p:nvPicPr>
          <p:cNvPr id="3" name="Picture 2" descr="jjjll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657600"/>
            <a:ext cx="5715000" cy="2743200"/>
          </a:xfrm>
          <a:prstGeom prst="rect">
            <a:avLst/>
          </a:prstGeom>
          <a:ln w="0" cmpd="thickThin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67200" y="2547932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Open at page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65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paration 5"/>
          <p:cNvSpPr/>
          <p:nvPr/>
        </p:nvSpPr>
        <p:spPr>
          <a:xfrm>
            <a:off x="3733800" y="304800"/>
            <a:ext cx="5181600" cy="685800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oper Black" panose="0208090404030B020404" pitchFamily="18" charset="0"/>
              </a:rPr>
              <a:t>Group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1135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Discuss with your partner and circle the right answer : </a:t>
            </a:r>
          </a:p>
          <a:p>
            <a:endParaRPr lang="en-US" sz="2800" dirty="0"/>
          </a:p>
          <a:p>
            <a:pPr marL="342900" indent="-342900">
              <a:buAutoNum type="alphaLcParenR"/>
            </a:pPr>
            <a:r>
              <a:rPr lang="en-US" sz="2800" dirty="0"/>
              <a:t> Climate  change  is- the water in river</a:t>
            </a:r>
          </a:p>
          <a:p>
            <a:pPr marL="342900" indent="-342900"/>
            <a:r>
              <a:rPr lang="en-US" sz="2800" dirty="0"/>
              <a:t>	</a:t>
            </a:r>
            <a:r>
              <a:rPr lang="en-US" sz="2800" dirty="0" err="1"/>
              <a:t>i</a:t>
            </a:r>
            <a:r>
              <a:rPr lang="en-US" sz="2800" dirty="0"/>
              <a:t>) enlarging. Ii) lengthening Iii) maximizing.  iv) all the option.</a:t>
            </a:r>
          </a:p>
          <a:p>
            <a:pPr marL="342900" indent="-342900"/>
            <a:r>
              <a:rPr lang="en-US" sz="2800" dirty="0"/>
              <a:t>b) Climate change creates less-</a:t>
            </a:r>
          </a:p>
          <a:p>
            <a:pPr marL="342900" indent="-342900"/>
            <a:r>
              <a:rPr lang="en-US" sz="2800" dirty="0"/>
              <a:t>	</a:t>
            </a:r>
            <a:r>
              <a:rPr lang="en-US" sz="2800" dirty="0" err="1"/>
              <a:t>i</a:t>
            </a:r>
            <a:r>
              <a:rPr lang="en-US" sz="2800" dirty="0"/>
              <a:t>) foodstuff .  ii) carbon dioxide iii) oxygen Iv) </a:t>
            </a:r>
            <a:r>
              <a:rPr lang="en-US" sz="2800" dirty="0" err="1"/>
              <a:t>i</a:t>
            </a:r>
            <a:r>
              <a:rPr lang="en-US" sz="2800" dirty="0"/>
              <a:t> &amp; iii.</a:t>
            </a:r>
          </a:p>
          <a:p>
            <a:pPr marL="342900" indent="-342900"/>
            <a:r>
              <a:rPr lang="en-US" sz="2800" dirty="0"/>
              <a:t>c) The word offspring means- .</a:t>
            </a:r>
          </a:p>
          <a:p>
            <a:pPr marL="342900" indent="-342900"/>
            <a:r>
              <a:rPr lang="en-US" sz="2800" dirty="0"/>
              <a:t>	</a:t>
            </a:r>
            <a:r>
              <a:rPr lang="en-US" sz="2800" dirty="0" err="1"/>
              <a:t>i</a:t>
            </a:r>
            <a:r>
              <a:rPr lang="en-US" sz="2800" dirty="0"/>
              <a:t>) descendant Ii) child. Iii) baby. Iv) all the option.</a:t>
            </a:r>
          </a:p>
          <a:p>
            <a:pPr marL="342900" indent="-342900"/>
            <a:r>
              <a:rPr lang="en-US" sz="2800" dirty="0"/>
              <a:t>d) The word extinct is- .</a:t>
            </a:r>
          </a:p>
          <a:p>
            <a:pPr marL="342900" indent="-342900"/>
            <a:r>
              <a:rPr lang="en-US" sz="2800" dirty="0"/>
              <a:t>	</a:t>
            </a:r>
            <a:r>
              <a:rPr lang="en-US" sz="2800" dirty="0" err="1"/>
              <a:t>i</a:t>
            </a:r>
            <a:r>
              <a:rPr lang="en-US" sz="2800" dirty="0"/>
              <a:t>) noun. Ii) adjective. Iii) verb. Iv) adverb.</a:t>
            </a:r>
          </a:p>
          <a:p>
            <a:pPr marL="342900" indent="-342900"/>
            <a:r>
              <a:rPr lang="en-US" sz="2800" dirty="0"/>
              <a:t>e) Climate change increases the –on fish population.</a:t>
            </a:r>
          </a:p>
          <a:p>
            <a:pPr marL="342900" indent="-342900"/>
            <a:r>
              <a:rPr lang="en-US" sz="2800" dirty="0"/>
              <a:t>	</a:t>
            </a:r>
            <a:r>
              <a:rPr lang="en-US" sz="2800" dirty="0" err="1"/>
              <a:t>i</a:t>
            </a:r>
            <a:r>
              <a:rPr lang="en-US" sz="2800" dirty="0"/>
              <a:t>) adversity. Ii) affliction. iii) constraint . Iv) all the option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73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33800" y="152400"/>
            <a:ext cx="4114800" cy="1600200"/>
          </a:xfrm>
          <a:prstGeom prst="ellipse">
            <a:avLst/>
          </a:prstGeom>
          <a:noFill/>
          <a:ln w="44450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Answer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905001"/>
            <a:ext cx="8001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5400" dirty="0">
                <a:solidFill>
                  <a:srgbClr val="002060"/>
                </a:solidFill>
              </a:rPr>
              <a:t>a</a:t>
            </a:r>
            <a:r>
              <a:rPr lang="en-US" sz="4800" dirty="0">
                <a:solidFill>
                  <a:srgbClr val="002060"/>
                </a:solidFill>
              </a:rPr>
              <a:t>) (iv) all the option .</a:t>
            </a:r>
          </a:p>
          <a:p>
            <a:pPr marL="342900" indent="-342900"/>
            <a:r>
              <a:rPr lang="en-US" sz="4800" dirty="0">
                <a:solidFill>
                  <a:srgbClr val="002060"/>
                </a:solidFill>
              </a:rPr>
              <a:t>	b) (iv)  </a:t>
            </a:r>
            <a:r>
              <a:rPr lang="en-US" sz="4800" dirty="0" err="1">
                <a:solidFill>
                  <a:srgbClr val="002060"/>
                </a:solidFill>
              </a:rPr>
              <a:t>i</a:t>
            </a:r>
            <a:r>
              <a:rPr lang="en-US" sz="4800" dirty="0">
                <a:solidFill>
                  <a:srgbClr val="002060"/>
                </a:solidFill>
              </a:rPr>
              <a:t> &amp; </a:t>
            </a:r>
            <a:r>
              <a:rPr lang="en-US" sz="4800" dirty="0" smtClean="0">
                <a:solidFill>
                  <a:srgbClr val="002060"/>
                </a:solidFill>
              </a:rPr>
              <a:t>iii</a:t>
            </a:r>
            <a:endParaRPr lang="en-US" sz="4800" dirty="0">
              <a:solidFill>
                <a:srgbClr val="002060"/>
              </a:solidFill>
            </a:endParaRPr>
          </a:p>
          <a:p>
            <a:pPr marL="342900" indent="-342900"/>
            <a:r>
              <a:rPr lang="en-US" sz="4800" dirty="0">
                <a:solidFill>
                  <a:srgbClr val="002060"/>
                </a:solidFill>
              </a:rPr>
              <a:t>	c) iv) all the option .</a:t>
            </a:r>
          </a:p>
          <a:p>
            <a:pPr marL="342900" indent="-342900"/>
            <a:r>
              <a:rPr lang="en-US" sz="4800" dirty="0">
                <a:solidFill>
                  <a:srgbClr val="002060"/>
                </a:solidFill>
              </a:rPr>
              <a:t>	d) (ii) adjective</a:t>
            </a:r>
          </a:p>
          <a:p>
            <a:pPr marL="342900" indent="-342900"/>
            <a:r>
              <a:rPr lang="en-US" sz="4800" dirty="0">
                <a:solidFill>
                  <a:srgbClr val="002060"/>
                </a:solidFill>
              </a:rPr>
              <a:t>	e) (iv) all the option .</a:t>
            </a:r>
            <a:r>
              <a:rPr lang="en-US" sz="4800" dirty="0"/>
              <a:t>.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2123</TotalTime>
  <Words>481</Words>
  <Application>Microsoft Office PowerPoint</Application>
  <PresentationFormat>Widescreen</PresentationFormat>
  <Paragraphs>99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Aharoni</vt:lpstr>
      <vt:lpstr>Arial Black</vt:lpstr>
      <vt:lpstr>Berlin Sans FB Demi</vt:lpstr>
      <vt:lpstr>Bernard MT Condensed</vt:lpstr>
      <vt:lpstr>Calibri</vt:lpstr>
      <vt:lpstr>Century</vt:lpstr>
      <vt:lpstr>Century Gothic</vt:lpstr>
      <vt:lpstr>Cooper Black</vt:lpstr>
      <vt:lpstr>Courier New</vt:lpstr>
      <vt:lpstr>Garamond</vt:lpstr>
      <vt:lpstr>Narkisim</vt:lpstr>
      <vt:lpstr>Vrinda</vt:lpstr>
      <vt:lpstr>Wingdings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Azad</cp:lastModifiedBy>
  <cp:revision>286</cp:revision>
  <dcterms:created xsi:type="dcterms:W3CDTF">2006-08-16T00:00:00Z</dcterms:created>
  <dcterms:modified xsi:type="dcterms:W3CDTF">2020-10-02T03:19:41Z</dcterms:modified>
</cp:coreProperties>
</file>