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0" d="100"/>
          <a:sy n="20" d="100"/>
        </p:scale>
        <p:origin x="4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0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FF0000"/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F43A-5BE4-4CA5-86BD-437DA18DAAE5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1658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1752600" y="775954"/>
            <a:ext cx="3124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coshban"/>
              </a:rPr>
              <a:t>meditation</a:t>
            </a:r>
            <a:endParaRPr lang="en-US" sz="4400" dirty="0">
              <a:latin typeface="Nicoshban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902235" y="699754"/>
            <a:ext cx="3544388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coshban"/>
              </a:rPr>
              <a:t>conteptation</a:t>
            </a:r>
            <a:endParaRPr lang="en-US" sz="4000" dirty="0">
              <a:latin typeface="Nicoshban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828800" y="2909554"/>
            <a:ext cx="3317966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coshban"/>
              </a:rPr>
              <a:t>gradually</a:t>
            </a:r>
            <a:endParaRPr lang="en-US" sz="4000" dirty="0">
              <a:latin typeface="Nicoshban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551023" y="2909554"/>
            <a:ext cx="28956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coshban"/>
              </a:rPr>
              <a:t>slowly</a:t>
            </a:r>
            <a:endParaRPr lang="en-US" sz="4000" dirty="0">
              <a:latin typeface="Nicoshban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6151418" y="4433554"/>
            <a:ext cx="4059382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coshban"/>
              </a:rPr>
              <a:t>anarchic</a:t>
            </a:r>
            <a:endParaRPr lang="en-US" sz="4400" dirty="0">
              <a:latin typeface="Nicoshban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752600" y="4357354"/>
            <a:ext cx="3276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coshban"/>
              </a:rPr>
              <a:t>chaotic</a:t>
            </a:r>
            <a:endParaRPr lang="en-US" sz="4000" dirty="0">
              <a:latin typeface="Nicoshban"/>
            </a:endParaRPr>
          </a:p>
        </p:txBody>
      </p:sp>
    </p:spTree>
    <p:extLst>
      <p:ext uri="{BB962C8B-B14F-4D97-AF65-F5344CB8AC3E}">
        <p14:creationId xmlns:p14="http://schemas.microsoft.com/office/powerpoint/2010/main" val="6631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875211" y="814590"/>
            <a:ext cx="4001589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coshban"/>
              </a:rPr>
              <a:t>concentration</a:t>
            </a:r>
            <a:endParaRPr lang="en-US" sz="4400" dirty="0">
              <a:latin typeface="Nicoshban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133011" y="814590"/>
            <a:ext cx="3492137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coshban"/>
              </a:rPr>
              <a:t>attention</a:t>
            </a:r>
            <a:endParaRPr lang="en-US" sz="4800" dirty="0">
              <a:latin typeface="Nicoshban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319349" y="2948190"/>
            <a:ext cx="3290751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coshban"/>
              </a:rPr>
              <a:t>refine</a:t>
            </a:r>
            <a:endParaRPr lang="en-US" sz="4000" dirty="0">
              <a:latin typeface="Nicoshban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6431280" y="3100590"/>
            <a:ext cx="28956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coshban"/>
              </a:rPr>
              <a:t>purify</a:t>
            </a:r>
            <a:endParaRPr lang="en-US" sz="4400" dirty="0">
              <a:latin typeface="Nicoshban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151417" y="4472190"/>
            <a:ext cx="3175463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coshban"/>
              </a:rPr>
              <a:t>tiredness</a:t>
            </a:r>
            <a:endParaRPr lang="en-US" sz="4400" dirty="0">
              <a:latin typeface="Nicoshban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504405" y="4395990"/>
            <a:ext cx="3276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coshban"/>
              </a:rPr>
              <a:t>fatigue</a:t>
            </a:r>
            <a:endParaRPr lang="en-US" sz="4400" dirty="0">
              <a:latin typeface="Nicoshban"/>
            </a:endParaRPr>
          </a:p>
        </p:txBody>
      </p:sp>
    </p:spTree>
    <p:extLst>
      <p:ext uri="{BB962C8B-B14F-4D97-AF65-F5344CB8AC3E}">
        <p14:creationId xmlns:p14="http://schemas.microsoft.com/office/powerpoint/2010/main" val="39787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76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coshban"/>
              </a:rPr>
              <a:t>Individual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534" y="3227032"/>
            <a:ext cx="11705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coshban"/>
              </a:rPr>
              <a:t>Ans</a:t>
            </a:r>
            <a:r>
              <a:rPr lang="en-US" sz="4000" dirty="0" smtClean="0">
                <a:latin typeface="Nicoshban"/>
              </a:rPr>
              <a:t>: </a:t>
            </a:r>
            <a:r>
              <a:rPr lang="en-US" sz="4000" dirty="0" smtClean="0">
                <a:solidFill>
                  <a:srgbClr val="002060"/>
                </a:solidFill>
                <a:latin typeface="Nicoshban"/>
              </a:rPr>
              <a:t>Yoga is a kind of posture and breathing exercise.</a:t>
            </a:r>
            <a:endParaRPr lang="en-US" sz="4000" dirty="0">
              <a:latin typeface="Nic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490" y="851397"/>
            <a:ext cx="1120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smtClean="0">
                <a:solidFill>
                  <a:srgbClr val="002060"/>
                </a:solidFill>
                <a:latin typeface="Nicoshban"/>
              </a:rPr>
              <a:t>What is yoga?.</a:t>
            </a:r>
          </a:p>
        </p:txBody>
      </p:sp>
    </p:spTree>
    <p:extLst>
      <p:ext uri="{BB962C8B-B14F-4D97-AF65-F5344CB8AC3E}">
        <p14:creationId xmlns:p14="http://schemas.microsoft.com/office/powerpoint/2010/main" val="42272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9851" y="312271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Individual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753" y="1362641"/>
            <a:ext cx="1134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coshban"/>
              </a:rPr>
              <a:t>b) </a:t>
            </a:r>
            <a:r>
              <a:rPr lang="en-US" sz="3600" dirty="0" smtClean="0">
                <a:latin typeface="Nicoshban"/>
              </a:rPr>
              <a:t>What is the passage about?</a:t>
            </a:r>
            <a:endParaRPr lang="en-US" sz="3600" dirty="0">
              <a:latin typeface="Nic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49" y="3207937"/>
            <a:ext cx="1169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coshban"/>
              </a:rPr>
              <a:t>Ans</a:t>
            </a:r>
            <a:r>
              <a:rPr lang="en-US" sz="3600" dirty="0" smtClean="0">
                <a:latin typeface="Nicoshban"/>
              </a:rPr>
              <a:t>: The passage is about the usefulness of yoga.</a:t>
            </a:r>
            <a:endParaRPr lang="en-US" sz="3600" dirty="0">
              <a:latin typeface="Nicoshban"/>
            </a:endParaRPr>
          </a:p>
        </p:txBody>
      </p:sp>
    </p:spTree>
    <p:extLst>
      <p:ext uri="{BB962C8B-B14F-4D97-AF65-F5344CB8AC3E}">
        <p14:creationId xmlns:p14="http://schemas.microsoft.com/office/powerpoint/2010/main" val="37382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76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Individual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914240"/>
            <a:ext cx="1182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Nicoshban"/>
              </a:rPr>
              <a:t>c) How does yoga work on our health?</a:t>
            </a:r>
            <a:endParaRPr lang="en-US" sz="4000" dirty="0">
              <a:solidFill>
                <a:srgbClr val="002060"/>
              </a:solidFill>
              <a:latin typeface="Nic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754469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5270" y="53726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Look  at the pictures  and answer  these question.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53" y="3722977"/>
            <a:ext cx="1176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coshban"/>
              </a:rPr>
              <a:t>Ans</a:t>
            </a:r>
            <a:r>
              <a:rPr lang="en-US" sz="3600" dirty="0" smtClean="0">
                <a:latin typeface="Nicoshban"/>
              </a:rPr>
              <a:t>: Yoga brings both physical and mental disciplines to achieve peace. Thus yoga works on our health.</a:t>
            </a:r>
            <a:endParaRPr lang="en-US" sz="3600" dirty="0">
              <a:latin typeface="Nicoshban"/>
            </a:endParaRPr>
          </a:p>
        </p:txBody>
      </p:sp>
    </p:spTree>
    <p:extLst>
      <p:ext uri="{BB962C8B-B14F-4D97-AF65-F5344CB8AC3E}">
        <p14:creationId xmlns:p14="http://schemas.microsoft.com/office/powerpoint/2010/main" val="24008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76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coshban"/>
              </a:rPr>
              <a:t>Individual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79" y="990601"/>
            <a:ext cx="1183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coshban"/>
              </a:rPr>
              <a:t>d) What does yoga aim at?</a:t>
            </a:r>
            <a:endParaRPr lang="en-US" sz="3600" dirty="0">
              <a:solidFill>
                <a:srgbClr val="002060"/>
              </a:solidFill>
              <a:latin typeface="Nic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75447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41486" y="5025572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  <a:latin typeface="Nicoshban"/>
            </a:endParaRP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5371" y="505460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  <a:latin typeface="Nicoshban"/>
            </a:endParaRP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0732" y="2919828"/>
            <a:ext cx="11901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coshban"/>
              </a:rPr>
              <a:t>Ans</a:t>
            </a:r>
            <a:r>
              <a:rPr lang="en-US" sz="4000" dirty="0">
                <a:latin typeface="Nicoshban"/>
              </a:rPr>
              <a:t>: </a:t>
            </a:r>
            <a:r>
              <a:rPr lang="en-US" sz="4000" dirty="0" smtClean="0">
                <a:latin typeface="Nicoshban"/>
              </a:rPr>
              <a:t>Yoga aims at training to acquire perfect spiritual and tranquility.</a:t>
            </a:r>
          </a:p>
        </p:txBody>
      </p:sp>
    </p:spTree>
    <p:extLst>
      <p:ext uri="{BB962C8B-B14F-4D97-AF65-F5344CB8AC3E}">
        <p14:creationId xmlns:p14="http://schemas.microsoft.com/office/powerpoint/2010/main" val="16385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76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coshban"/>
              </a:rPr>
              <a:t>Individual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990600"/>
            <a:ext cx="1205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coshban"/>
              </a:rPr>
              <a:t>e) How long has yoga been practice?</a:t>
            </a:r>
            <a:endParaRPr lang="en-US" sz="4000" dirty="0">
              <a:solidFill>
                <a:srgbClr val="002060"/>
              </a:solidFill>
              <a:latin typeface="Nic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16" y="3684315"/>
            <a:ext cx="1187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n-US" sz="4000" dirty="0" err="1" smtClean="0">
                <a:latin typeface="Nicoshban"/>
              </a:rPr>
              <a:t>Ans</a:t>
            </a:r>
            <a:r>
              <a:rPr lang="en-US" sz="4000" dirty="0" smtClean="0">
                <a:latin typeface="Nicoshban"/>
              </a:rPr>
              <a:t>- Yoga has been </a:t>
            </a:r>
            <a:r>
              <a:rPr lang="en-US" sz="4000" dirty="0" err="1" smtClean="0">
                <a:latin typeface="Nicoshban"/>
              </a:rPr>
              <a:t>practised</a:t>
            </a:r>
            <a:r>
              <a:rPr lang="en-US" sz="4000" dirty="0" smtClean="0">
                <a:latin typeface="Nicoshban"/>
              </a:rPr>
              <a:t> for long time.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578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603674" y="0"/>
            <a:ext cx="4876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coshban"/>
              </a:rPr>
              <a:t>Evaluation</a:t>
            </a:r>
            <a:endParaRPr lang="en-US" b="1" dirty="0">
              <a:solidFill>
                <a:srgbClr val="002060"/>
              </a:solidFill>
              <a:latin typeface="Nicoshb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191" y="609599"/>
            <a:ext cx="12116134" cy="5072742"/>
          </a:xfrm>
          <a:prstGeom prst="roundRect">
            <a:avLst/>
          </a:prstGeom>
          <a:gradFill>
            <a:gsLst>
              <a:gs pos="0">
                <a:srgbClr val="FFEFD1">
                  <a:lumMod val="0"/>
                  <a:lumOff val="100000"/>
                  <a:alpha val="44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Nicoshban"/>
              </a:rPr>
              <a:t>Fill in the gap-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coshban"/>
              </a:rPr>
              <a:t>Yoa</a:t>
            </a:r>
            <a:r>
              <a:rPr lang="en-US" sz="4000" dirty="0" smtClean="0">
                <a:solidFill>
                  <a:srgbClr val="002060"/>
                </a:solidFill>
                <a:latin typeface="Nicoshban"/>
              </a:rPr>
              <a:t> is a kind of breathing (a)-. It can help us to develop our body and  (b)-. There are a lot of health  (c)- of yoga. It can help us to reduce our stress, manage our chronic health condition, to lose our (d) - . Yoga can help us to improve our health condition when it combined with </a:t>
            </a:r>
            <a:r>
              <a:rPr lang="en-US" sz="4000" dirty="0" err="1" smtClean="0">
                <a:solidFill>
                  <a:srgbClr val="002060"/>
                </a:solidFill>
                <a:latin typeface="Nicoshban"/>
              </a:rPr>
              <a:t>standared</a:t>
            </a:r>
            <a:r>
              <a:rPr lang="en-US" sz="4000" dirty="0" smtClean="0">
                <a:solidFill>
                  <a:srgbClr val="002060"/>
                </a:solidFill>
                <a:latin typeface="Nicoshban"/>
              </a:rPr>
              <a:t> (e).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15" y="5812971"/>
            <a:ext cx="11939117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coshban"/>
              </a:rPr>
              <a:t>Ans</a:t>
            </a:r>
            <a:r>
              <a:rPr lang="en-US" sz="2800" dirty="0">
                <a:solidFill>
                  <a:srgbClr val="002060"/>
                </a:solidFill>
                <a:latin typeface="Nicoshban"/>
              </a:rPr>
              <a:t> : (a) </a:t>
            </a:r>
            <a:r>
              <a:rPr lang="en-US" sz="2800" dirty="0" smtClean="0">
                <a:solidFill>
                  <a:srgbClr val="002060"/>
                </a:solidFill>
                <a:latin typeface="Nicoshban"/>
              </a:rPr>
              <a:t>exercise. (b</a:t>
            </a:r>
            <a:r>
              <a:rPr lang="en-US" sz="2800" dirty="0">
                <a:solidFill>
                  <a:srgbClr val="002060"/>
                </a:solidFill>
                <a:latin typeface="Nicoshban"/>
              </a:rPr>
              <a:t>) </a:t>
            </a:r>
            <a:r>
              <a:rPr lang="en-US" sz="2800" dirty="0" smtClean="0">
                <a:solidFill>
                  <a:srgbClr val="002060"/>
                </a:solidFill>
                <a:latin typeface="Nicoshban"/>
              </a:rPr>
              <a:t>mind, </a:t>
            </a:r>
            <a:r>
              <a:rPr lang="en-US" sz="2800" dirty="0">
                <a:solidFill>
                  <a:srgbClr val="002060"/>
                </a:solidFill>
                <a:latin typeface="Nicoshban"/>
              </a:rPr>
              <a:t>(c) </a:t>
            </a:r>
            <a:r>
              <a:rPr lang="en-US" sz="2800" dirty="0" smtClean="0">
                <a:solidFill>
                  <a:srgbClr val="002060"/>
                </a:solidFill>
                <a:latin typeface="Nicoshban"/>
              </a:rPr>
              <a:t>benefits, </a:t>
            </a:r>
            <a:r>
              <a:rPr lang="en-US" sz="2800" dirty="0">
                <a:solidFill>
                  <a:srgbClr val="002060"/>
                </a:solidFill>
                <a:latin typeface="Nicoshban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Nicoshban"/>
              </a:rPr>
              <a:t>d) weight, </a:t>
            </a:r>
            <a:r>
              <a:rPr lang="en-US" sz="2800" dirty="0">
                <a:solidFill>
                  <a:srgbClr val="002060"/>
                </a:solidFill>
                <a:latin typeface="Nicoshban"/>
              </a:rPr>
              <a:t>(e) </a:t>
            </a:r>
            <a:r>
              <a:rPr lang="en-US" sz="2800" dirty="0" smtClean="0">
                <a:solidFill>
                  <a:srgbClr val="002060"/>
                </a:solidFill>
                <a:latin typeface="Nicoshban"/>
              </a:rPr>
              <a:t>treatment.</a:t>
            </a:r>
            <a:endParaRPr lang="en-US" sz="2800" dirty="0">
              <a:solidFill>
                <a:srgbClr val="002060"/>
              </a:solidFill>
              <a:latin typeface="Nicoshban"/>
            </a:endParaRPr>
          </a:p>
        </p:txBody>
      </p:sp>
    </p:spTree>
    <p:extLst>
      <p:ext uri="{BB962C8B-B14F-4D97-AF65-F5344CB8AC3E}">
        <p14:creationId xmlns:p14="http://schemas.microsoft.com/office/powerpoint/2010/main" val="21834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7406" y="457200"/>
            <a:ext cx="4648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coshban"/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943" y="3105835"/>
            <a:ext cx="11025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coshban"/>
                <a:cs typeface="Aharoni" panose="02010803020104030203" pitchFamily="2" charset="-79"/>
              </a:rPr>
              <a:t>Write a paragraph about </a:t>
            </a:r>
          </a:p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Nicoshban"/>
                <a:cs typeface="Aharoni" panose="02010803020104030203" pitchFamily="2" charset="-79"/>
              </a:rPr>
              <a:t>“Physical Exercise”.</a:t>
            </a:r>
            <a:endParaRPr lang="en-US" sz="4000" u="sng" dirty="0">
              <a:solidFill>
                <a:srgbClr val="002060"/>
              </a:solidFill>
              <a:latin typeface="Nicoshban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69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767" y="2590800"/>
            <a:ext cx="5726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Good bye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73288" y="787601"/>
            <a:ext cx="8161312" cy="5430982"/>
            <a:chOff x="449288" y="774800"/>
            <a:chExt cx="8161312" cy="5430982"/>
          </a:xfrm>
          <a:noFill/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288" y="774800"/>
              <a:ext cx="8161312" cy="5430982"/>
            </a:xfrm>
            <a:prstGeom prst="rect">
              <a:avLst/>
            </a:prstGeom>
            <a:grpFill/>
            <a:ln w="231775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590800" y="1520133"/>
              <a:ext cx="4572000" cy="4524315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solidFill>
                    <a:srgbClr val="0B0BB5"/>
                  </a:solidFill>
                  <a:latin typeface="Nicoshban"/>
                </a:rPr>
                <a:t>Thanks</a:t>
              </a:r>
            </a:p>
            <a:p>
              <a:pPr algn="ctr"/>
              <a:r>
                <a:rPr lang="en-US" sz="9600" b="1" dirty="0">
                  <a:solidFill>
                    <a:srgbClr val="0B0BB5"/>
                  </a:solidFill>
                  <a:latin typeface="Nicoshban"/>
                </a:rPr>
                <a:t>To</a:t>
              </a:r>
            </a:p>
            <a:p>
              <a:pPr algn="ctr"/>
              <a:r>
                <a:rPr lang="en-US" sz="9600" b="1" dirty="0">
                  <a:solidFill>
                    <a:srgbClr val="0B0BB5"/>
                  </a:solidFill>
                  <a:latin typeface="Nicoshban"/>
                </a:rPr>
                <a:t>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1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305226"/>
            <a:ext cx="6553201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1" y="2568527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B0BB5"/>
                </a:solidFill>
                <a:latin typeface="Nicoshban"/>
                <a:cs typeface="Courier New" panose="02070309020205020404" pitchFamily="49" charset="0"/>
              </a:rPr>
              <a:t>Unit: 2</a:t>
            </a:r>
            <a:endParaRPr lang="en-US" sz="4800" b="1" dirty="0">
              <a:solidFill>
                <a:srgbClr val="0B0BB5"/>
              </a:solidFill>
              <a:latin typeface="Nicoshban"/>
              <a:cs typeface="Courier New" panose="02070309020205020404" pitchFamily="49" charset="0"/>
            </a:endParaRPr>
          </a:p>
          <a:p>
            <a:pPr algn="ctr"/>
            <a:r>
              <a:rPr lang="en-US" sz="4800" b="1" dirty="0" smtClean="0">
                <a:solidFill>
                  <a:srgbClr val="0B0BB5"/>
                </a:solidFill>
                <a:latin typeface="Nicoshban"/>
                <a:cs typeface="Courier New" panose="02070309020205020404" pitchFamily="49" charset="0"/>
              </a:rPr>
              <a:t>Lesson:1</a:t>
            </a:r>
            <a:endParaRPr lang="en-US" sz="4800" b="1" dirty="0">
              <a:solidFill>
                <a:srgbClr val="0B0BB5"/>
              </a:solidFill>
              <a:latin typeface="Nicoshban"/>
              <a:cs typeface="Courier New" panose="02070309020205020404" pitchFamily="49" charset="0"/>
            </a:endParaRPr>
          </a:p>
          <a:p>
            <a:pPr algn="ctr"/>
            <a:r>
              <a:rPr lang="en-US" sz="4800" b="1" dirty="0">
                <a:solidFill>
                  <a:srgbClr val="0B0BB5"/>
                </a:solidFill>
                <a:latin typeface="Nicoshban"/>
                <a:cs typeface="Courier New" panose="02070309020205020404" pitchFamily="49" charset="0"/>
              </a:rPr>
              <a:t>Time: 45 m</a:t>
            </a:r>
          </a:p>
          <a:p>
            <a:pPr algn="ctr"/>
            <a:r>
              <a:rPr lang="en-US" sz="4800" b="1" dirty="0">
                <a:solidFill>
                  <a:srgbClr val="0B0BB5"/>
                </a:solidFill>
                <a:latin typeface="Nicoshban"/>
                <a:cs typeface="Courier New" panose="02070309020205020404" pitchFamily="49" charset="0"/>
              </a:rPr>
              <a:t>Date: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6080" y="305226"/>
            <a:ext cx="5455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B0BB5"/>
                </a:solidFill>
                <a:latin typeface="Nicoshban"/>
                <a:cs typeface="Courier New" panose="02070309020205020404" pitchFamily="49" charset="0"/>
              </a:rPr>
              <a:t>Lesson Identity</a:t>
            </a:r>
            <a:endParaRPr lang="en-US" sz="4800" b="1" u="sng" dirty="0">
              <a:solidFill>
                <a:srgbClr val="0B0BB5"/>
              </a:solidFill>
              <a:latin typeface="Nicoshb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971" y="55607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coshban"/>
              </a:rPr>
              <a:t>Look at the picture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700852" y="2992919"/>
            <a:ext cx="625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coshban"/>
              </a:rPr>
              <a:t>What do you see in the pictures?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71" y="1410785"/>
            <a:ext cx="6032600" cy="3383284"/>
          </a:xfrm>
          <a:prstGeom prst="rect">
            <a:avLst/>
          </a:prstGeom>
          <a:ln w="190500" cap="sq" cmpd="tri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1410785"/>
            <a:ext cx="5084168" cy="3383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5971" y="499508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coshban"/>
              </a:rPr>
              <a:t>Yoga</a:t>
            </a:r>
            <a:endParaRPr lang="en-US" sz="4400" b="1" dirty="0">
              <a:solidFill>
                <a:srgbClr val="002060"/>
              </a:solidFill>
              <a:latin typeface="Nicoshban"/>
            </a:endParaRPr>
          </a:p>
        </p:txBody>
      </p:sp>
    </p:spTree>
    <p:extLst>
      <p:ext uri="{BB962C8B-B14F-4D97-AF65-F5344CB8AC3E}">
        <p14:creationId xmlns:p14="http://schemas.microsoft.com/office/powerpoint/2010/main" val="330302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3133859" y="191616"/>
            <a:ext cx="6336406" cy="1447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coshban"/>
              </a:rPr>
              <a:t>Lesson title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4377" y="1831032"/>
            <a:ext cx="8686800" cy="36576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w="161925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Nicoshban"/>
                <a:cs typeface="Aharoni" panose="02010803020104030203" pitchFamily="2" charset="-79"/>
              </a:rPr>
              <a:t>Yoga</a:t>
            </a:r>
            <a:endParaRPr lang="en-US" sz="6000" b="1" dirty="0">
              <a:solidFill>
                <a:srgbClr val="002060"/>
              </a:solidFill>
              <a:latin typeface="Nicoshban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60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42954" y="164428"/>
            <a:ext cx="6027311" cy="840124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coshban"/>
              </a:rPr>
              <a:t>Learning Outcome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" y="1300767"/>
            <a:ext cx="12041945" cy="4765182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002060"/>
                </a:solidFill>
                <a:latin typeface="Nicoshban"/>
                <a:cs typeface="Aharoni" pitchFamily="2" charset="-79"/>
              </a:rPr>
              <a:t>By the end of the lesson the learners will be able to</a:t>
            </a:r>
          </a:p>
          <a:p>
            <a:r>
              <a:rPr lang="en-US" sz="4800" dirty="0">
                <a:solidFill>
                  <a:srgbClr val="002060"/>
                </a:solidFill>
                <a:latin typeface="Nicoshban"/>
                <a:cs typeface="Aharoni" pitchFamily="2" charset="-79"/>
              </a:rPr>
              <a:t>1. Chose the best answer.</a:t>
            </a:r>
          </a:p>
          <a:p>
            <a:r>
              <a:rPr lang="en-US" sz="4800" dirty="0">
                <a:solidFill>
                  <a:srgbClr val="002060"/>
                </a:solidFill>
                <a:latin typeface="Nicoshban"/>
                <a:cs typeface="Aharoni" pitchFamily="2" charset="-79"/>
              </a:rPr>
              <a:t>2. Learn new English word meaning.</a:t>
            </a:r>
          </a:p>
          <a:p>
            <a:r>
              <a:rPr lang="en-US" sz="4800" dirty="0">
                <a:solidFill>
                  <a:srgbClr val="002060"/>
                </a:solidFill>
                <a:latin typeface="Nicoshban"/>
                <a:cs typeface="Aharoni" pitchFamily="2" charset="-79"/>
              </a:rPr>
              <a:t>3. Questions and Answers.</a:t>
            </a:r>
          </a:p>
          <a:p>
            <a:endParaRPr lang="en-US" sz="2800" dirty="0">
              <a:solidFill>
                <a:srgbClr val="002060"/>
              </a:solidFill>
              <a:latin typeface="Nicoshban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1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209800" y="304800"/>
            <a:ext cx="7924800" cy="2971800"/>
          </a:xfrm>
          <a:prstGeom prst="frame">
            <a:avLst/>
          </a:prstGeom>
          <a:noFill/>
          <a:ln w="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Nicoshban"/>
              </a:rPr>
              <a:t>Silent reading</a:t>
            </a:r>
          </a:p>
        </p:txBody>
      </p:sp>
      <p:pic>
        <p:nvPicPr>
          <p:cNvPr id="4" name="Picture 3" descr="jjjl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657600"/>
            <a:ext cx="5715000" cy="2743200"/>
          </a:xfrm>
          <a:prstGeom prst="rect">
            <a:avLst/>
          </a:prstGeom>
          <a:ln w="0" cmpd="thickThin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75406" y="2133931"/>
            <a:ext cx="455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coshban"/>
              </a:rPr>
              <a:t>Open page at </a:t>
            </a:r>
            <a:r>
              <a:rPr lang="en-US" sz="4000" b="1" dirty="0" smtClean="0">
                <a:solidFill>
                  <a:srgbClr val="FF0000"/>
                </a:solidFill>
                <a:latin typeface="Nicoshban"/>
              </a:rPr>
              <a:t>16</a:t>
            </a:r>
            <a:endParaRPr lang="en-US" sz="4000" b="1" dirty="0">
              <a:solidFill>
                <a:srgbClr val="FF0000"/>
              </a:solidFill>
              <a:latin typeface="Nicoshban"/>
            </a:endParaRPr>
          </a:p>
        </p:txBody>
      </p:sp>
    </p:spTree>
    <p:extLst>
      <p:ext uri="{BB962C8B-B14F-4D97-AF65-F5344CB8AC3E}">
        <p14:creationId xmlns:p14="http://schemas.microsoft.com/office/powerpoint/2010/main" val="29885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3733800" y="-83531"/>
            <a:ext cx="5181600" cy="6858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coshban"/>
              </a:rPr>
              <a:t>Group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1356" y="52171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coshban"/>
              </a:rPr>
              <a:t>Discuss with your partner and circle the right answer 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6777" y="656812"/>
            <a:ext cx="11788726" cy="6095286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 a) </a:t>
            </a:r>
            <a:r>
              <a:rPr lang="en-US" sz="3200" b="1" dirty="0" smtClean="0"/>
              <a:t>Conventional  yoga emphasizes on-.</a:t>
            </a:r>
            <a:endParaRPr lang="en-US" sz="3200" b="1" dirty="0"/>
          </a:p>
          <a:p>
            <a:r>
              <a:rPr lang="en-US" sz="3200" b="1" dirty="0"/>
              <a:t>    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. diet.  ii</a:t>
            </a:r>
            <a:r>
              <a:rPr lang="en-US" sz="3200" b="1" dirty="0"/>
              <a:t>. </a:t>
            </a:r>
            <a:r>
              <a:rPr lang="en-US" sz="3200" b="1" dirty="0" smtClean="0"/>
              <a:t>Meditation. iii</a:t>
            </a:r>
            <a:r>
              <a:rPr lang="en-US" sz="3200" b="1" dirty="0"/>
              <a:t>. </a:t>
            </a:r>
            <a:r>
              <a:rPr lang="en-US" sz="3200" b="1" dirty="0" smtClean="0"/>
              <a:t>Attitude.  iv</a:t>
            </a:r>
            <a:r>
              <a:rPr lang="en-US" sz="3200" b="1" dirty="0"/>
              <a:t>. </a:t>
            </a:r>
            <a:r>
              <a:rPr lang="en-US" sz="3200" b="1" dirty="0" smtClean="0"/>
              <a:t>All of them.</a:t>
            </a:r>
            <a:endParaRPr lang="en-US" sz="3200" b="1" dirty="0"/>
          </a:p>
          <a:p>
            <a:pPr marL="457200" indent="-457200"/>
            <a:r>
              <a:rPr lang="en-US" sz="3200" b="1" dirty="0"/>
              <a:t>b) </a:t>
            </a:r>
            <a:r>
              <a:rPr lang="en-US" sz="3200" b="1" dirty="0" smtClean="0"/>
              <a:t>Yoga helps-</a:t>
            </a:r>
            <a:endParaRPr lang="en-US" sz="3200" b="1" dirty="0"/>
          </a:p>
          <a:p>
            <a:pPr marL="457200" indent="-457200"/>
            <a:r>
              <a:rPr lang="en-US" sz="3200" b="1" dirty="0"/>
              <a:t>     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. to achieve peace of body. ii</a:t>
            </a:r>
            <a:r>
              <a:rPr lang="en-US" sz="3200" b="1" dirty="0"/>
              <a:t>. </a:t>
            </a:r>
            <a:r>
              <a:rPr lang="en-US" sz="3200" b="1" dirty="0" smtClean="0"/>
              <a:t>To relax.  iii</a:t>
            </a:r>
            <a:r>
              <a:rPr lang="en-US" sz="3200" b="1" dirty="0"/>
              <a:t>. </a:t>
            </a:r>
            <a:r>
              <a:rPr lang="en-US" sz="3200" b="1" dirty="0" smtClean="0"/>
              <a:t>To manage stress iv) all of them.</a:t>
            </a:r>
            <a:endParaRPr lang="en-US" sz="3200" b="1" dirty="0"/>
          </a:p>
          <a:p>
            <a:pPr marL="457200" indent="-457200"/>
            <a:r>
              <a:rPr lang="en-US" sz="3200" b="1" dirty="0"/>
              <a:t>c</a:t>
            </a:r>
            <a:r>
              <a:rPr lang="en-US" sz="3200" b="1" dirty="0" smtClean="0"/>
              <a:t>) What is the part and parcel of our life-</a:t>
            </a:r>
            <a:endParaRPr lang="en-US" sz="3200" b="1" dirty="0"/>
          </a:p>
          <a:p>
            <a:pPr marL="457200" indent="-457200"/>
            <a:r>
              <a:rPr lang="en-US" sz="3200" b="1" dirty="0"/>
              <a:t>      </a:t>
            </a:r>
            <a:r>
              <a:rPr lang="en-US" sz="3200" b="1" dirty="0" err="1"/>
              <a:t>i</a:t>
            </a:r>
            <a:r>
              <a:rPr lang="en-US" sz="3200" b="1" dirty="0"/>
              <a:t>. </a:t>
            </a:r>
            <a:r>
              <a:rPr lang="en-US" sz="3200" b="1" dirty="0" smtClean="0"/>
              <a:t>stress. ii) anxiety. iii. tension. iv</a:t>
            </a:r>
            <a:r>
              <a:rPr lang="en-US" sz="3200" b="1" dirty="0"/>
              <a:t>. </a:t>
            </a:r>
            <a:r>
              <a:rPr lang="en-US" sz="3200" b="1" dirty="0" smtClean="0"/>
              <a:t>All of them.</a:t>
            </a:r>
            <a:endParaRPr lang="en-US" sz="3200" b="1" dirty="0"/>
          </a:p>
          <a:p>
            <a:pPr marL="457200" indent="-457200"/>
            <a:r>
              <a:rPr lang="en-US" sz="3200" b="1" dirty="0" smtClean="0"/>
              <a:t>d) Which of following word describes yoga best?. </a:t>
            </a:r>
            <a:endParaRPr lang="en-US" sz="3200" b="1" dirty="0"/>
          </a:p>
          <a:p>
            <a:pPr marL="457200" indent="-457200"/>
            <a:r>
              <a:rPr lang="en-US" sz="3200" b="1" dirty="0"/>
              <a:t>    </a:t>
            </a:r>
            <a:r>
              <a:rPr lang="en-US" sz="3200" b="1" dirty="0" err="1"/>
              <a:t>i</a:t>
            </a:r>
            <a:r>
              <a:rPr lang="en-US" sz="3200" b="1" dirty="0"/>
              <a:t>. </a:t>
            </a:r>
            <a:r>
              <a:rPr lang="en-US" sz="3200" b="1" dirty="0" smtClean="0"/>
              <a:t>problems. ii</a:t>
            </a:r>
            <a:r>
              <a:rPr lang="en-US" sz="3200" b="1" dirty="0"/>
              <a:t>. </a:t>
            </a:r>
            <a:r>
              <a:rPr lang="en-US" sz="3200" b="1" dirty="0" smtClean="0"/>
              <a:t>freshness. iii. effective. iv</a:t>
            </a:r>
            <a:r>
              <a:rPr lang="en-US" sz="3200" b="1" dirty="0"/>
              <a:t>. </a:t>
            </a:r>
            <a:r>
              <a:rPr lang="en-US" sz="3200" b="1" dirty="0" smtClean="0"/>
              <a:t>nice.</a:t>
            </a:r>
            <a:endParaRPr lang="en-US" sz="3200" b="1" dirty="0"/>
          </a:p>
          <a:p>
            <a:pPr marL="457200" indent="-457200"/>
            <a:r>
              <a:rPr lang="en-US" sz="3200" b="1" dirty="0"/>
              <a:t>e</a:t>
            </a:r>
            <a:r>
              <a:rPr lang="en-US" sz="3200" b="1" dirty="0" smtClean="0"/>
              <a:t>) Yoga reduces -</a:t>
            </a:r>
            <a:endParaRPr lang="en-US" sz="3200" b="1" dirty="0"/>
          </a:p>
          <a:p>
            <a:pPr marL="457200" indent="-457200"/>
            <a:r>
              <a:rPr lang="en-US" sz="3200" b="1" dirty="0"/>
              <a:t>     </a:t>
            </a:r>
            <a:r>
              <a:rPr lang="en-US" sz="3200" b="1" dirty="0" err="1"/>
              <a:t>i</a:t>
            </a:r>
            <a:r>
              <a:rPr lang="en-US" sz="3200" b="1" dirty="0"/>
              <a:t>. </a:t>
            </a:r>
            <a:r>
              <a:rPr lang="en-US" sz="3200" b="1" dirty="0" smtClean="0"/>
              <a:t>anxiety. ii</a:t>
            </a:r>
            <a:r>
              <a:rPr lang="en-US" sz="3200" b="1" dirty="0"/>
              <a:t>. </a:t>
            </a:r>
            <a:r>
              <a:rPr lang="en-US" sz="3200" b="1" dirty="0" smtClean="0"/>
              <a:t>fatigue. iii</a:t>
            </a:r>
            <a:r>
              <a:rPr lang="en-US" sz="3200" b="1" dirty="0"/>
              <a:t>. </a:t>
            </a:r>
            <a:r>
              <a:rPr lang="en-US" sz="3200" b="1" dirty="0" smtClean="0"/>
              <a:t>pain. iv</a:t>
            </a:r>
            <a:r>
              <a:rPr lang="en-US" sz="3200" b="1" dirty="0"/>
              <a:t>. </a:t>
            </a:r>
            <a:r>
              <a:rPr lang="en-US" sz="3200" b="1" dirty="0" smtClean="0"/>
              <a:t>All of them.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443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91438" y="139521"/>
            <a:ext cx="4688983" cy="1600200"/>
          </a:xfrm>
          <a:prstGeom prst="ellipse">
            <a:avLst/>
          </a:prstGeom>
          <a:noFill/>
          <a:ln w="444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coshban"/>
              </a:rPr>
              <a:t>Answer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3711" y="1853141"/>
            <a:ext cx="7141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US" sz="4800" b="1" dirty="0"/>
              <a:t>All of </a:t>
            </a:r>
            <a:r>
              <a:rPr lang="en-US" sz="4800" b="1" dirty="0" smtClean="0"/>
              <a:t>them</a:t>
            </a:r>
          </a:p>
          <a:p>
            <a:pPr marL="914400" indent="-914400">
              <a:buAutoNum type="alphaLcParenR"/>
            </a:pPr>
            <a:r>
              <a:rPr lang="en-US" sz="4800" b="1" dirty="0"/>
              <a:t>All of them </a:t>
            </a:r>
            <a:endParaRPr lang="en-US" sz="4800" b="1" dirty="0" smtClean="0"/>
          </a:p>
          <a:p>
            <a:pPr marL="914400" indent="-914400">
              <a:buAutoNum type="alphaLcParenR"/>
            </a:pPr>
            <a:r>
              <a:rPr lang="en-US" sz="4800" b="1" dirty="0"/>
              <a:t>All of them </a:t>
            </a:r>
            <a:endParaRPr lang="en-US" sz="4800" b="1" dirty="0" smtClean="0"/>
          </a:p>
          <a:p>
            <a:r>
              <a:rPr lang="en-US" sz="4800" b="1" dirty="0" smtClean="0"/>
              <a:t>d</a:t>
            </a:r>
            <a:r>
              <a:rPr lang="en-US" sz="4800" b="1" dirty="0"/>
              <a:t>) </a:t>
            </a:r>
            <a:r>
              <a:rPr lang="en-US" sz="4800" b="1" dirty="0" smtClean="0"/>
              <a:t>Effective </a:t>
            </a:r>
          </a:p>
          <a:p>
            <a:r>
              <a:rPr lang="en-US" sz="4800" b="1" dirty="0" smtClean="0"/>
              <a:t>e) </a:t>
            </a:r>
            <a:r>
              <a:rPr lang="en-US" sz="4800" b="1" dirty="0"/>
              <a:t>All of them</a:t>
            </a:r>
          </a:p>
        </p:txBody>
      </p:sp>
    </p:spTree>
    <p:extLst>
      <p:ext uri="{BB962C8B-B14F-4D97-AF65-F5344CB8AC3E}">
        <p14:creationId xmlns:p14="http://schemas.microsoft.com/office/powerpoint/2010/main" val="19039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67000" y="76200"/>
            <a:ext cx="69342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coshban"/>
              </a:rPr>
              <a:t>New Vocabulary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672046" y="1524000"/>
            <a:ext cx="4106091" cy="1574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coshban"/>
              </a:rPr>
              <a:t>favourite</a:t>
            </a:r>
            <a:endParaRPr lang="en-US" sz="5400" dirty="0">
              <a:latin typeface="Nicoshban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646816" y="1524000"/>
            <a:ext cx="3879669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coshban"/>
              </a:rPr>
              <a:t>dear</a:t>
            </a:r>
            <a:endParaRPr lang="en-US" sz="5400" dirty="0">
              <a:latin typeface="Nicoshban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63486" y="3733800"/>
            <a:ext cx="3405051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coshban"/>
              </a:rPr>
              <a:t>gym</a:t>
            </a:r>
            <a:endParaRPr lang="en-US" sz="3600" dirty="0">
              <a:latin typeface="Nicoshban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372497" y="3733800"/>
            <a:ext cx="4012474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coshban"/>
              </a:rPr>
              <a:t>gymnasium</a:t>
            </a:r>
            <a:endParaRPr lang="en-US" sz="4400" dirty="0">
              <a:latin typeface="Nicoshban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615247" y="5257800"/>
            <a:ext cx="4044043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coshban"/>
              </a:rPr>
              <a:t>importance</a:t>
            </a:r>
            <a:endParaRPr lang="en-US" sz="4000" dirty="0">
              <a:latin typeface="Nicoshban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02823" y="5105400"/>
            <a:ext cx="3265714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coshban"/>
              </a:rPr>
              <a:t>emphasis</a:t>
            </a:r>
            <a:endParaRPr lang="en-US" sz="4000" dirty="0">
              <a:latin typeface="Nicoshban"/>
            </a:endParaRPr>
          </a:p>
        </p:txBody>
      </p:sp>
    </p:spTree>
    <p:extLst>
      <p:ext uri="{BB962C8B-B14F-4D97-AF65-F5344CB8AC3E}">
        <p14:creationId xmlns:p14="http://schemas.microsoft.com/office/powerpoint/2010/main" val="6958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</TotalTime>
  <Words>498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Calibri Light</vt:lpstr>
      <vt:lpstr>Courier New</vt:lpstr>
      <vt:lpstr>Nicoshban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</dc:creator>
  <cp:lastModifiedBy>Azad</cp:lastModifiedBy>
  <cp:revision>98</cp:revision>
  <dcterms:created xsi:type="dcterms:W3CDTF">2018-03-09T12:48:35Z</dcterms:created>
  <dcterms:modified xsi:type="dcterms:W3CDTF">2020-11-18T03:05:57Z</dcterms:modified>
</cp:coreProperties>
</file>