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7"/>
  </p:notesMasterIdLst>
  <p:sldIdLst>
    <p:sldId id="256" r:id="rId2"/>
    <p:sldId id="257" r:id="rId3"/>
    <p:sldId id="258" r:id="rId4"/>
    <p:sldId id="388" r:id="rId5"/>
    <p:sldId id="289" r:id="rId6"/>
    <p:sldId id="260" r:id="rId7"/>
    <p:sldId id="356" r:id="rId8"/>
    <p:sldId id="402" r:id="rId9"/>
    <p:sldId id="340" r:id="rId10"/>
    <p:sldId id="412" r:id="rId11"/>
    <p:sldId id="397" r:id="rId12"/>
    <p:sldId id="413" r:id="rId13"/>
    <p:sldId id="414" r:id="rId14"/>
    <p:sldId id="415" r:id="rId15"/>
    <p:sldId id="377" r:id="rId16"/>
    <p:sldId id="409" r:id="rId17"/>
    <p:sldId id="416" r:id="rId18"/>
    <p:sldId id="417" r:id="rId19"/>
    <p:sldId id="403" r:id="rId20"/>
    <p:sldId id="418" r:id="rId21"/>
    <p:sldId id="419" r:id="rId22"/>
    <p:sldId id="410" r:id="rId23"/>
    <p:sldId id="408" r:id="rId24"/>
    <p:sldId id="300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1E00D0"/>
    <a:srgbClr val="990099"/>
    <a:srgbClr val="993300"/>
    <a:srgbClr val="808000"/>
    <a:srgbClr val="666633"/>
    <a:srgbClr val="996600"/>
    <a:srgbClr val="D000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89785" autoAdjust="0"/>
  </p:normalViewPr>
  <p:slideViewPr>
    <p:cSldViewPr snapToGrid="0">
      <p:cViewPr>
        <p:scale>
          <a:sx n="59" d="100"/>
          <a:sy n="59" d="100"/>
        </p:scale>
        <p:origin x="-120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n-Immune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0" y="4795787"/>
            <a:ext cx="12192000" cy="20622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0" b="1" i="0" u="none" strike="noStrike" kern="1200" cap="none" spc="0" normalizeH="0" baseline="0" noProof="0" dirty="0" smtClean="0">
                <a:ln w="3810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স্বাগতম</a:t>
            </a:r>
            <a:endParaRPr kumimoji="0" lang="en-US" sz="18000" b="1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soshB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38399" y="385011"/>
            <a:ext cx="7347285" cy="684466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ক্রোমোসোমের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4940966" y="1138991"/>
            <a:ext cx="6641432" cy="535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350" algn="just">
              <a:lnSpc>
                <a:spcPct val="90000"/>
              </a:lnSpc>
              <a:buClr>
                <a:srgbClr val="C00000"/>
              </a:buClr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pPr marL="520700" indent="-514350" algn="just">
              <a:lnSpc>
                <a:spcPct val="90000"/>
              </a:lnSpc>
              <a:buClr>
                <a:srgbClr val="C00000"/>
              </a:buClr>
              <a:buAutoNum type="arabicPeriod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90000"/>
              </a:lnSpc>
              <a:buClr>
                <a:srgbClr val="C00000"/>
              </a:buClr>
              <a:buAutoNum type="arabicPeriod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90000"/>
              </a:lnSpc>
              <a:buClr>
                <a:srgbClr val="C00000"/>
              </a:buClr>
              <a:buAutoNum type="arabicPeriod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90000"/>
              </a:lnSpc>
              <a:buClr>
                <a:srgbClr val="C00000"/>
              </a:buClr>
              <a:buAutoNum type="arabicPeriod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90000"/>
              </a:lnSpc>
              <a:buClr>
                <a:srgbClr val="C00000"/>
              </a:buClr>
              <a:buAutoNum type="arabicPeriod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কাইনেটোকোর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90000"/>
              </a:lnSpc>
              <a:buClr>
                <a:srgbClr val="C00000"/>
              </a:buClr>
              <a:buAutoNum type="arabicPeriod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ক্রোমোমিয়ার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90000"/>
              </a:lnSpc>
              <a:buClr>
                <a:srgbClr val="C00000"/>
              </a:buClr>
              <a:buAutoNum type="arabicPeriod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কুঞ্চন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90000"/>
              </a:lnSpc>
              <a:buClr>
                <a:srgbClr val="C00000"/>
              </a:buClr>
              <a:buAutoNum type="arabicPeriod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90000"/>
              </a:lnSpc>
              <a:buClr>
                <a:srgbClr val="C00000"/>
              </a:buClr>
              <a:buAutoNum type="arabicPeriod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টেলোমিয়ার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90000"/>
              </a:lnSpc>
              <a:buClr>
                <a:srgbClr val="C00000"/>
              </a:buClr>
              <a:buAutoNum type="arabicPeriod"/>
              <a:defRPr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মেট্রিক্স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পেলিকল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19" y="1249210"/>
            <a:ext cx="3994485" cy="505262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3497179" y="385011"/>
            <a:ext cx="8085221" cy="6240377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/>
          <a:p>
            <a:pPr marL="520700" indent="-514350" algn="just">
              <a:lnSpc>
                <a:spcPct val="75000"/>
              </a:lnSpc>
              <a:buClr>
                <a:srgbClr val="C00000"/>
              </a:buClr>
              <a:buAutoNum type="arabicPeriod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মেটাফেজ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অনুদৈর্ঘ্য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ক্রোমাটিডদ্বয়কে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সিস্টার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20700" indent="-514350" algn="just">
              <a:lnSpc>
                <a:spcPct val="75000"/>
              </a:lnSpc>
              <a:buClr>
                <a:srgbClr val="C00000"/>
              </a:buClr>
              <a:buAutoNum type="arabicPeriod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ক্রোমোনেমায়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ক্রোমোনেমাটা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হিস্টোন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হিস্টোন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প্যাঁচানো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নিউক্লিওজোম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প্যাঁচিয়ে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৭০০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nm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তন্তু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ইন্টারফেজ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প্রোফেজে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কুণ্ডলিত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হেটেরোক্রোমাটিন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কুণ্ডলিত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ইউক্রোমাটিন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 descr="screen_shot_2016-03-02_at_111356_am-15338C0F61D3845D4E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75"/>
            <a:ext cx="3551305" cy="4450762"/>
          </a:xfrm>
          <a:prstGeom prst="rect">
            <a:avLst/>
          </a:prstGeom>
        </p:spPr>
      </p:pic>
      <p:pic>
        <p:nvPicPr>
          <p:cNvPr id="6" name="Picture 5" descr="nucleosome.jpg"/>
          <p:cNvPicPr>
            <a:picLocks noChangeAspect="1"/>
          </p:cNvPicPr>
          <p:nvPr/>
        </p:nvPicPr>
        <p:blipFill>
          <a:blip r:embed="rId3"/>
          <a:srcRect l="2914" t="3371" r="2677" b="9702"/>
          <a:stretch>
            <a:fillRect/>
          </a:stretch>
        </p:blipFill>
        <p:spPr>
          <a:xfrm>
            <a:off x="433137" y="4516248"/>
            <a:ext cx="3015916" cy="208507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3994484" y="368969"/>
            <a:ext cx="7587916" cy="6240377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/>
          <a:p>
            <a:pPr marL="520700" indent="-514350" algn="just">
              <a:lnSpc>
                <a:spcPct val="80000"/>
              </a:lnSpc>
              <a:buClr>
                <a:srgbClr val="C00000"/>
              </a:buClr>
              <a:buFont typeface="+mj-lt"/>
              <a:buAutoNum type="arabicPeriod" startAt="3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রঞ্জিত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রংহীন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কুঞ্চন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রিপিটেটিভ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20700" indent="-514350" algn="just">
              <a:lnSpc>
                <a:spcPct val="80000"/>
              </a:lnSpc>
              <a:buClr>
                <a:srgbClr val="C00000"/>
              </a:buClr>
              <a:buFont typeface="+mj-lt"/>
              <a:buAutoNum type="arabicPeriod" startAt="3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দু-প্রান্ত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টেলোসেন্ট্রিকে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১টি।</a:t>
            </a:r>
          </a:p>
          <a:p>
            <a:pPr marL="520700" indent="-514350" algn="just">
              <a:lnSpc>
                <a:spcPct val="80000"/>
              </a:lnSpc>
              <a:buClr>
                <a:srgbClr val="C00000"/>
              </a:buClr>
              <a:buFont typeface="+mj-lt"/>
              <a:buAutoNum type="arabicPeriod" startAt="3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কাইনেটোকোর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অবকাঠামো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কাইনেটোকোর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মাইক্রোটিউবিউলস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 descr="7-Figure2.3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0813"/>
            <a:ext cx="4026568" cy="306786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3497179" y="481263"/>
            <a:ext cx="8085221" cy="6240377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/>
          <a:p>
            <a:pPr marL="520700" indent="-514350" algn="just">
              <a:lnSpc>
                <a:spcPct val="80000"/>
              </a:lnSpc>
              <a:buClr>
                <a:srgbClr val="C00000"/>
              </a:buClr>
              <a:buFont typeface="+mj-lt"/>
              <a:buAutoNum type="arabicPeriod" startAt="6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মায়োসিসের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প্যাকাইটিন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উপপর্যায়ে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সারিবদ্ধভাবে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20700" indent="-514350" algn="just">
              <a:lnSpc>
                <a:spcPct val="80000"/>
              </a:lnSpc>
              <a:buClr>
                <a:srgbClr val="C00000"/>
              </a:buClr>
              <a:buFont typeface="+mj-lt"/>
              <a:buAutoNum type="arabicPeriod" startAt="6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কুঞ্চন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প্রান্তবর্তী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কুঞ্চিত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রংহীন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কুঞ্চন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কুণ্ডলিত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কুঞ্চন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সংগঠক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20700" indent="-514350" algn="just">
              <a:lnSpc>
                <a:spcPct val="80000"/>
              </a:lnSpc>
              <a:buClr>
                <a:srgbClr val="C00000"/>
              </a:buClr>
              <a:buFont typeface="+mj-lt"/>
              <a:buAutoNum type="arabicPeriod" startAt="6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স্যাট-ক্রোমোসোম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কুঞ্চন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ক্রোমোসোমকে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স্যাট-ক্রোমোসোম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6" name="Picture 5" descr="৮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873"/>
            <a:ext cx="3447513" cy="419501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3497179" y="368969"/>
            <a:ext cx="8085221" cy="6240377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/>
          <a:p>
            <a:pPr marL="520700" indent="-514350" algn="just">
              <a:lnSpc>
                <a:spcPct val="80000"/>
              </a:lnSpc>
              <a:buClr>
                <a:srgbClr val="C00000"/>
              </a:buClr>
              <a:buFont typeface="+mj-lt"/>
              <a:buAutoNum type="arabicPeriod" startAt="9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স্যাট-ক্রোমোসোমের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প্রান্তবর্তী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গিটের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ইন্টারফেজে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বয়োবৃদ্ধি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20700" indent="-514350" algn="just">
              <a:lnSpc>
                <a:spcPct val="80000"/>
              </a:lnSpc>
              <a:buClr>
                <a:srgbClr val="C00000"/>
              </a:buClr>
              <a:buFont typeface="+mj-lt"/>
              <a:buAutoNum type="arabicPeriod" startAt="9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পেলিকল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পেলিকল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প্রোটিন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 descr="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5" y="1668379"/>
            <a:ext cx="3346395" cy="42328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527" y="1127764"/>
            <a:ext cx="10427368" cy="5180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buClr>
                <a:srgbClr val="C00000"/>
              </a:buClr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আদিকোষে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ক্রোমোসোম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lnSpc>
                <a:spcPct val="85000"/>
              </a:lnSpc>
              <a:buClr>
                <a:srgbClr val="C00000"/>
              </a:buClr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হিস্টোন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নন-হিস্টোন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হিস্টোন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৮০%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: ১।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হিস্টোন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নন-হিস্টোন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পুনঃস্থাপিত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5000"/>
              </a:lnSpc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অখণ্ড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৪৫%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৫৫%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হিস্টোন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ক্ষারধর্মী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নন-হিস্টোন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অ্যাসিডধর্মী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উৎসেচক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পলিমারেজ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SG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en-SG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SG" sz="36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অখণ্ডতা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399" y="388046"/>
            <a:ext cx="7347285" cy="686775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3158" y="1769444"/>
            <a:ext cx="997819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অণুবীক্ষণযন্ত্রে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২-৮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nm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nm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দ্বিকোমাটিডে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২টি)।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ফোল্ডেড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নিউক্লিওসোম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399" y="740970"/>
            <a:ext cx="7331243" cy="702819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2947" y="3145390"/>
            <a:ext cx="104754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ফোল্ডেড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 J. Du 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Praw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(১৯৬৫)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ভাঁজকৃত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নিউক্লিওপ্রোটিন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দ্বিসূত্রক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সমপরিমাণ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হিস্টোন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ননহিস্টোন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অ্যানাফেজে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 descr="৭৭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507" y="96252"/>
            <a:ext cx="4914900" cy="30670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0652" y="2760383"/>
            <a:ext cx="10475493" cy="391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নিউক্লিওসোম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Korenberg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Thomas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(১৯74)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হিস্টোন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SG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SG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SG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SG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অক্টোমার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বেষ্টন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১৪৬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কুণ্ডলিত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পুনরাবর্তক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SG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হিস্টোন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৫৭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লিংকার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(১৪-১৫০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লিংকার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নিউক্লিওসোমগুলো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পুনঃপুনঃ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সোলানয়েড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(৩০০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সোলানয়েড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৬৬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53" y="80210"/>
            <a:ext cx="5800725" cy="26574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031" y="1363580"/>
            <a:ext cx="10411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marL="514350" indent="-514350" algn="just"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মনোসেন্ট্রিক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 algn="just"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ডাইসেন্ট্রিক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just"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পলিসেন্ট্রিক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দুইয়ের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কলাগাছের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just"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ডিফিউজড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just"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অ্যাসেন্ট্রিক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সেন্ট্রোমিয়ার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4441" y="484298"/>
            <a:ext cx="7315201" cy="702817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674806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031" y="2727150"/>
            <a:ext cx="10411328" cy="3997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marL="514350" indent="-514350" algn="just">
              <a:lnSpc>
                <a:spcPct val="80000"/>
              </a:lnSpc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মেটাসেন্ট্রিক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মধ্যসেন্ট্রিক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অ্যানাফেজে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just">
              <a:lnSpc>
                <a:spcPct val="80000"/>
              </a:lnSpc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সাব-মেটাসেন্ট্রিক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উপ-মধ্যকেন্দ্রিক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মধ্যাঞ্চল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একপাশে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অ্যানাফেজে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just">
              <a:lnSpc>
                <a:spcPct val="80000"/>
              </a:lnSpc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অ্যাক্রোসেন্ট্রিক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উপ-প্রান্তকেন্দ্রিক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অ্যানাফেজে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just">
              <a:lnSpc>
                <a:spcPct val="80000"/>
              </a:lnSpc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টেলোসেন্ট্রিক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প্রান্তকেন্দ্রিক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একপ্রান্তে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একটিমাত্র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অ্যনাফেজে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 descr="৫৫৫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77" y="32085"/>
            <a:ext cx="8919411" cy="26348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031" y="1363580"/>
            <a:ext cx="104113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marL="514350" indent="-514350" algn="just"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এ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নিয়ন্ত্রণকারী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just"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দু-প্রকার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স্ত্রীদেহে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বর্ণান্ধতা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হিমোফিলিয়া-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বংশানুক্রমে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1726" y="1700462"/>
            <a:ext cx="938463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জিন-এর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নিয়ন্ত্রণকারী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পুনর্বিন্যাস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সেক্স-ক্রোমোসোম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4441" y="577516"/>
            <a:ext cx="7331243" cy="732591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stockphoto-529647427-1024x1024.jpg"/>
          <p:cNvPicPr>
            <a:picLocks noChangeAspect="1"/>
          </p:cNvPicPr>
          <p:nvPr/>
        </p:nvPicPr>
        <p:blipFill>
          <a:blip r:embed="rId2" cstate="print"/>
          <a:srcRect l="26213" r="27529"/>
          <a:stretch>
            <a:fillRect/>
          </a:stretch>
        </p:blipFill>
        <p:spPr>
          <a:xfrm>
            <a:off x="465220" y="1828801"/>
            <a:ext cx="1700464" cy="3676024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0884" y="1440652"/>
            <a:ext cx="9721516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3175" algn="just">
              <a:lnSpc>
                <a:spcPct val="90000"/>
              </a:lnSpc>
              <a:buClr>
                <a:srgbClr val="C00000"/>
              </a:buClr>
            </a:pPr>
            <a:r>
              <a:rPr lang="en-SG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Strasburger</a:t>
            </a:r>
            <a:endParaRPr lang="en-SG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3175"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</a:p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3175"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মেটাসেন্ট্রিক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সাব-মেটাসেন্ট্রিক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অ্যাক্রোসেন্ট্রিক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টেলোসেন্ট্রিক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23838" indent="-223838" algn="just">
              <a:lnSpc>
                <a:spcPct val="90000"/>
              </a:lnSpc>
            </a:pP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পুনর্বিন্যাস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326" y="561473"/>
            <a:ext cx="7267074" cy="784830"/>
          </a:xfrm>
          <a:prstGeom prst="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Untitled৩৩৩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7" y="1771398"/>
            <a:ext cx="1563723" cy="424439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07899" y="1973235"/>
            <a:ext cx="10852684" cy="3033388"/>
            <a:chOff x="607899" y="1588227"/>
            <a:chExt cx="10852684" cy="3033388"/>
          </a:xfrm>
        </p:grpSpPr>
        <p:sp>
          <p:nvSpPr>
            <p:cNvPr id="4" name="Rectangle 3"/>
            <p:cNvSpPr/>
            <p:nvPr/>
          </p:nvSpPr>
          <p:spPr>
            <a:xfrm>
              <a:off x="2068673" y="2636520"/>
              <a:ext cx="9300469" cy="85344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498905" y="2737804"/>
              <a:ext cx="89616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v"/>
              </a:pP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ক্রোমোসোমের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সচিত্র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 descr="Project-8p-Chromosome-101-01-1024x272.png"/>
          <p:cNvPicPr>
            <a:picLocks noChangeAspect="1"/>
          </p:cNvPicPr>
          <p:nvPr/>
        </p:nvPicPr>
        <p:blipFill>
          <a:blip r:embed="rId3"/>
          <a:srcRect b="30650"/>
          <a:stretch>
            <a:fillRect/>
          </a:stretch>
        </p:blipFill>
        <p:spPr>
          <a:xfrm flipV="1">
            <a:off x="2404022" y="1138990"/>
            <a:ext cx="8713157" cy="1605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xres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8546" y="3272444"/>
            <a:ext cx="11758865" cy="3311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60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60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000" b="1" dirty="0">
              <a:ln w="285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9496" y="2037809"/>
            <a:ext cx="6699504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98" y="2440304"/>
            <a:ext cx="2519064" cy="3213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mblr_mvtdo83ekQ1qdj66eo4_r1_4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28" y="0"/>
            <a:ext cx="12246428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6462" y="0"/>
            <a:ext cx="8680803" cy="809767"/>
          </a:xfrm>
          <a:noFill/>
          <a:ln w="38100">
            <a:noFill/>
          </a:ln>
        </p:spPr>
        <p:txBody>
          <a:bodyPr>
            <a:noAutofit/>
          </a:bodyPr>
          <a:lstStyle/>
          <a:p>
            <a:pPr algn="l"/>
            <a:r>
              <a:rPr lang="en-SG" sz="5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SG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SG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0777" y="6048233"/>
            <a:ext cx="8680803" cy="809767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ক্রোমোসোম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44119" y="506522"/>
            <a:ext cx="3140419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905" y="5748688"/>
            <a:ext cx="9957338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Chromosome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hromosome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795" y="1331495"/>
            <a:ext cx="4892091" cy="4299284"/>
          </a:xfrm>
          <a:prstGeom prst="roundRect">
            <a:avLst>
              <a:gd name="adj" fmla="val 16667"/>
            </a:avLst>
          </a:prstGeom>
          <a:ln w="38100"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ChromosomeTelomere.jpg"/>
          <p:cNvPicPr>
            <a:picLocks noChangeAspect="1"/>
          </p:cNvPicPr>
          <p:nvPr/>
        </p:nvPicPr>
        <p:blipFill>
          <a:blip r:embed="rId3"/>
          <a:srcRect l="4128" t="5151" r="48213"/>
          <a:stretch>
            <a:fillRect/>
          </a:stretch>
        </p:blipFill>
        <p:spPr>
          <a:xfrm>
            <a:off x="1155032" y="1308671"/>
            <a:ext cx="4892842" cy="4338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4304" y="1071562"/>
            <a:ext cx="11685764" cy="4777219"/>
            <a:chOff x="180115" y="1124818"/>
            <a:chExt cx="11685764" cy="4777219"/>
          </a:xfrm>
        </p:grpSpPr>
        <p:grpSp>
          <p:nvGrpSpPr>
            <p:cNvPr id="22" name="Group 23"/>
            <p:cNvGrpSpPr/>
            <p:nvPr/>
          </p:nvGrpSpPr>
          <p:grpSpPr>
            <a:xfrm>
              <a:off x="180115" y="1124818"/>
              <a:ext cx="11685764" cy="4777219"/>
              <a:chOff x="172860" y="942110"/>
              <a:chExt cx="11685764" cy="47772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B225AB4E-9EB4-4B0D-8B51-99C33E5CE775}"/>
                  </a:ext>
                </a:extLst>
              </p:cNvPr>
              <p:cNvSpPr/>
              <p:nvPr/>
            </p:nvSpPr>
            <p:spPr>
              <a:xfrm>
                <a:off x="1782127" y="955960"/>
                <a:ext cx="10076497" cy="475098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7D61CC0A-49F3-49E4-8BA3-A3422587A14B}"/>
                  </a:ext>
                </a:extLst>
              </p:cNvPr>
              <p:cNvSpPr/>
              <p:nvPr/>
            </p:nvSpPr>
            <p:spPr>
              <a:xfrm>
                <a:off x="937525" y="942110"/>
                <a:ext cx="816466" cy="47772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E66CFF82-C205-45CC-9E5B-CF29E78990C6}"/>
                  </a:ext>
                </a:extLst>
              </p:cNvPr>
              <p:cNvSpPr/>
              <p:nvPr/>
            </p:nvSpPr>
            <p:spPr>
              <a:xfrm>
                <a:off x="285750" y="2559254"/>
                <a:ext cx="2089787" cy="20135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Notched Right Arrow 26"/>
              <p:cNvSpPr/>
              <p:nvPr/>
            </p:nvSpPr>
            <p:spPr>
              <a:xfrm rot="16200000">
                <a:off x="277092" y="3566067"/>
                <a:ext cx="2117588" cy="1528761"/>
              </a:xfrm>
              <a:prstGeom prst="notch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FF2F21DA-04F9-4CAF-8758-9852D1F9674E}"/>
                  </a:ext>
                </a:extLst>
              </p:cNvPr>
              <p:cNvSpPr/>
              <p:nvPr/>
            </p:nvSpPr>
            <p:spPr>
              <a:xfrm>
                <a:off x="426489" y="2713439"/>
                <a:ext cx="1786189" cy="17083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1F8E02A4-19AA-491A-8B8E-198490D326B3}"/>
                  </a:ext>
                </a:extLst>
              </p:cNvPr>
              <p:cNvSpPr/>
              <p:nvPr/>
            </p:nvSpPr>
            <p:spPr>
              <a:xfrm>
                <a:off x="172860" y="2988587"/>
                <a:ext cx="230417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  <a:r>
                  <a:rPr lang="bn-BD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85009" y="2220082"/>
                <a:ext cx="756788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১. 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206990" y="2919356"/>
                <a:ext cx="726756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73816" y="3664933"/>
                <a:ext cx="767981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2853978" y="2403091"/>
                <a:ext cx="11226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2811876" y="1360456"/>
                <a:ext cx="8876857" cy="3706797"/>
                <a:chOff x="1985250" y="1632988"/>
                <a:chExt cx="9002968" cy="3706797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1985250" y="1632988"/>
                  <a:ext cx="49621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4000" b="1" u="sng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..</a:t>
                  </a:r>
                  <a:r>
                    <a:rPr lang="bn-IN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</a:t>
                  </a:r>
                  <a:endPara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2030186" y="2476828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ক্রোমোসোমকে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সংজ্ঞায়িত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পারবে;</a:t>
                  </a:r>
                  <a:endParaRPr lang="en-US" sz="35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2030186" y="3196356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ক্রোমোসোমের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গঠন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2030186" y="3913613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ক্রোমোসোমের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প্রকারভেদ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কর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2030186" y="4634050"/>
                  <a:ext cx="8958031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ক্রোমোসোমের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কাজ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পারবে।</a:t>
                  </a:r>
                  <a:endPara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2181071" y="4554225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90248" y="563705"/>
            <a:ext cx="6309360" cy="687577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Chromosome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267326" y="4491789"/>
            <a:ext cx="10134600" cy="2010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chroma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(=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soma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(=body)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শব্দদ্বয়ের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ধারণকারী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ফুকসিন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এসিটোকারমিন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 descr="608229_organism+cell+chromosome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855" y="1446833"/>
            <a:ext cx="7563766" cy="306099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1010653" y="3416968"/>
            <a:ext cx="10443410" cy="3128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SG" sz="3500" b="1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SG" sz="3500" b="1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Strasburger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(১৮৭৫)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W. Fleming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(১৮৭৯)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W. 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Waldeyer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(১৮88)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Sutton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Boveri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(১৯০২)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3144253" y="946484"/>
            <a:ext cx="8293769" cy="2759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রঞ্জকধারণকারী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দণ্ডের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পরিব্যক্তি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মিউটেশন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বিবর্তনে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0330_Homologous_Pair_of_Chromoso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2" y="786063"/>
            <a:ext cx="2995141" cy="288421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3811" y="3298321"/>
            <a:ext cx="9448800" cy="2044791"/>
          </a:xfrm>
          <a:prstGeom prst="rect">
            <a:avLst/>
          </a:prstGeom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রঞ্জকধারণকারী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দণ্ডের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পরিব্যক্তি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মিউটেশন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বিবর্তনে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1263" y="1052022"/>
            <a:ext cx="11181348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03685" y="1814997"/>
              <a:ext cx="8110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err="1" smtClean="0">
                  <a:ln w="11430"/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ক্রোমোসোম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Notched Right Arrow 9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2" descr="X chromo from Judy for GG - 300dpi.jpg"/>
          <p:cNvPicPr>
            <a:picLocks noChangeAspect="1"/>
          </p:cNvPicPr>
          <p:nvPr/>
        </p:nvPicPr>
        <p:blipFill>
          <a:blip r:embed="rId2" cstate="print"/>
          <a:srcRect l="11242" r="8831"/>
          <a:stretch>
            <a:fillRect/>
          </a:stretch>
        </p:blipFill>
        <p:spPr>
          <a:xfrm rot="16200000">
            <a:off x="5769771" y="-358318"/>
            <a:ext cx="1817824" cy="274891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45720" tIns="45720" rIns="45720" bIns="45720" rtlCol="0" anchor="ctr">
        <a:noAutofit/>
      </a:bodyPr>
      <a:lstStyle>
        <a:defPPr marL="342900" algn="just">
          <a:lnSpc>
            <a:spcPct val="90000"/>
          </a:lnSpc>
          <a:buClr>
            <a:srgbClr val="C00000"/>
          </a:buClr>
          <a:defRPr sz="3500" b="1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8842</TotalTime>
  <Words>1408</Words>
  <Application>Microsoft Office PowerPoint</Application>
  <PresentationFormat>Custom</PresentationFormat>
  <Paragraphs>110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পাঠ পরিচিতি</vt:lpstr>
      <vt:lpstr>নিউক্লিয়াসের ভেতরে এটি কী?</vt:lpstr>
      <vt:lpstr>আজকের পাঠ</vt:lpstr>
      <vt:lpstr>Slide 6</vt:lpstr>
      <vt:lpstr>ক্রোমোসোম (Chromosome)</vt:lpstr>
      <vt:lpstr>Slide 8</vt:lpstr>
      <vt:lpstr>Slide 9</vt:lpstr>
      <vt:lpstr>ক্রোমোসোমের ভৌত গঠন</vt:lpstr>
      <vt:lpstr>Slide 11</vt:lpstr>
      <vt:lpstr>Slide 12</vt:lpstr>
      <vt:lpstr>Slide 13</vt:lpstr>
      <vt:lpstr>Slide 14</vt:lpstr>
      <vt:lpstr>ক্রোমোসোমের রাসায়নিক গঠন</vt:lpstr>
      <vt:lpstr>ক্রোমোসোমের সূক্ষ্ম গঠন</vt:lpstr>
      <vt:lpstr>Slide 17</vt:lpstr>
      <vt:lpstr>Slide 18</vt:lpstr>
      <vt:lpstr>ক্রোমোসোমের প্রকারভেদ</vt:lpstr>
      <vt:lpstr>Slide 20</vt:lpstr>
      <vt:lpstr>Slide 21</vt:lpstr>
      <vt:lpstr>ক্রোমোসোমের কাজ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1385</cp:revision>
  <dcterms:created xsi:type="dcterms:W3CDTF">2017-05-02T02:18:13Z</dcterms:created>
  <dcterms:modified xsi:type="dcterms:W3CDTF">2021-02-12T04:42:20Z</dcterms:modified>
</cp:coreProperties>
</file>