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75" r:id="rId2"/>
    <p:sldId id="276" r:id="rId3"/>
    <p:sldId id="277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AE723-0765-4847-BCBD-18FCAAE15F00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D044E7-66E5-4A31-AA3A-38DA69E8A9BC}">
      <dgm:prSet phldrT="[Text]" custT="1"/>
      <dgm:spPr/>
      <dgm:t>
        <a:bodyPr/>
        <a:lstStyle/>
        <a:p>
          <a:r>
            <a:rPr lang="bn-BD" sz="28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নগদান বইয়ের শ্রেনিবিভাগ </a:t>
          </a:r>
          <a:endParaRPr lang="en-US" sz="28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47A295-562F-4B12-B894-36F8312F8F5A}" type="parTrans" cxnId="{CCD85153-9812-44E0-8DAA-3C7ECE6125E0}">
      <dgm:prSet/>
      <dgm:spPr/>
      <dgm:t>
        <a:bodyPr/>
        <a:lstStyle/>
        <a:p>
          <a:endParaRPr lang="en-US"/>
        </a:p>
      </dgm:t>
    </dgm:pt>
    <dgm:pt modelId="{5AB2902E-C46F-4D93-9004-D7A08D0D25C9}" type="sibTrans" cxnId="{CCD85153-9812-44E0-8DAA-3C7ECE6125E0}">
      <dgm:prSet/>
      <dgm:spPr/>
      <dgm:t>
        <a:bodyPr/>
        <a:lstStyle/>
        <a:p>
          <a:endParaRPr lang="en-US"/>
        </a:p>
      </dgm:t>
    </dgm:pt>
    <dgm:pt modelId="{228AE851-2272-455C-95B8-ABE2E0E7A630}">
      <dgm:prSet phldrT="[Text]"/>
      <dgm:spPr/>
      <dgm:t>
        <a:bodyPr/>
        <a:lstStyle/>
        <a:p>
          <a:r>
            <a:rPr lang="bn-BD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দুইঘরা নগদান বই </a:t>
          </a:r>
          <a:endParaRPr lang="en-US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DAE7A61-4783-44DF-88B2-71828A17EA47}" type="parTrans" cxnId="{84F23A8D-E20F-4C96-98D5-F8F5A4DC3AF2}">
      <dgm:prSet/>
      <dgm:spPr/>
      <dgm:t>
        <a:bodyPr/>
        <a:lstStyle/>
        <a:p>
          <a:endParaRPr lang="en-US"/>
        </a:p>
      </dgm:t>
    </dgm:pt>
    <dgm:pt modelId="{0FC5D1AF-C966-4E1B-B04D-9064F63659B8}" type="sibTrans" cxnId="{84F23A8D-E20F-4C96-98D5-F8F5A4DC3AF2}">
      <dgm:prSet/>
      <dgm:spPr/>
      <dgm:t>
        <a:bodyPr/>
        <a:lstStyle/>
        <a:p>
          <a:endParaRPr lang="en-US"/>
        </a:p>
      </dgm:t>
    </dgm:pt>
    <dgm:pt modelId="{CD7EAF74-6C4C-443B-AFDD-069DF977B86B}">
      <dgm:prSet phldrT="[Text]"/>
      <dgm:spPr/>
      <dgm:t>
        <a:bodyPr/>
        <a:lstStyle/>
        <a:p>
          <a:r>
            <a:rPr lang="bn-BD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তিনঘরা  নগদান বই  </a:t>
          </a:r>
          <a:endParaRPr lang="en-US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C3C410-0229-44AA-94CC-16FE7D510213}" type="parTrans" cxnId="{7B423381-E78C-4082-A43D-9FA72BDF930E}">
      <dgm:prSet/>
      <dgm:spPr/>
      <dgm:t>
        <a:bodyPr/>
        <a:lstStyle/>
        <a:p>
          <a:endParaRPr lang="en-US"/>
        </a:p>
      </dgm:t>
    </dgm:pt>
    <dgm:pt modelId="{F896BF70-719C-41FC-9C32-EB447F207610}" type="sibTrans" cxnId="{7B423381-E78C-4082-A43D-9FA72BDF930E}">
      <dgm:prSet/>
      <dgm:spPr/>
      <dgm:t>
        <a:bodyPr/>
        <a:lstStyle/>
        <a:p>
          <a:endParaRPr lang="en-US"/>
        </a:p>
      </dgm:t>
    </dgm:pt>
    <dgm:pt modelId="{9178C83E-53A1-4EEE-B272-C6CA96CF240C}">
      <dgm:prSet phldrT="[Text]"/>
      <dgm:spPr/>
      <dgm:t>
        <a:bodyPr/>
        <a:lstStyle/>
        <a:p>
          <a:r>
            <a:rPr lang="bn-BD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খুচরা  নগদান বই </a:t>
          </a:r>
          <a:endParaRPr lang="en-US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E0C2AB-CD9F-499D-AD9B-7BDEAD4D32C2}" type="parTrans" cxnId="{6CAFC0D7-0F81-42BB-BD52-0E108A870D76}">
      <dgm:prSet/>
      <dgm:spPr/>
      <dgm:t>
        <a:bodyPr/>
        <a:lstStyle/>
        <a:p>
          <a:endParaRPr lang="en-US"/>
        </a:p>
      </dgm:t>
    </dgm:pt>
    <dgm:pt modelId="{18BA76BF-EF4C-4073-A5C2-B5A7A4BA1E34}" type="sibTrans" cxnId="{6CAFC0D7-0F81-42BB-BD52-0E108A870D76}">
      <dgm:prSet/>
      <dgm:spPr/>
      <dgm:t>
        <a:bodyPr/>
        <a:lstStyle/>
        <a:p>
          <a:endParaRPr lang="en-US"/>
        </a:p>
      </dgm:t>
    </dgm:pt>
    <dgm:pt modelId="{0ED50610-6B9F-439A-944D-80BDC749C298}">
      <dgm:prSet phldrT="[Text]"/>
      <dgm:spPr/>
      <dgm:t>
        <a:bodyPr/>
        <a:lstStyle/>
        <a:p>
          <a:r>
            <a:rPr lang="bn-BD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একঘরা নগদান বই </a:t>
          </a:r>
          <a:endParaRPr lang="en-US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A50918-ABA2-4EE8-A2D7-5C8ED7DFF706}" type="parTrans" cxnId="{D1C013EE-9DD5-4B87-A63A-55AC0CC96147}">
      <dgm:prSet/>
      <dgm:spPr/>
      <dgm:t>
        <a:bodyPr/>
        <a:lstStyle/>
        <a:p>
          <a:endParaRPr lang="en-US"/>
        </a:p>
      </dgm:t>
    </dgm:pt>
    <dgm:pt modelId="{FE3F006A-47AE-4F0A-9D3E-B39AC0A42D8E}" type="sibTrans" cxnId="{D1C013EE-9DD5-4B87-A63A-55AC0CC96147}">
      <dgm:prSet/>
      <dgm:spPr/>
      <dgm:t>
        <a:bodyPr/>
        <a:lstStyle/>
        <a:p>
          <a:endParaRPr lang="en-US"/>
        </a:p>
      </dgm:t>
    </dgm:pt>
    <dgm:pt modelId="{AC2F93F3-B43C-4501-8899-9BFB539DD7B8}" type="pres">
      <dgm:prSet presAssocID="{D0AAE723-0765-4847-BCBD-18FCAAE15F0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8F6F33-ACAC-4021-9597-9C5D15BED183}" type="pres">
      <dgm:prSet presAssocID="{D0AAE723-0765-4847-BCBD-18FCAAE15F00}" presName="radial" presStyleCnt="0">
        <dgm:presLayoutVars>
          <dgm:animLvl val="ctr"/>
        </dgm:presLayoutVars>
      </dgm:prSet>
      <dgm:spPr/>
    </dgm:pt>
    <dgm:pt modelId="{C2354988-AAEA-4C3D-85F1-2329129C0418}" type="pres">
      <dgm:prSet presAssocID="{A1D044E7-66E5-4A31-AA3A-38DA69E8A9BC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52F30115-BE2D-4B3C-881B-02669D05FBE9}" type="pres">
      <dgm:prSet presAssocID="{228AE851-2272-455C-95B8-ABE2E0E7A630}" presName="node" presStyleLbl="vennNode1" presStyleIdx="1" presStyleCnt="5" custRadScaleRad="87837" custRadScaleInc="892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88DBE7-2640-4E06-BF1C-E5503CC943D7}" type="pres">
      <dgm:prSet presAssocID="{CD7EAF74-6C4C-443B-AFDD-069DF977B86B}" presName="node" presStyleLbl="vennNode1" presStyleIdx="2" presStyleCnt="5" custRadScaleRad="87416" custRadScaleInc="88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3BF64-40A4-400D-BA00-5B7FFE8991AF}" type="pres">
      <dgm:prSet presAssocID="{9178C83E-53A1-4EEE-B272-C6CA96CF240C}" presName="node" presStyleLbl="vennNode1" presStyleIdx="3" presStyleCnt="5" custRadScaleRad="87282" custRadScaleInc="984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50FE3-EAE7-473C-AF10-31E501ED2402}" type="pres">
      <dgm:prSet presAssocID="{0ED50610-6B9F-439A-944D-80BDC749C298}" presName="node" presStyleLbl="vennNode1" presStyleIdx="4" presStyleCnt="5" custRadScaleRad="93662" custRadScaleInc="94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D0C8B5-0CD8-49D4-8894-6A987442CEDB}" type="presOf" srcId="{0ED50610-6B9F-439A-944D-80BDC749C298}" destId="{33050FE3-EAE7-473C-AF10-31E501ED2402}" srcOrd="0" destOrd="0" presId="urn:microsoft.com/office/officeart/2005/8/layout/radial3"/>
    <dgm:cxn modelId="{668C60F0-8176-4219-8975-CB7400DED606}" type="presOf" srcId="{9178C83E-53A1-4EEE-B272-C6CA96CF240C}" destId="{60A3BF64-40A4-400D-BA00-5B7FFE8991AF}" srcOrd="0" destOrd="0" presId="urn:microsoft.com/office/officeart/2005/8/layout/radial3"/>
    <dgm:cxn modelId="{6CAFC0D7-0F81-42BB-BD52-0E108A870D76}" srcId="{A1D044E7-66E5-4A31-AA3A-38DA69E8A9BC}" destId="{9178C83E-53A1-4EEE-B272-C6CA96CF240C}" srcOrd="2" destOrd="0" parTransId="{87E0C2AB-CD9F-499D-AD9B-7BDEAD4D32C2}" sibTransId="{18BA76BF-EF4C-4073-A5C2-B5A7A4BA1E34}"/>
    <dgm:cxn modelId="{CCD85153-9812-44E0-8DAA-3C7ECE6125E0}" srcId="{D0AAE723-0765-4847-BCBD-18FCAAE15F00}" destId="{A1D044E7-66E5-4A31-AA3A-38DA69E8A9BC}" srcOrd="0" destOrd="0" parTransId="{FE47A295-562F-4B12-B894-36F8312F8F5A}" sibTransId="{5AB2902E-C46F-4D93-9004-D7A08D0D25C9}"/>
    <dgm:cxn modelId="{84F23A8D-E20F-4C96-98D5-F8F5A4DC3AF2}" srcId="{A1D044E7-66E5-4A31-AA3A-38DA69E8A9BC}" destId="{228AE851-2272-455C-95B8-ABE2E0E7A630}" srcOrd="0" destOrd="0" parTransId="{EDAE7A61-4783-44DF-88B2-71828A17EA47}" sibTransId="{0FC5D1AF-C966-4E1B-B04D-9064F63659B8}"/>
    <dgm:cxn modelId="{D1C013EE-9DD5-4B87-A63A-55AC0CC96147}" srcId="{A1D044E7-66E5-4A31-AA3A-38DA69E8A9BC}" destId="{0ED50610-6B9F-439A-944D-80BDC749C298}" srcOrd="3" destOrd="0" parTransId="{54A50918-ABA2-4EE8-A2D7-5C8ED7DFF706}" sibTransId="{FE3F006A-47AE-4F0A-9D3E-B39AC0A42D8E}"/>
    <dgm:cxn modelId="{1E854D12-30CB-43BB-86E0-2B655CF183BB}" type="presOf" srcId="{CD7EAF74-6C4C-443B-AFDD-069DF977B86B}" destId="{B688DBE7-2640-4E06-BF1C-E5503CC943D7}" srcOrd="0" destOrd="0" presId="urn:microsoft.com/office/officeart/2005/8/layout/radial3"/>
    <dgm:cxn modelId="{7B423381-E78C-4082-A43D-9FA72BDF930E}" srcId="{A1D044E7-66E5-4A31-AA3A-38DA69E8A9BC}" destId="{CD7EAF74-6C4C-443B-AFDD-069DF977B86B}" srcOrd="1" destOrd="0" parTransId="{C7C3C410-0229-44AA-94CC-16FE7D510213}" sibTransId="{F896BF70-719C-41FC-9C32-EB447F207610}"/>
    <dgm:cxn modelId="{36C5BF15-BEAE-4D21-A7E6-EA51A6678543}" type="presOf" srcId="{D0AAE723-0765-4847-BCBD-18FCAAE15F00}" destId="{AC2F93F3-B43C-4501-8899-9BFB539DD7B8}" srcOrd="0" destOrd="0" presId="urn:microsoft.com/office/officeart/2005/8/layout/radial3"/>
    <dgm:cxn modelId="{E14B4326-0C16-459A-A205-276868055E9A}" type="presOf" srcId="{228AE851-2272-455C-95B8-ABE2E0E7A630}" destId="{52F30115-BE2D-4B3C-881B-02669D05FBE9}" srcOrd="0" destOrd="0" presId="urn:microsoft.com/office/officeart/2005/8/layout/radial3"/>
    <dgm:cxn modelId="{6A346BCF-8A5C-43C8-A61A-B17DC7E5C284}" type="presOf" srcId="{A1D044E7-66E5-4A31-AA3A-38DA69E8A9BC}" destId="{C2354988-AAEA-4C3D-85F1-2329129C0418}" srcOrd="0" destOrd="0" presId="urn:microsoft.com/office/officeart/2005/8/layout/radial3"/>
    <dgm:cxn modelId="{39213E93-AC38-4D55-AFEC-965CF2101C96}" type="presParOf" srcId="{AC2F93F3-B43C-4501-8899-9BFB539DD7B8}" destId="{5A8F6F33-ACAC-4021-9597-9C5D15BED183}" srcOrd="0" destOrd="0" presId="urn:microsoft.com/office/officeart/2005/8/layout/radial3"/>
    <dgm:cxn modelId="{FBC84298-400F-48BE-B421-247AEA9BE80A}" type="presParOf" srcId="{5A8F6F33-ACAC-4021-9597-9C5D15BED183}" destId="{C2354988-AAEA-4C3D-85F1-2329129C0418}" srcOrd="0" destOrd="0" presId="urn:microsoft.com/office/officeart/2005/8/layout/radial3"/>
    <dgm:cxn modelId="{B119D2F1-3BE0-4C75-B6AA-E806E17378CD}" type="presParOf" srcId="{5A8F6F33-ACAC-4021-9597-9C5D15BED183}" destId="{52F30115-BE2D-4B3C-881B-02669D05FBE9}" srcOrd="1" destOrd="0" presId="urn:microsoft.com/office/officeart/2005/8/layout/radial3"/>
    <dgm:cxn modelId="{6EB56720-0F1E-4446-ADC8-70DC78750849}" type="presParOf" srcId="{5A8F6F33-ACAC-4021-9597-9C5D15BED183}" destId="{B688DBE7-2640-4E06-BF1C-E5503CC943D7}" srcOrd="2" destOrd="0" presId="urn:microsoft.com/office/officeart/2005/8/layout/radial3"/>
    <dgm:cxn modelId="{DF46F8B5-AFD7-402D-9C92-55273332CB92}" type="presParOf" srcId="{5A8F6F33-ACAC-4021-9597-9C5D15BED183}" destId="{60A3BF64-40A4-400D-BA00-5B7FFE8991AF}" srcOrd="3" destOrd="0" presId="urn:microsoft.com/office/officeart/2005/8/layout/radial3"/>
    <dgm:cxn modelId="{5CFC02C5-8C34-41ED-8BD0-C77FAC9B7441}" type="presParOf" srcId="{5A8F6F33-ACAC-4021-9597-9C5D15BED183}" destId="{33050FE3-EAE7-473C-AF10-31E501ED2402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9E2A1D-222C-4EC2-B965-BF0325F8D82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C23877-7BEC-4335-90EC-4CD49646815E}">
      <dgm:prSet phldrT="[Text]" custT="1"/>
      <dgm:spPr/>
      <dgm:t>
        <a:bodyPr/>
        <a:lstStyle/>
        <a:p>
          <a:r>
            <a:rPr lang="bn-BD" sz="4800" dirty="0" smtClean="0">
              <a:latin typeface="NikoshBAN" panose="02000000000000000000" pitchFamily="2" charset="0"/>
              <a:cs typeface="NikoshBAN" panose="02000000000000000000" pitchFamily="2" charset="0"/>
            </a:rPr>
            <a:t>বর্তমানে আরো দুই ধরনের নগদান বই আছে </a:t>
          </a:r>
          <a:endParaRPr lang="en-US" sz="4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CDC18B-F2D0-4189-9A2B-E548AA8FCA6E}" type="parTrans" cxnId="{D3DE3EB9-1AF2-4C40-8B81-98A7AAAFDAFB}">
      <dgm:prSet/>
      <dgm:spPr/>
      <dgm:t>
        <a:bodyPr/>
        <a:lstStyle/>
        <a:p>
          <a:endParaRPr lang="en-US"/>
        </a:p>
      </dgm:t>
    </dgm:pt>
    <dgm:pt modelId="{561294AA-44D2-4922-860D-185C4F9FEBEC}" type="sibTrans" cxnId="{D3DE3EB9-1AF2-4C40-8B81-98A7AAAFDAFB}">
      <dgm:prSet custT="1"/>
      <dgm:spPr/>
      <dgm:t>
        <a:bodyPr/>
        <a:lstStyle/>
        <a:p>
          <a:endParaRPr lang="en-US" sz="1600"/>
        </a:p>
      </dgm:t>
    </dgm:pt>
    <dgm:pt modelId="{EEAD2CE5-D260-44AA-8AF3-8E4FC1FB5670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 প্রদান </a:t>
          </a:r>
        </a:p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জাবেদা বই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113893D-550B-4FCA-8818-F456912D424A}" type="parTrans" cxnId="{50A9A304-B980-4758-97E0-8920FFDA15A8}">
      <dgm:prSet/>
      <dgm:spPr/>
      <dgm:t>
        <a:bodyPr/>
        <a:lstStyle/>
        <a:p>
          <a:endParaRPr lang="en-US"/>
        </a:p>
      </dgm:t>
    </dgm:pt>
    <dgm:pt modelId="{147B8DC0-0AED-4826-9A1E-9314F5F97EE5}" type="sibTrans" cxnId="{50A9A304-B980-4758-97E0-8920FFDA15A8}">
      <dgm:prSet custT="1"/>
      <dgm:spPr/>
      <dgm:t>
        <a:bodyPr/>
        <a:lstStyle/>
        <a:p>
          <a:endParaRPr lang="en-US" sz="1800"/>
        </a:p>
      </dgm:t>
    </dgm:pt>
    <dgm:pt modelId="{8284434A-B83E-4761-A4F0-32AF23574229}">
      <dgm:prSet phldrT="[Text]" custT="1"/>
      <dgm:spPr/>
      <dgm:t>
        <a:bodyPr/>
        <a:lstStyle/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নগদ প্রাপ্তি </a:t>
          </a:r>
        </a:p>
        <a:p>
          <a:r>
            <a:rPr lang="bn-BD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জাবেদা বই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ED3426-3966-4C27-8E67-5DD082F9FF10}" type="parTrans" cxnId="{3313D233-268E-4D26-80C0-A9874B03D7E4}">
      <dgm:prSet/>
      <dgm:spPr/>
      <dgm:t>
        <a:bodyPr/>
        <a:lstStyle/>
        <a:p>
          <a:endParaRPr lang="en-US"/>
        </a:p>
      </dgm:t>
    </dgm:pt>
    <dgm:pt modelId="{D6C31A0D-4B38-40AB-A2FE-2DC5E8D4C344}" type="sibTrans" cxnId="{3313D233-268E-4D26-80C0-A9874B03D7E4}">
      <dgm:prSet custT="1"/>
      <dgm:spPr/>
      <dgm:t>
        <a:bodyPr/>
        <a:lstStyle/>
        <a:p>
          <a:endParaRPr lang="en-US" sz="1800"/>
        </a:p>
      </dgm:t>
    </dgm:pt>
    <dgm:pt modelId="{6123F9D2-C60D-42B7-B65F-8FF09A227B10}" type="pres">
      <dgm:prSet presAssocID="{999E2A1D-222C-4EC2-B965-BF0325F8D8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30A8AB-248D-4BBD-AE44-F065596C4442}" type="pres">
      <dgm:prSet presAssocID="{65C23877-7BEC-4335-90EC-4CD49646815E}" presName="node" presStyleLbl="node1" presStyleIdx="0" presStyleCnt="3" custScaleX="276845" custScaleY="131188" custRadScaleRad="94121" custRadScaleInc="19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24B5C-39D2-4755-AB18-156E7410DA2E}" type="pres">
      <dgm:prSet presAssocID="{561294AA-44D2-4922-860D-185C4F9FEBEC}" presName="sibTrans" presStyleLbl="sibTrans2D1" presStyleIdx="0" presStyleCnt="3" custScaleX="140276" custScaleY="68469"/>
      <dgm:spPr/>
      <dgm:t>
        <a:bodyPr/>
        <a:lstStyle/>
        <a:p>
          <a:endParaRPr lang="en-US"/>
        </a:p>
      </dgm:t>
    </dgm:pt>
    <dgm:pt modelId="{280CCD73-E6B8-46AF-A5E8-7D2EE1966F82}" type="pres">
      <dgm:prSet presAssocID="{561294AA-44D2-4922-860D-185C4F9FEBE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F04AB8C-07F0-464C-AB09-AFCE476C8DF1}" type="pres">
      <dgm:prSet presAssocID="{EEAD2CE5-D260-44AA-8AF3-8E4FC1FB5670}" presName="node" presStyleLbl="node1" presStyleIdx="1" presStyleCnt="3" custScaleX="109972" custScaleY="82208" custRadScaleRad="89591" custRadScaleInc="-91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18179-4173-4FF2-99BC-4D836C2B7615}" type="pres">
      <dgm:prSet presAssocID="{147B8DC0-0AED-4826-9A1E-9314F5F97EE5}" presName="sibTrans" presStyleLbl="sibTrans2D1" presStyleIdx="1" presStyleCnt="3" custScaleY="71217"/>
      <dgm:spPr/>
      <dgm:t>
        <a:bodyPr/>
        <a:lstStyle/>
        <a:p>
          <a:endParaRPr lang="en-US"/>
        </a:p>
      </dgm:t>
    </dgm:pt>
    <dgm:pt modelId="{FD976E3B-9D74-47C6-98F6-FC84FBD2086A}" type="pres">
      <dgm:prSet presAssocID="{147B8DC0-0AED-4826-9A1E-9314F5F97EE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EF8A3C72-07BF-4199-A828-8D3226363701}" type="pres">
      <dgm:prSet presAssocID="{8284434A-B83E-4761-A4F0-32AF23574229}" presName="node" presStyleLbl="node1" presStyleIdx="2" presStyleCnt="3" custScaleX="97690" custScaleY="82208" custRadScaleRad="91590" custRadScaleInc="6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A0F28D-BEF1-416B-9FEB-6D4A045CBEE5}" type="pres">
      <dgm:prSet presAssocID="{D6C31A0D-4B38-40AB-A2FE-2DC5E8D4C344}" presName="sibTrans" presStyleLbl="sibTrans2D1" presStyleIdx="2" presStyleCnt="3" custScaleX="144912" custScaleY="76289"/>
      <dgm:spPr/>
      <dgm:t>
        <a:bodyPr/>
        <a:lstStyle/>
        <a:p>
          <a:endParaRPr lang="en-US"/>
        </a:p>
      </dgm:t>
    </dgm:pt>
    <dgm:pt modelId="{3F726EC8-7442-4749-8451-A928AE7F5FA9}" type="pres">
      <dgm:prSet presAssocID="{D6C31A0D-4B38-40AB-A2FE-2DC5E8D4C344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567B450-548D-4E02-A737-F103E9E13B72}" type="presOf" srcId="{8284434A-B83E-4761-A4F0-32AF23574229}" destId="{EF8A3C72-07BF-4199-A828-8D3226363701}" srcOrd="0" destOrd="0" presId="urn:microsoft.com/office/officeart/2005/8/layout/cycle7"/>
    <dgm:cxn modelId="{710D6676-60FB-42EE-B55F-724E2001AC89}" type="presOf" srcId="{561294AA-44D2-4922-860D-185C4F9FEBEC}" destId="{280CCD73-E6B8-46AF-A5E8-7D2EE1966F82}" srcOrd="1" destOrd="0" presId="urn:microsoft.com/office/officeart/2005/8/layout/cycle7"/>
    <dgm:cxn modelId="{50A9A304-B980-4758-97E0-8920FFDA15A8}" srcId="{999E2A1D-222C-4EC2-B965-BF0325F8D82D}" destId="{EEAD2CE5-D260-44AA-8AF3-8E4FC1FB5670}" srcOrd="1" destOrd="0" parTransId="{D113893D-550B-4FCA-8818-F456912D424A}" sibTransId="{147B8DC0-0AED-4826-9A1E-9314F5F97EE5}"/>
    <dgm:cxn modelId="{6B5B51C5-A1BE-45BD-890B-B2FB7A053EE6}" type="presOf" srcId="{EEAD2CE5-D260-44AA-8AF3-8E4FC1FB5670}" destId="{EF04AB8C-07F0-464C-AB09-AFCE476C8DF1}" srcOrd="0" destOrd="0" presId="urn:microsoft.com/office/officeart/2005/8/layout/cycle7"/>
    <dgm:cxn modelId="{2AEF2142-7763-453E-AD49-68B44E96F19F}" type="presOf" srcId="{147B8DC0-0AED-4826-9A1E-9314F5F97EE5}" destId="{2C718179-4173-4FF2-99BC-4D836C2B7615}" srcOrd="0" destOrd="0" presId="urn:microsoft.com/office/officeart/2005/8/layout/cycle7"/>
    <dgm:cxn modelId="{C88C574B-203F-402B-B0F5-7ACB20477863}" type="presOf" srcId="{65C23877-7BEC-4335-90EC-4CD49646815E}" destId="{F530A8AB-248D-4BBD-AE44-F065596C4442}" srcOrd="0" destOrd="0" presId="urn:microsoft.com/office/officeart/2005/8/layout/cycle7"/>
    <dgm:cxn modelId="{36BFD0C4-2542-49E9-A32D-0409A93EC0BC}" type="presOf" srcId="{D6C31A0D-4B38-40AB-A2FE-2DC5E8D4C344}" destId="{3F726EC8-7442-4749-8451-A928AE7F5FA9}" srcOrd="1" destOrd="0" presId="urn:microsoft.com/office/officeart/2005/8/layout/cycle7"/>
    <dgm:cxn modelId="{3313D233-268E-4D26-80C0-A9874B03D7E4}" srcId="{999E2A1D-222C-4EC2-B965-BF0325F8D82D}" destId="{8284434A-B83E-4761-A4F0-32AF23574229}" srcOrd="2" destOrd="0" parTransId="{73ED3426-3966-4C27-8E67-5DD082F9FF10}" sibTransId="{D6C31A0D-4B38-40AB-A2FE-2DC5E8D4C344}"/>
    <dgm:cxn modelId="{33AFE03D-A645-4F91-8A43-C1F3D23F5CEC}" type="presOf" srcId="{147B8DC0-0AED-4826-9A1E-9314F5F97EE5}" destId="{FD976E3B-9D74-47C6-98F6-FC84FBD2086A}" srcOrd="1" destOrd="0" presId="urn:microsoft.com/office/officeart/2005/8/layout/cycle7"/>
    <dgm:cxn modelId="{D3DE3EB9-1AF2-4C40-8B81-98A7AAAFDAFB}" srcId="{999E2A1D-222C-4EC2-B965-BF0325F8D82D}" destId="{65C23877-7BEC-4335-90EC-4CD49646815E}" srcOrd="0" destOrd="0" parTransId="{03CDC18B-F2D0-4189-9A2B-E548AA8FCA6E}" sibTransId="{561294AA-44D2-4922-860D-185C4F9FEBEC}"/>
    <dgm:cxn modelId="{89C06969-2EFE-44C2-9CCC-8F6857D2157F}" type="presOf" srcId="{561294AA-44D2-4922-860D-185C4F9FEBEC}" destId="{2CE24B5C-39D2-4755-AB18-156E7410DA2E}" srcOrd="0" destOrd="0" presId="urn:microsoft.com/office/officeart/2005/8/layout/cycle7"/>
    <dgm:cxn modelId="{6E94A8EA-B8CD-4780-BDE8-C9CBE2B7992F}" type="presOf" srcId="{999E2A1D-222C-4EC2-B965-BF0325F8D82D}" destId="{6123F9D2-C60D-42B7-B65F-8FF09A227B10}" srcOrd="0" destOrd="0" presId="urn:microsoft.com/office/officeart/2005/8/layout/cycle7"/>
    <dgm:cxn modelId="{D106C9C8-2EF0-4383-B6C9-314DB3823D0E}" type="presOf" srcId="{D6C31A0D-4B38-40AB-A2FE-2DC5E8D4C344}" destId="{3DA0F28D-BEF1-416B-9FEB-6D4A045CBEE5}" srcOrd="0" destOrd="0" presId="urn:microsoft.com/office/officeart/2005/8/layout/cycle7"/>
    <dgm:cxn modelId="{5E55EE2F-238B-405E-BA46-6F1F509C0141}" type="presParOf" srcId="{6123F9D2-C60D-42B7-B65F-8FF09A227B10}" destId="{F530A8AB-248D-4BBD-AE44-F065596C4442}" srcOrd="0" destOrd="0" presId="urn:microsoft.com/office/officeart/2005/8/layout/cycle7"/>
    <dgm:cxn modelId="{9903973D-C58B-420C-9AC7-54CC17170D2D}" type="presParOf" srcId="{6123F9D2-C60D-42B7-B65F-8FF09A227B10}" destId="{2CE24B5C-39D2-4755-AB18-156E7410DA2E}" srcOrd="1" destOrd="0" presId="urn:microsoft.com/office/officeart/2005/8/layout/cycle7"/>
    <dgm:cxn modelId="{854C526D-D24D-4660-83B1-D10E8840DC29}" type="presParOf" srcId="{2CE24B5C-39D2-4755-AB18-156E7410DA2E}" destId="{280CCD73-E6B8-46AF-A5E8-7D2EE1966F82}" srcOrd="0" destOrd="0" presId="urn:microsoft.com/office/officeart/2005/8/layout/cycle7"/>
    <dgm:cxn modelId="{A8473D54-22BF-4C04-A077-EE42BFC30F08}" type="presParOf" srcId="{6123F9D2-C60D-42B7-B65F-8FF09A227B10}" destId="{EF04AB8C-07F0-464C-AB09-AFCE476C8DF1}" srcOrd="2" destOrd="0" presId="urn:microsoft.com/office/officeart/2005/8/layout/cycle7"/>
    <dgm:cxn modelId="{F4C30C9A-43CA-40A0-81C8-C43238DC5A1F}" type="presParOf" srcId="{6123F9D2-C60D-42B7-B65F-8FF09A227B10}" destId="{2C718179-4173-4FF2-99BC-4D836C2B7615}" srcOrd="3" destOrd="0" presId="urn:microsoft.com/office/officeart/2005/8/layout/cycle7"/>
    <dgm:cxn modelId="{4969FE86-97BB-45BD-B2FF-ACA75A7079DB}" type="presParOf" srcId="{2C718179-4173-4FF2-99BC-4D836C2B7615}" destId="{FD976E3B-9D74-47C6-98F6-FC84FBD2086A}" srcOrd="0" destOrd="0" presId="urn:microsoft.com/office/officeart/2005/8/layout/cycle7"/>
    <dgm:cxn modelId="{904FC11B-8952-4934-A172-89A42C78F7EC}" type="presParOf" srcId="{6123F9D2-C60D-42B7-B65F-8FF09A227B10}" destId="{EF8A3C72-07BF-4199-A828-8D3226363701}" srcOrd="4" destOrd="0" presId="urn:microsoft.com/office/officeart/2005/8/layout/cycle7"/>
    <dgm:cxn modelId="{BADD8455-5B2E-4085-BCDC-07B7FDFF530F}" type="presParOf" srcId="{6123F9D2-C60D-42B7-B65F-8FF09A227B10}" destId="{3DA0F28D-BEF1-416B-9FEB-6D4A045CBEE5}" srcOrd="5" destOrd="0" presId="urn:microsoft.com/office/officeart/2005/8/layout/cycle7"/>
    <dgm:cxn modelId="{4BCB4FF2-4AFF-4312-A262-8EB0A7932319}" type="presParOf" srcId="{3DA0F28D-BEF1-416B-9FEB-6D4A045CBEE5}" destId="{3F726EC8-7442-4749-8451-A928AE7F5FA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F27D9-D2BB-48D8-9428-9ACDC0BE02A0}" type="datetimeFigureOut">
              <a:rPr lang="en-US" smtClean="0"/>
              <a:t>2/10/21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E2498-1D80-454B-BE6E-60B407D3C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0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E2498-1D80-454B-BE6E-60B407D3CA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37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8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0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2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9699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29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53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79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78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9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1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2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7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6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2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9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D1051BF-7B81-45FA-BFB3-448DA2AA4588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99349-3866-4283-B3B7-E972FE41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09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3610" y="423081"/>
            <a:ext cx="8479808" cy="194887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bn-BD" sz="1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149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625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627" y="2753222"/>
            <a:ext cx="7202682" cy="389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9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911" y="2066583"/>
            <a:ext cx="102904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bn-BD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বইতে কোন ব্যাক্তি বা প্রতিষ্ঠানের সমস্ত প্রকার নগদ লেনদেন অর্থাৎ নগদ প্রাপ্তি ও পরিশোধগুলো তারিখ ক্রমানুসারে লিপিবদ্ধ করা হয় সে বইকে নগদান বলা হয়।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2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97027764"/>
              </p:ext>
            </p:extLst>
          </p:nvPr>
        </p:nvGraphicFramePr>
        <p:xfrm>
          <a:off x="532263" y="1090330"/>
          <a:ext cx="10467833" cy="5672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3391" y="285750"/>
            <a:ext cx="753356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 বইয়ের শ্রেনিবিভাগ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1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22355181"/>
              </p:ext>
            </p:extLst>
          </p:nvPr>
        </p:nvGraphicFramePr>
        <p:xfrm>
          <a:off x="1285876" y="814388"/>
          <a:ext cx="9586912" cy="5114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310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3390" y="814388"/>
            <a:ext cx="7751929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3390" y="2670484"/>
            <a:ext cx="9280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 বইয়ের শ্রেনিবিভাগ লিখ। </a:t>
            </a:r>
            <a:endParaRPr lang="en-US" sz="48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96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9245" y="444191"/>
            <a:ext cx="6143625" cy="9541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একঘরা নগদান বইয়ের নমুনা ছক   </a:t>
            </a:r>
            <a:endPara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041005"/>
              </p:ext>
            </p:extLst>
          </p:nvPr>
        </p:nvGraphicFramePr>
        <p:xfrm>
          <a:off x="1078172" y="2398337"/>
          <a:ext cx="9826390" cy="3186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7"/>
                <a:gridCol w="1501251"/>
                <a:gridCol w="982639"/>
                <a:gridCol w="982639"/>
                <a:gridCol w="982639"/>
                <a:gridCol w="982639"/>
                <a:gridCol w="982639"/>
                <a:gridCol w="982639"/>
                <a:gridCol w="982639"/>
                <a:gridCol w="982639"/>
              </a:tblGrid>
              <a:tr h="666004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তাং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প্রাপ্তি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ভা.নং 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খ.পৃ।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টাকা </a:t>
                      </a:r>
                      <a:endParaRPr lang="en-US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তাং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ভা.নং 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খ.পৃ।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টাকা </a:t>
                      </a:r>
                      <a:endParaRPr lang="en-US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22719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28298" y="1760561"/>
            <a:ext cx="1037230" cy="4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67332" y="1760561"/>
            <a:ext cx="1037230" cy="4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19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1963" y="742950"/>
            <a:ext cx="4429125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364" y="1997838"/>
            <a:ext cx="115050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জনাব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জাহিদ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সাহেব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নগদ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৫০,০০০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২০১৫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০১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মার্চ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শুরু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করলেন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উক্ত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মাসে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ব্যবসায়ের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লেনদেন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সমূহ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নিম্নরূপঃ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-</a:t>
            </a:r>
            <a:endParaRPr lang="bn-BD" sz="2800" dirty="0" smtClean="0">
              <a:solidFill>
                <a:schemeClr val="bg1"/>
              </a:solidFill>
              <a:latin typeface="NikoshBAN" pitchFamily="2" charset="0"/>
              <a:cs typeface="NikoshBAN" panose="02000000000000000000" pitchFamily="2" charset="0"/>
            </a:endParaRPr>
          </a:p>
          <a:p>
            <a:pPr>
              <a:defRPr/>
            </a:pPr>
            <a:endParaRPr lang="en-US" sz="2800" dirty="0">
              <a:solidFill>
                <a:schemeClr val="bg1"/>
              </a:solidFill>
              <a:latin typeface="NikoshBAN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মার্চ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৩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আসবাবপত্র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২,০০০টাকা;</a:t>
            </a:r>
          </a:p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মার্চ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৫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বাকীতে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৬,০০০টাকা;</a:t>
            </a:r>
          </a:p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মার্চ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৮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রোকেয়ার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নিকট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নগদে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বিক্রয়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১০,০০০টাকা;</a:t>
            </a:r>
          </a:p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মার্চ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১২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পাওনাদারকে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পরিশোধ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৭,০০০টাকা।</a:t>
            </a:r>
          </a:p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উপরোক্ত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লেনদেনের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জনাব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জাহিদ সাহেবের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একঘরা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নগদান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বই</a:t>
            </a:r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anose="02000000000000000000" pitchFamily="2" charset="0"/>
              </a:rPr>
              <a:t> তৈরী কর।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02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606698"/>
              </p:ext>
            </p:extLst>
          </p:nvPr>
        </p:nvGraphicFramePr>
        <p:xfrm>
          <a:off x="354840" y="1861571"/>
          <a:ext cx="11614248" cy="4312669"/>
        </p:xfrm>
        <a:graphic>
          <a:graphicData uri="http://schemas.openxmlformats.org/drawingml/2006/table">
            <a:tbl>
              <a:tblPr/>
              <a:tblGrid>
                <a:gridCol w="1128567"/>
                <a:gridCol w="2037715"/>
                <a:gridCol w="1037230"/>
                <a:gridCol w="682388"/>
                <a:gridCol w="1221593"/>
                <a:gridCol w="1001228"/>
                <a:gridCol w="2102579"/>
                <a:gridCol w="800983"/>
                <a:gridCol w="500615"/>
                <a:gridCol w="1101350"/>
              </a:tblGrid>
              <a:tr h="7997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প্রাপ্তি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kumimoji="0" lang="bn-B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শিদ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খঃ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পৃঃ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নগদ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তারি</a:t>
                      </a:r>
                      <a:endParaRPr kumimoji="0" lang="bn-B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খ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ভা</a:t>
                      </a:r>
                      <a:r>
                        <a:rPr kumimoji="0" lang="bn-B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উচার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খঃ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পৃঃ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নগদ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30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২০১৫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মার্চ 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মার্চ ৮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এপ্রিল ১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B</a:t>
                      </a: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lence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 B/D</a:t>
                      </a: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বিক্রয় হিসাব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Balence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 B/D</a:t>
                      </a: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৫০,০০০  </a:t>
                      </a: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১০,০০০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৬০,০০০ </a:t>
                      </a: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৫১,০০০/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২০১৫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মার্চ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3</a:t>
                      </a: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মার্চ ১২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মার্চ ৩১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আসবাবপত্র ক্রয়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পাওনাদার হিসাব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Balance C/D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n-B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২০০০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৭০০০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৫১০০০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ikoshBAN" pitchFamily="2" charset="0"/>
                          <a:cs typeface="NikoshBAN" panose="02000000000000000000" pitchFamily="2" charset="0"/>
                        </a:rPr>
                        <a:t>৬০০০০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ikoshBAN" pitchFamily="2" charset="0"/>
                        <a:cs typeface="NikoshBAN" panose="02000000000000000000" pitchFamily="2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127233" y="265042"/>
            <a:ext cx="6467143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anose="02000000000000000000" pitchFamily="2" charset="0"/>
              </a:rPr>
              <a:t>একঘরা নগদান বই </a:t>
            </a:r>
            <a:endParaRPr lang="en-US" sz="4000" b="1" dirty="0" smtClean="0">
              <a:solidFill>
                <a:srgbClr val="C00000"/>
              </a:solidFill>
              <a:latin typeface="NikoshBAN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3178" y="1283506"/>
            <a:ext cx="1524000" cy="457200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dirty="0" smtClean="0">
              <a:solidFill>
                <a:srgbClr val="FF0000"/>
              </a:solidFill>
              <a:latin typeface="NikoshBAN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02199" y="1283506"/>
            <a:ext cx="1524000" cy="457200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dirty="0" smtClean="0">
              <a:solidFill>
                <a:srgbClr val="FF0000"/>
              </a:solidFill>
              <a:latin typeface="NikoshBAN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527343" y="4626589"/>
            <a:ext cx="545910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111552" y="4599293"/>
            <a:ext cx="545910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254388" y="4271750"/>
            <a:ext cx="1091821" cy="13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527343" y="4599294"/>
            <a:ext cx="545910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0838597" y="4312693"/>
            <a:ext cx="1091821" cy="13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1111552" y="4571999"/>
            <a:ext cx="545910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16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7098" y="858744"/>
            <a:ext cx="5292559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0411" y="2273632"/>
            <a:ext cx="9491591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2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একঘরা নগদান বইয়ের কয়টি ঘর থাকে ? </a:t>
            </a:r>
          </a:p>
          <a:p>
            <a:endParaRPr lang="bn-BD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নগদান প্রাপ্তি নগদান বইয়ের কোন দিকে লিখতে হয় ? </a:t>
            </a:r>
          </a:p>
          <a:p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9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6101" y="471488"/>
            <a:ext cx="5157787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7104" y="1638157"/>
            <a:ext cx="10099344" cy="452431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3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মালিক কর্তৃক ব্যবসায়ে আসবাস পত্র আনয়ন ৫,০০০ টাকা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নবিন ট্রেডার্সের নিকট হতে পন্য ক্রয় ৭,০০০ টাকা 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 বাকিতে পন্য বিক্রয় ৯,০০০ টাকা 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৪) নবিন ট্রেডার্সেকে ক্রয়কৃত পন্য ফেরত দেওয়া হলো ১,০০০ টাকা 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৫) বাকিতে বিক্রয় পন্য ফেরত গেল ২,০০০ টাকা </a:t>
            </a:r>
          </a:p>
          <a:p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41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9794" y="720772"/>
            <a:ext cx="5672137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36" y="2516519"/>
            <a:ext cx="8816454" cy="373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07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1" y="3523269"/>
            <a:ext cx="735614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মজিবুর রহমান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 ব্যবসায় শিক্ষা )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দোল্লাই নোয়াবপুর আহসান উল্যাহ উচ্চ বিদ্যালয়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চান্দিনা, কুমিল্লা ।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40" y="121957"/>
            <a:ext cx="3372526" cy="38154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622042" y="1147484"/>
            <a:ext cx="4208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130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031" y="118156"/>
            <a:ext cx="3152633" cy="33814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15570" y="3636092"/>
            <a:ext cx="7779224" cy="27920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শ্রেনি-নবম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৮ম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87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67" y="1602759"/>
            <a:ext cx="5807692" cy="37335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27410" y="341195"/>
            <a:ext cx="7541561" cy="900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671" y="1602759"/>
            <a:ext cx="5682329" cy="37335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41342" y="5697087"/>
            <a:ext cx="5684293" cy="84616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নগদ</a:t>
            </a:r>
            <a:r>
              <a:rPr lang="en-US" sz="3600" dirty="0" smtClean="0"/>
              <a:t> </a:t>
            </a:r>
            <a:r>
              <a:rPr lang="en-US" sz="3600" dirty="0" err="1" smtClean="0"/>
              <a:t>লেনদেন</a:t>
            </a:r>
            <a:r>
              <a:rPr lang="en-US" sz="54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54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338" y="390667"/>
            <a:ext cx="6154420" cy="3458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46914" y="4203511"/>
            <a:ext cx="95261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20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4459" y="333731"/>
            <a:ext cx="743803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388" y="1638129"/>
            <a:ext cx="10809027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টানতে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endParaRPr lang="en-US" sz="2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9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6842" y="1182364"/>
            <a:ext cx="484250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লেনদেনের মানদন্ড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1821" y="2171700"/>
            <a:ext cx="10672549" cy="38472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 অর্থ</a:t>
            </a: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11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সম্পর্ক না থাকা </a:t>
            </a:r>
          </a:p>
          <a:p>
            <a:pPr algn="ctr"/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সম্পর্ক থাকা  </a:t>
            </a: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250567" y="2857710"/>
            <a:ext cx="355055" cy="458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5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2513" y="1114425"/>
            <a:ext cx="9962866" cy="33547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 অর্থের সম্পর্ক না থাকা । যেমন বা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 পন্য বিক্রয় ৫,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০০ টাকা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নগদ অর্থের সম্পর্ক  থাকা । যেমন – নগদ পন্য বিক্রয় ৪,০০ টাকা </a:t>
            </a:r>
          </a:p>
        </p:txBody>
      </p:sp>
    </p:spTree>
    <p:extLst>
      <p:ext uri="{BB962C8B-B14F-4D97-AF65-F5344CB8AC3E}">
        <p14:creationId xmlns:p14="http://schemas.microsoft.com/office/powerpoint/2010/main" val="313576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08654" y="935938"/>
            <a:ext cx="5200649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nip Single Corner Rectangle 3"/>
          <p:cNvSpPr/>
          <p:nvPr/>
        </p:nvSpPr>
        <p:spPr>
          <a:xfrm>
            <a:off x="2442522" y="2537905"/>
            <a:ext cx="6360283" cy="2552709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বই কাকে বলে?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18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284</TotalTime>
  <Words>409</Words>
  <Application>Microsoft Office PowerPoint</Application>
  <PresentationFormat>Widescreen</PresentationFormat>
  <Paragraphs>140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Gothic</vt:lpstr>
      <vt:lpstr>Courier New</vt:lpstr>
      <vt:lpstr>NikoshBAN</vt:lpstr>
      <vt:lpstr>Wingdings</vt:lpstr>
      <vt:lpstr>Wingdings 3</vt:lpstr>
      <vt:lpstr>Ion</vt:lpstr>
      <vt:lpstr> 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96</cp:revision>
  <dcterms:created xsi:type="dcterms:W3CDTF">2021-01-13T22:33:32Z</dcterms:created>
  <dcterms:modified xsi:type="dcterms:W3CDTF">2021-02-10T13:34:51Z</dcterms:modified>
</cp:coreProperties>
</file>