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7" r:id="rId2"/>
    <p:sldId id="278" r:id="rId3"/>
    <p:sldId id="27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355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49166A0-5DF2-4BCA-9F28-A2457BEB0B8E}" type="datetimeFigureOut">
              <a:rPr lang="en-US" smtClean="0"/>
              <a:t>2/12/21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329083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2276175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47567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120296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24246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1658245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311460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326377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4237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66A0-5DF2-4BCA-9F28-A2457BEB0B8E}" type="datetimeFigureOut">
              <a:rPr lang="en-US" smtClean="0"/>
              <a:t>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358339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9166A0-5DF2-4BCA-9F28-A2457BEB0B8E}" type="datetimeFigureOut">
              <a:rPr lang="en-US" smtClean="0"/>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250174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9166A0-5DF2-4BCA-9F28-A2457BEB0B8E}" type="datetimeFigureOut">
              <a:rPr lang="en-US" smtClean="0"/>
              <a:t>2/12/21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374610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9166A0-5DF2-4BCA-9F28-A2457BEB0B8E}" type="datetimeFigureOut">
              <a:rPr lang="en-US" smtClean="0"/>
              <a:t>2/12/21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201621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166A0-5DF2-4BCA-9F28-A2457BEB0B8E}" type="datetimeFigureOut">
              <a:rPr lang="en-US" smtClean="0"/>
              <a:t>2/12/21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296919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166A0-5DF2-4BCA-9F28-A2457BEB0B8E}" type="datetimeFigureOut">
              <a:rPr lang="en-US" smtClean="0"/>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192206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166A0-5DF2-4BCA-9F28-A2457BEB0B8E}" type="datetimeFigureOut">
              <a:rPr lang="en-US" smtClean="0"/>
              <a:t>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E2FBE-5359-4A55-90F7-E20C2B745D6A}" type="slidenum">
              <a:rPr lang="en-US" smtClean="0"/>
              <a:t>‹#›</a:t>
            </a:fld>
            <a:endParaRPr lang="en-US"/>
          </a:p>
        </p:txBody>
      </p:sp>
    </p:spTree>
    <p:extLst>
      <p:ext uri="{BB962C8B-B14F-4D97-AF65-F5344CB8AC3E}">
        <p14:creationId xmlns:p14="http://schemas.microsoft.com/office/powerpoint/2010/main" val="243194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49166A0-5DF2-4BCA-9F28-A2457BEB0B8E}" type="datetimeFigureOut">
              <a:rPr lang="en-US" smtClean="0"/>
              <a:t>2/12/21</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1CE2FBE-5359-4A55-90F7-E20C2B745D6A}" type="slidenum">
              <a:rPr lang="en-US" smtClean="0"/>
              <a:t>‹#›</a:t>
            </a:fld>
            <a:endParaRPr lang="en-US"/>
          </a:p>
        </p:txBody>
      </p:sp>
    </p:spTree>
    <p:extLst>
      <p:ext uri="{BB962C8B-B14F-4D97-AF65-F5344CB8AC3E}">
        <p14:creationId xmlns:p14="http://schemas.microsoft.com/office/powerpoint/2010/main" val="103064026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9094" y="326680"/>
            <a:ext cx="7797420" cy="1948870"/>
          </a:xfrm>
          <a:solidFill>
            <a:schemeClr val="bg2"/>
          </a:solidFill>
        </p:spPr>
        <p:txBody>
          <a:bodyPr>
            <a:noAutofit/>
          </a:bodyPr>
          <a:lstStyle/>
          <a:p>
            <a:r>
              <a:rPr lang="bn-BD" sz="12400" dirty="0">
                <a:solidFill>
                  <a:srgbClr val="C00000"/>
                </a:solidFill>
                <a:latin typeface="NikoshBAN" panose="02000000000000000000" pitchFamily="2" charset="0"/>
                <a:cs typeface="NikoshBAN" panose="02000000000000000000" pitchFamily="2" charset="0"/>
              </a:rPr>
              <a:t>	</a:t>
            </a:r>
            <a:r>
              <a:rPr lang="en-US" sz="14900" dirty="0" err="1">
                <a:solidFill>
                  <a:schemeClr val="bg1"/>
                </a:solidFill>
                <a:latin typeface="NikoshBAN" panose="02000000000000000000" pitchFamily="2" charset="0"/>
                <a:cs typeface="NikoshBAN" panose="02000000000000000000" pitchFamily="2" charset="0"/>
              </a:rPr>
              <a:t>স্বাগতম</a:t>
            </a:r>
            <a:r>
              <a:rPr lang="en-US" sz="8625" dirty="0">
                <a:latin typeface="NikoshBAN" panose="02000000000000000000" pitchFamily="2" charset="0"/>
                <a:cs typeface="NikoshBAN" panose="02000000000000000000" pitchFamily="2" charset="0"/>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104" y="2275550"/>
            <a:ext cx="9799093" cy="4432820"/>
          </a:xfrm>
          <a:prstGeom prst="rect">
            <a:avLst/>
          </a:prstGeom>
        </p:spPr>
      </p:pic>
    </p:spTree>
    <p:extLst>
      <p:ext uri="{BB962C8B-B14F-4D97-AF65-F5344CB8AC3E}">
        <p14:creationId xmlns:p14="http://schemas.microsoft.com/office/powerpoint/2010/main" val="8323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201003" y="791571"/>
            <a:ext cx="8461611"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4000" dirty="0" smtClean="0">
                <a:solidFill>
                  <a:srgbClr val="00B050"/>
                </a:solidFill>
                <a:latin typeface="NikoshBAN" panose="02000000000000000000" pitchFamily="2" charset="0"/>
                <a:cs typeface="NikoshBAN" panose="02000000000000000000" pitchFamily="2" charset="0"/>
              </a:rPr>
              <a:t>প্রতিষ্ঠানের বিভিন্ন শ্রেনীর হিসাবঃ  </a:t>
            </a:r>
            <a:endParaRPr lang="en-US" sz="40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1273879" y="1902796"/>
            <a:ext cx="8388735" cy="31700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4000" dirty="0" smtClean="0">
                <a:latin typeface="NikoshBAN" panose="02000000000000000000" pitchFamily="2" charset="0"/>
                <a:cs typeface="NikoshBAN" panose="02000000000000000000" pitchFamily="2" charset="0"/>
              </a:rPr>
              <a:t>১।  সম্পদ</a:t>
            </a:r>
          </a:p>
          <a:p>
            <a:r>
              <a:rPr lang="bn-BD" sz="4000" dirty="0" smtClean="0">
                <a:latin typeface="NikoshBAN" panose="02000000000000000000" pitchFamily="2" charset="0"/>
                <a:cs typeface="NikoshBAN" panose="02000000000000000000" pitchFamily="2" charset="0"/>
              </a:rPr>
              <a:t>২। </a:t>
            </a:r>
            <a:r>
              <a:rPr lang="en-US" sz="4000" dirty="0" err="1" smtClean="0">
                <a:latin typeface="NikoshBAN" panose="02000000000000000000" pitchFamily="2" charset="0"/>
                <a:cs typeface="NikoshBAN" panose="02000000000000000000" pitchFamily="2" charset="0"/>
              </a:rPr>
              <a:t>দায়</a:t>
            </a:r>
            <a:r>
              <a:rPr lang="en-US" sz="4000" dirty="0" smtClean="0">
                <a:latin typeface="NikoshBAN" panose="02000000000000000000" pitchFamily="2" charset="0"/>
                <a:cs typeface="NikoshBAN" panose="02000000000000000000" pitchFamily="2" charset="0"/>
              </a:rPr>
              <a:t> </a:t>
            </a:r>
            <a:r>
              <a:rPr lang="bn-BD" sz="4000" dirty="0" smtClean="0">
                <a:latin typeface="NikoshBAN" panose="02000000000000000000" pitchFamily="2" charset="0"/>
                <a:cs typeface="NikoshBAN" panose="02000000000000000000" pitchFamily="2" charset="0"/>
              </a:rPr>
              <a:t>  </a:t>
            </a:r>
          </a:p>
          <a:p>
            <a:r>
              <a:rPr lang="bn-BD" sz="4000" dirty="0" smtClean="0">
                <a:latin typeface="NikoshBAN" panose="02000000000000000000" pitchFamily="2" charset="0"/>
                <a:cs typeface="NikoshBAN" panose="02000000000000000000" pitchFamily="2" charset="0"/>
              </a:rPr>
              <a:t>৩। মালিকানাস্বত্ব</a:t>
            </a:r>
          </a:p>
          <a:p>
            <a:r>
              <a:rPr lang="bn-BD" sz="4000" dirty="0" smtClean="0">
                <a:latin typeface="NikoshBAN" panose="02000000000000000000" pitchFamily="2" charset="0"/>
                <a:cs typeface="NikoshBAN" panose="02000000000000000000" pitchFamily="2" charset="0"/>
              </a:rPr>
              <a:t>৪। আয় </a:t>
            </a:r>
          </a:p>
          <a:p>
            <a:r>
              <a:rPr lang="bn-BD" sz="4000" dirty="0" smtClean="0">
                <a:latin typeface="NikoshBAN" panose="02000000000000000000" pitchFamily="2" charset="0"/>
                <a:cs typeface="NikoshBAN" panose="02000000000000000000" pitchFamily="2" charset="0"/>
              </a:rPr>
              <a:t>৫।  ব্যয়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2361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928937" y="639526"/>
            <a:ext cx="5972175"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খতিয়ানের প্রকারভেদ </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2318200" y="2464920"/>
            <a:ext cx="6922188"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endParaRPr lang="bn-BD"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১। “T” </a:t>
            </a:r>
            <a:r>
              <a:rPr lang="en-US" sz="3200" dirty="0" err="1" smtClean="0">
                <a:latin typeface="NikoshBAN" panose="02000000000000000000" pitchFamily="2" charset="0"/>
                <a:cs typeface="NikoshBAN" panose="02000000000000000000" pitchFamily="2" charset="0"/>
              </a:rPr>
              <a:t>ছক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পদ্ধতি</a:t>
            </a:r>
            <a:r>
              <a:rPr lang="en-US" sz="3200" dirty="0" smtClean="0">
                <a:latin typeface="NikoshBAN" panose="02000000000000000000" pitchFamily="2" charset="0"/>
                <a:cs typeface="NikoshBAN" panose="02000000000000000000" pitchFamily="2" charset="0"/>
              </a:rPr>
              <a:t>। </a:t>
            </a:r>
            <a:endParaRPr lang="bn-BD" sz="3200" dirty="0" smtClean="0">
              <a:latin typeface="NikoshBAN" panose="02000000000000000000" pitchFamily="2" charset="0"/>
              <a:cs typeface="NikoshBAN" panose="02000000000000000000" pitchFamily="2" charset="0"/>
            </a:endParaRPr>
          </a:p>
          <a:p>
            <a:endParaRPr lang="en-US" sz="3200" dirty="0" smtClean="0">
              <a:latin typeface="NikoshBAN" panose="02000000000000000000" pitchFamily="2" charset="0"/>
              <a:cs typeface="NikoshBAN" panose="02000000000000000000" pitchFamily="2" charset="0"/>
            </a:endParaRPr>
          </a:p>
          <a:p>
            <a:r>
              <a:rPr lang="en-US" sz="3200" dirty="0" smtClean="0">
                <a:latin typeface="NikoshBAN" panose="02000000000000000000" pitchFamily="2" charset="0"/>
                <a:cs typeface="NikoshBAN" panose="02000000000000000000" pitchFamily="2" charset="0"/>
              </a:rPr>
              <a:t>২। </a:t>
            </a:r>
            <a:r>
              <a:rPr lang="en-US" sz="3200" dirty="0" err="1" smtClean="0">
                <a:latin typeface="NikoshBAN" panose="02000000000000000000" pitchFamily="2" charset="0"/>
                <a:cs typeface="NikoshBAN" panose="02000000000000000000" pitchFamily="2" charset="0"/>
              </a:rPr>
              <a:t>চলমান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পদ্ধতি</a:t>
            </a:r>
            <a:r>
              <a:rPr lang="en-US" sz="3200" dirty="0" smtClean="0">
                <a:latin typeface="NikoshBAN" panose="02000000000000000000" pitchFamily="2" charset="0"/>
                <a:cs typeface="NikoshBAN" panose="02000000000000000000" pitchFamily="2" charset="0"/>
              </a:rPr>
              <a:t> ।</a:t>
            </a:r>
            <a:endParaRPr lang="bn-BD" sz="3200" dirty="0" smtClean="0">
              <a:latin typeface="NikoshBAN" panose="02000000000000000000" pitchFamily="2" charset="0"/>
              <a:cs typeface="NikoshBAN" panose="02000000000000000000" pitchFamily="2" charset="0"/>
            </a:endParaRPr>
          </a:p>
          <a:p>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4" name="Down Arrow 3"/>
          <p:cNvSpPr/>
          <p:nvPr/>
        </p:nvSpPr>
        <p:spPr>
          <a:xfrm>
            <a:off x="5643563" y="1471609"/>
            <a:ext cx="271462" cy="8143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882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443412" y="957263"/>
            <a:ext cx="4200525"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BD" sz="3200" dirty="0" smtClean="0">
                <a:latin typeface="NikoshBAN" panose="02000000000000000000" pitchFamily="2" charset="0"/>
                <a:cs typeface="NikoshBAN" panose="02000000000000000000" pitchFamily="2" charset="0"/>
              </a:rPr>
              <a:t>“T” </a:t>
            </a:r>
            <a:r>
              <a:rPr lang="en-US" sz="3200" dirty="0" smtClean="0">
                <a:latin typeface="NikoshBAN" panose="02000000000000000000" pitchFamily="2" charset="0"/>
                <a:cs typeface="NikoshBAN" panose="02000000000000000000" pitchFamily="2" charset="0"/>
              </a:rPr>
              <a:t>ছ</a:t>
            </a:r>
            <a:r>
              <a:rPr lang="bn-BD" sz="3200" dirty="0" smtClean="0">
                <a:latin typeface="NikoshBAN" panose="02000000000000000000" pitchFamily="2" charset="0"/>
                <a:cs typeface="NikoshBAN" panose="02000000000000000000" pitchFamily="2" charset="0"/>
              </a:rPr>
              <a:t>কের নমুনা </a:t>
            </a:r>
            <a:endParaRPr lang="en-US" sz="3200" dirty="0">
              <a:latin typeface="NikoshBAN" panose="02000000000000000000" pitchFamily="2" charset="0"/>
              <a:cs typeface="NikoshBAN"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3733101"/>
              </p:ext>
            </p:extLst>
          </p:nvPr>
        </p:nvGraphicFramePr>
        <p:xfrm>
          <a:off x="476149" y="2152680"/>
          <a:ext cx="11520232" cy="3569663"/>
        </p:xfrm>
        <a:graphic>
          <a:graphicData uri="http://schemas.openxmlformats.org/drawingml/2006/table">
            <a:tbl>
              <a:tblPr firstRow="1" bandRow="1">
                <a:tableStyleId>{5C22544A-7EE6-4342-B048-85BDC9FD1C3A}</a:tableStyleId>
              </a:tblPr>
              <a:tblGrid>
                <a:gridCol w="1440029"/>
                <a:gridCol w="1440029"/>
                <a:gridCol w="1440029"/>
                <a:gridCol w="1440029"/>
                <a:gridCol w="1440029"/>
                <a:gridCol w="1440029"/>
                <a:gridCol w="1440029"/>
                <a:gridCol w="1440029"/>
              </a:tblGrid>
              <a:tr h="918066">
                <a:tc>
                  <a:txBody>
                    <a:bodyPr/>
                    <a:lstStyle/>
                    <a:p>
                      <a:r>
                        <a:rPr lang="bn-BD" sz="2000" dirty="0" smtClean="0">
                          <a:latin typeface="NikoshBAN" panose="02000000000000000000" pitchFamily="2" charset="0"/>
                          <a:cs typeface="NikoshBAN" panose="02000000000000000000" pitchFamily="2" charset="0"/>
                        </a:rPr>
                        <a:t>তাং</a:t>
                      </a:r>
                      <a:r>
                        <a:rPr lang="bn-BD" sz="2000" baseline="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a:txBody>
                  <a:tcPr/>
                </a:tc>
                <a:tc>
                  <a:txBody>
                    <a:bodyPr/>
                    <a:lstStyle/>
                    <a:p>
                      <a:r>
                        <a:rPr lang="bn-BD" sz="2000" dirty="0" smtClean="0">
                          <a:latin typeface="NikoshBAN" panose="02000000000000000000" pitchFamily="2" charset="0"/>
                          <a:cs typeface="NikoshBAN" panose="02000000000000000000" pitchFamily="2" charset="0"/>
                        </a:rPr>
                        <a:t>বিবরন</a:t>
                      </a:r>
                      <a:endParaRPr lang="en-US" sz="2000" dirty="0">
                        <a:latin typeface="NikoshBAN" panose="02000000000000000000" pitchFamily="2" charset="0"/>
                        <a:cs typeface="NikoshBAN" panose="02000000000000000000" pitchFamily="2" charset="0"/>
                      </a:endParaRPr>
                    </a:p>
                  </a:txBody>
                  <a:tcPr/>
                </a:tc>
                <a:tc>
                  <a:txBody>
                    <a:bodyPr/>
                    <a:lstStyle/>
                    <a:p>
                      <a:r>
                        <a:rPr lang="bn-BD" sz="2000" baseline="0" dirty="0" smtClean="0">
                          <a:latin typeface="NikoshBAN" panose="02000000000000000000" pitchFamily="2" charset="0"/>
                          <a:cs typeface="NikoshBAN" panose="02000000000000000000" pitchFamily="2" charset="0"/>
                        </a:rPr>
                        <a:t>জা.পৃ </a:t>
                      </a:r>
                      <a:endParaRPr lang="en-US" sz="2000" dirty="0">
                        <a:latin typeface="NikoshBAN" panose="02000000000000000000" pitchFamily="2" charset="0"/>
                        <a:cs typeface="NikoshBAN" panose="02000000000000000000" pitchFamily="2" charset="0"/>
                      </a:endParaRPr>
                    </a:p>
                  </a:txBody>
                  <a:tcPr/>
                </a:tc>
                <a:tc>
                  <a:txBody>
                    <a:bodyPr/>
                    <a:lstStyle/>
                    <a:p>
                      <a:r>
                        <a:rPr lang="bn-BD" sz="2000" dirty="0" smtClean="0">
                          <a:latin typeface="NikoshBAN" panose="02000000000000000000" pitchFamily="2" charset="0"/>
                          <a:cs typeface="NikoshBAN" panose="02000000000000000000" pitchFamily="2" charset="0"/>
                        </a:rPr>
                        <a:t>ডেবিট</a:t>
                      </a:r>
                      <a:r>
                        <a:rPr lang="bn-BD" sz="2000" baseline="0" dirty="0" smtClean="0">
                          <a:latin typeface="NikoshBAN" panose="02000000000000000000" pitchFamily="2" charset="0"/>
                          <a:cs typeface="NikoshBAN" panose="02000000000000000000" pitchFamily="2" charset="0"/>
                        </a:rPr>
                        <a:t> টাকা </a:t>
                      </a:r>
                      <a:endParaRPr lang="en-US" sz="2000" dirty="0">
                        <a:latin typeface="NikoshBAN" panose="02000000000000000000" pitchFamily="2" charset="0"/>
                        <a:cs typeface="NikoshBAN" panose="02000000000000000000" pitchFamily="2" charset="0"/>
                      </a:endParaRPr>
                    </a:p>
                  </a:txBody>
                  <a:tcPr/>
                </a:tc>
                <a:tc>
                  <a:txBody>
                    <a:bodyPr/>
                    <a:lstStyle/>
                    <a:p>
                      <a:r>
                        <a:rPr lang="bn-BD" sz="2000" dirty="0" smtClean="0">
                          <a:latin typeface="NikoshBAN" panose="02000000000000000000" pitchFamily="2" charset="0"/>
                          <a:cs typeface="NikoshBAN" panose="02000000000000000000" pitchFamily="2" charset="0"/>
                        </a:rPr>
                        <a:t>তাং</a:t>
                      </a:r>
                      <a:r>
                        <a:rPr lang="bn-BD" sz="2000" baseline="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a:txBody>
                  <a:tcPr/>
                </a:tc>
                <a:tc>
                  <a:txBody>
                    <a:bodyPr/>
                    <a:lstStyle/>
                    <a:p>
                      <a:r>
                        <a:rPr lang="bn-BD" sz="2000" dirty="0" smtClean="0">
                          <a:latin typeface="NikoshBAN" panose="02000000000000000000" pitchFamily="2" charset="0"/>
                          <a:cs typeface="NikoshBAN" panose="02000000000000000000" pitchFamily="2" charset="0"/>
                        </a:rPr>
                        <a:t>বিবরন</a:t>
                      </a:r>
                      <a:endParaRPr lang="en-US" sz="2000" dirty="0">
                        <a:latin typeface="NikoshBAN" panose="02000000000000000000" pitchFamily="2" charset="0"/>
                        <a:cs typeface="NikoshBAN" panose="02000000000000000000" pitchFamily="2" charset="0"/>
                      </a:endParaRPr>
                    </a:p>
                  </a:txBody>
                  <a:tcPr/>
                </a:tc>
                <a:tc>
                  <a:txBody>
                    <a:bodyPr/>
                    <a:lstStyle/>
                    <a:p>
                      <a:r>
                        <a:rPr lang="bn-BD" sz="2000" baseline="0" dirty="0" smtClean="0">
                          <a:latin typeface="NikoshBAN" panose="02000000000000000000" pitchFamily="2" charset="0"/>
                          <a:cs typeface="NikoshBAN" panose="02000000000000000000" pitchFamily="2" charset="0"/>
                        </a:rPr>
                        <a:t>জা.পৃ </a:t>
                      </a:r>
                      <a:endParaRPr lang="en-US" sz="2000" dirty="0">
                        <a:latin typeface="NikoshBAN" panose="02000000000000000000" pitchFamily="2" charset="0"/>
                        <a:cs typeface="NikoshBAN" panose="02000000000000000000" pitchFamily="2" charset="0"/>
                      </a:endParaRPr>
                    </a:p>
                  </a:txBody>
                  <a:tcPr/>
                </a:tc>
                <a:tc>
                  <a:txBody>
                    <a:bodyPr/>
                    <a:lstStyle/>
                    <a:p>
                      <a:r>
                        <a:rPr lang="bn-BD" sz="2000" baseline="0" dirty="0" smtClean="0">
                          <a:latin typeface="NikoshBAN" panose="02000000000000000000" pitchFamily="2" charset="0"/>
                          <a:cs typeface="NikoshBAN" panose="02000000000000000000" pitchFamily="2" charset="0"/>
                        </a:rPr>
                        <a:t>ক্রেডিট টাকা </a:t>
                      </a:r>
                      <a:endParaRPr lang="en-US" sz="2000" dirty="0">
                        <a:latin typeface="NikoshBAN" panose="02000000000000000000" pitchFamily="2" charset="0"/>
                        <a:cs typeface="NikoshBAN" panose="02000000000000000000" pitchFamily="2" charset="0"/>
                      </a:endParaRPr>
                    </a:p>
                  </a:txBody>
                  <a:tcPr/>
                </a:tc>
              </a:tr>
              <a:tr h="2651597">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c>
                  <a:txBody>
                    <a:bodyPr/>
                    <a:lstStyle/>
                    <a:p>
                      <a:endParaRPr lang="en-US" sz="2400" dirty="0">
                        <a:latin typeface="NikoshBAN" panose="02000000000000000000" pitchFamily="2" charset="0"/>
                        <a:cs typeface="NikoshBAN" panose="02000000000000000000" pitchFamily="2" charset="0"/>
                      </a:endParaRPr>
                    </a:p>
                  </a:txBody>
                  <a:tcPr/>
                </a:tc>
              </a:tr>
            </a:tbl>
          </a:graphicData>
        </a:graphic>
      </p:graphicFrame>
    </p:spTree>
    <p:extLst>
      <p:ext uri="{BB962C8B-B14F-4D97-AF65-F5344CB8AC3E}">
        <p14:creationId xmlns:p14="http://schemas.microsoft.com/office/powerpoint/2010/main" val="292778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79176" y="471488"/>
            <a:ext cx="6250675"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000" dirty="0" err="1" smtClean="0">
                <a:latin typeface="NikoshBAN" panose="02000000000000000000" pitchFamily="2" charset="0"/>
                <a:cs typeface="NikoshBAN" panose="02000000000000000000" pitchFamily="2" charset="0"/>
              </a:rPr>
              <a:t>চলমান</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জের</a:t>
            </a:r>
            <a:r>
              <a:rPr lang="en-US" sz="4000" dirty="0" smtClean="0">
                <a:latin typeface="NikoshBAN" panose="02000000000000000000" pitchFamily="2" charset="0"/>
                <a:cs typeface="NikoshBAN" panose="02000000000000000000" pitchFamily="2" charset="0"/>
              </a:rPr>
              <a:t> ছ</a:t>
            </a:r>
            <a:r>
              <a:rPr lang="bn-BD" sz="4000" dirty="0" smtClean="0">
                <a:latin typeface="NikoshBAN" panose="02000000000000000000" pitchFamily="2" charset="0"/>
                <a:cs typeface="NikoshBAN" panose="02000000000000000000" pitchFamily="2" charset="0"/>
              </a:rPr>
              <a:t>কের নমুনা </a:t>
            </a:r>
            <a:endParaRPr lang="en-US" sz="4000" dirty="0">
              <a:latin typeface="NikoshBAN" panose="02000000000000000000" pitchFamily="2" charset="0"/>
              <a:cs typeface="NikoshBAN" panose="02000000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97977105"/>
              </p:ext>
            </p:extLst>
          </p:nvPr>
        </p:nvGraphicFramePr>
        <p:xfrm>
          <a:off x="286605" y="2000508"/>
          <a:ext cx="11505062" cy="3788506"/>
        </p:xfrm>
        <a:graphic>
          <a:graphicData uri="http://schemas.openxmlformats.org/drawingml/2006/table">
            <a:tbl>
              <a:tblPr firstRow="1" bandRow="1">
                <a:tableStyleId>{5C22544A-7EE6-4342-B048-85BDC9FD1C3A}</a:tableStyleId>
              </a:tblPr>
              <a:tblGrid>
                <a:gridCol w="668738"/>
                <a:gridCol w="2961564"/>
                <a:gridCol w="928048"/>
                <a:gridCol w="1705970"/>
                <a:gridCol w="1951630"/>
                <a:gridCol w="1596788"/>
                <a:gridCol w="1692324"/>
              </a:tblGrid>
              <a:tr h="697331">
                <a:tc rowSpan="2">
                  <a:txBody>
                    <a:bodyPr/>
                    <a:lstStyle/>
                    <a:p>
                      <a:r>
                        <a:rPr lang="bn-BD" sz="2800" dirty="0" smtClean="0">
                          <a:latin typeface="NikoshBAN" panose="02000000000000000000" pitchFamily="2" charset="0"/>
                          <a:cs typeface="NikoshBAN" panose="02000000000000000000" pitchFamily="2" charset="0"/>
                        </a:rPr>
                        <a:t>তাং</a:t>
                      </a:r>
                      <a:r>
                        <a:rPr lang="bn-BD" sz="2800" baseline="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a:txBody>
                  <a:tcPr/>
                </a:tc>
                <a:tc rowSpan="2">
                  <a:txBody>
                    <a:bodyPr/>
                    <a:lstStyle/>
                    <a:p>
                      <a:r>
                        <a:rPr lang="bn-BD" sz="2800" dirty="0" smtClean="0">
                          <a:latin typeface="NikoshBAN" panose="02000000000000000000" pitchFamily="2" charset="0"/>
                          <a:cs typeface="NikoshBAN" panose="02000000000000000000" pitchFamily="2" charset="0"/>
                        </a:rPr>
                        <a:t>বিবরন</a:t>
                      </a:r>
                      <a:endParaRPr lang="en-US" sz="2800" dirty="0">
                        <a:latin typeface="NikoshBAN" panose="02000000000000000000" pitchFamily="2" charset="0"/>
                        <a:cs typeface="NikoshBAN" panose="02000000000000000000" pitchFamily="2" charset="0"/>
                      </a:endParaRPr>
                    </a:p>
                  </a:txBody>
                  <a:tcPr/>
                </a:tc>
                <a:tc rowSpan="2">
                  <a:txBody>
                    <a:bodyPr/>
                    <a:lstStyle/>
                    <a:p>
                      <a:r>
                        <a:rPr lang="bn-BD" sz="2800" baseline="0" dirty="0" smtClean="0">
                          <a:latin typeface="NikoshBAN" panose="02000000000000000000" pitchFamily="2" charset="0"/>
                          <a:cs typeface="NikoshBAN" panose="02000000000000000000" pitchFamily="2" charset="0"/>
                        </a:rPr>
                        <a:t>জা.পৃ . </a:t>
                      </a:r>
                      <a:endParaRPr lang="en-US" sz="2800" dirty="0">
                        <a:latin typeface="NikoshBAN" panose="02000000000000000000" pitchFamily="2" charset="0"/>
                        <a:cs typeface="NikoshBAN" panose="02000000000000000000" pitchFamily="2" charset="0"/>
                      </a:endParaRPr>
                    </a:p>
                  </a:txBody>
                  <a:tcPr/>
                </a:tc>
                <a:tc rowSpan="2">
                  <a:txBody>
                    <a:bodyPr/>
                    <a:lstStyle/>
                    <a:p>
                      <a:r>
                        <a:rPr lang="bn-BD" sz="2800" dirty="0" smtClean="0">
                          <a:latin typeface="NikoshBAN" panose="02000000000000000000" pitchFamily="2" charset="0"/>
                          <a:cs typeface="NikoshBAN" panose="02000000000000000000" pitchFamily="2" charset="0"/>
                        </a:rPr>
                        <a:t>ডেবিট</a:t>
                      </a:r>
                      <a:r>
                        <a:rPr lang="bn-BD" sz="2800" baseline="0" dirty="0" smtClean="0">
                          <a:latin typeface="NikoshBAN" panose="02000000000000000000" pitchFamily="2" charset="0"/>
                          <a:cs typeface="NikoshBAN" panose="02000000000000000000" pitchFamily="2" charset="0"/>
                        </a:rPr>
                        <a:t> টাকা </a:t>
                      </a:r>
                      <a:endParaRPr lang="en-US" sz="2800" dirty="0">
                        <a:latin typeface="NikoshBAN" panose="02000000000000000000" pitchFamily="2" charset="0"/>
                        <a:cs typeface="NikoshBAN" panose="02000000000000000000" pitchFamily="2" charset="0"/>
                      </a:endParaRPr>
                    </a:p>
                  </a:txBody>
                  <a:tcPr/>
                </a:tc>
                <a:tc rowSpan="2">
                  <a:txBody>
                    <a:bodyPr/>
                    <a:lstStyle/>
                    <a:p>
                      <a:r>
                        <a:rPr lang="bn-BD" sz="2800" baseline="0" dirty="0" smtClean="0">
                          <a:latin typeface="NikoshBAN" panose="02000000000000000000" pitchFamily="2" charset="0"/>
                          <a:cs typeface="NikoshBAN" panose="02000000000000000000" pitchFamily="2" charset="0"/>
                        </a:rPr>
                        <a:t>ক্রেডিট  টাকা </a:t>
                      </a:r>
                      <a:endParaRPr lang="en-US" sz="2800" dirty="0">
                        <a:latin typeface="NikoshBAN" panose="02000000000000000000" pitchFamily="2" charset="0"/>
                        <a:cs typeface="NikoshBAN" panose="02000000000000000000" pitchFamily="2" charset="0"/>
                      </a:endParaRPr>
                    </a:p>
                  </a:txBody>
                  <a:tcPr/>
                </a:tc>
                <a:tc gridSpan="2">
                  <a:txBody>
                    <a:bodyPr/>
                    <a:lstStyle/>
                    <a:p>
                      <a:r>
                        <a:rPr lang="bn-BD"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জের</a:t>
                      </a:r>
                      <a:r>
                        <a:rPr lang="bn-BD" sz="3200" baseline="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r>
              <a:tr h="61856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bn-BD" sz="2800" dirty="0" smtClean="0">
                          <a:latin typeface="NikoshBAN" panose="02000000000000000000" pitchFamily="2" charset="0"/>
                          <a:cs typeface="NikoshBAN" panose="02000000000000000000" pitchFamily="2" charset="0"/>
                        </a:rPr>
                        <a:t>ডেবিট টাকা</a:t>
                      </a:r>
                      <a:endParaRPr lang="en-US" sz="2800" dirty="0">
                        <a:latin typeface="NikoshBAN" panose="02000000000000000000" pitchFamily="2" charset="0"/>
                        <a:cs typeface="NikoshBAN" panose="02000000000000000000" pitchFamily="2"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bn-BD" sz="2800" dirty="0" smtClean="0">
                          <a:latin typeface="NikoshBAN" panose="02000000000000000000" pitchFamily="2" charset="0"/>
                          <a:cs typeface="NikoshBAN" panose="02000000000000000000" pitchFamily="2" charset="0"/>
                        </a:rPr>
                        <a:t>ক্রেডিট</a:t>
                      </a:r>
                      <a:r>
                        <a:rPr lang="bn-BD" sz="2800" baseline="0" dirty="0" smtClean="0">
                          <a:latin typeface="NikoshBAN" panose="02000000000000000000" pitchFamily="2" charset="0"/>
                          <a:cs typeface="NikoshBAN" panose="02000000000000000000" pitchFamily="2" charset="0"/>
                        </a:rPr>
                        <a:t> টাকা </a:t>
                      </a:r>
                      <a:endParaRPr lang="en-US" sz="2800" dirty="0">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146295">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31956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371976" y="485775"/>
            <a:ext cx="3671887" cy="7694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bn-BD" sz="4400" dirty="0" smtClean="0">
                <a:solidFill>
                  <a:srgbClr val="FF0000"/>
                </a:solidFill>
                <a:latin typeface="NikoshBAN" panose="02000000000000000000" pitchFamily="2" charset="0"/>
                <a:cs typeface="NikoshBAN" panose="02000000000000000000" pitchFamily="2" charset="0"/>
              </a:rPr>
              <a:t>দলীয় কাজ </a:t>
            </a:r>
            <a:endParaRPr lang="en-US" sz="4400" dirty="0">
              <a:solidFill>
                <a:srgbClr val="FF0000"/>
              </a:solidFill>
              <a:latin typeface="NikoshBAN" panose="02000000000000000000" pitchFamily="2" charset="0"/>
              <a:cs typeface="NikoshBAN" panose="02000000000000000000" pitchFamily="2" charset="0"/>
            </a:endParaRPr>
          </a:p>
        </p:txBody>
      </p:sp>
      <p:sp>
        <p:nvSpPr>
          <p:cNvPr id="3" name="TextBox 2"/>
          <p:cNvSpPr txBox="1"/>
          <p:nvPr/>
        </p:nvSpPr>
        <p:spPr>
          <a:xfrm>
            <a:off x="682390" y="1872103"/>
            <a:ext cx="430053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2400" dirty="0" smtClean="0">
                <a:solidFill>
                  <a:srgbClr val="FF0000"/>
                </a:solidFill>
                <a:latin typeface="NikoshBAN" panose="02000000000000000000" pitchFamily="2" charset="0"/>
                <a:cs typeface="NikoshBAN" panose="02000000000000000000" pitchFamily="2" charset="0"/>
              </a:rPr>
              <a:t>খতিয়ানের বৈশিষ্ট্য গুলো লেখ</a:t>
            </a:r>
            <a:endParaRPr lang="en-US" sz="2400" dirty="0">
              <a:solidFill>
                <a:srgbClr val="FF0000"/>
              </a:solidFill>
              <a:latin typeface="NikoshBAN" panose="02000000000000000000" pitchFamily="2" charset="0"/>
              <a:cs typeface="NikoshBAN" panose="02000000000000000000" pitchFamily="2" charset="0"/>
            </a:endParaRPr>
          </a:p>
        </p:txBody>
      </p:sp>
      <p:sp>
        <p:nvSpPr>
          <p:cNvPr id="4" name="TextBox 3"/>
          <p:cNvSpPr txBox="1"/>
          <p:nvPr/>
        </p:nvSpPr>
        <p:spPr>
          <a:xfrm>
            <a:off x="682390" y="2333768"/>
            <a:ext cx="10380828" cy="40626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Wingdings" panose="05000000000000000000" pitchFamily="2" charset="2"/>
              <a:buChar char="Ø"/>
            </a:pPr>
            <a:endParaRPr lang="bn-BD" sz="20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প্রতিটি হিসাবে শিরোনাম প্রদান করা হয়।</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প্রস্তুতে “T” </a:t>
            </a:r>
            <a:r>
              <a:rPr lang="en-US" sz="2000" dirty="0" err="1" smtClean="0">
                <a:latin typeface="NikoshBAN" panose="02000000000000000000" pitchFamily="2" charset="0"/>
                <a:cs typeface="NikoshBAN" panose="02000000000000000000" pitchFamily="2" charset="0"/>
              </a:rPr>
              <a:t>ছক</a:t>
            </a:r>
            <a:r>
              <a:rPr lang="en-US" sz="2000" dirty="0" smtClean="0">
                <a:latin typeface="NikoshBAN" panose="02000000000000000000" pitchFamily="2" charset="0"/>
                <a:cs typeface="NikoshBAN" panose="02000000000000000000" pitchFamily="2" charset="0"/>
              </a:rPr>
              <a:t> </a:t>
            </a:r>
            <a:r>
              <a:rPr lang="bn-BD" sz="2000" dirty="0" smtClean="0">
                <a:latin typeface="NikoshBAN" panose="02000000000000000000" pitchFamily="2" charset="0"/>
                <a:cs typeface="NikoshBAN" panose="02000000000000000000" pitchFamily="2" charset="0"/>
              </a:rPr>
              <a:t> বা “</a:t>
            </a:r>
            <a:r>
              <a:rPr lang="en-US" sz="2000" dirty="0" err="1" smtClean="0">
                <a:latin typeface="NikoshBAN" panose="02000000000000000000" pitchFamily="2" charset="0"/>
                <a:cs typeface="NikoshBAN" panose="02000000000000000000" pitchFamily="2" charset="0"/>
              </a:rPr>
              <a:t>চলমান</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জের</a:t>
            </a:r>
            <a:r>
              <a:rPr lang="bn-BD" sz="2000" dirty="0" smtClean="0">
                <a:latin typeface="NikoshBAN" panose="02000000000000000000" pitchFamily="2" charset="0"/>
                <a:cs typeface="NikoshBAN" panose="02000000000000000000" pitchFamily="2" charset="0"/>
              </a:rPr>
              <a:t>” ছক অনুসরন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প্রতিটি হিসাবের পৃথক পৃথক জের/ উদ্বৃ নির্ণয়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প্রস্তুতে জাবেদা সহায়ক বহি স্বরূপ কাজ করে। খতিয়ানে লিপিবদ্ধের সময় জাবেদা পৃষ্ঠা নম্বর উল্লেখ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হতে প্রাপ্ত হিসাবের উদ্ধত্ত দ্বারা রেওয়ামিল প্রস্তুত করা হয় এবং হিসাবসংরক্ষন কার্যক্রমের গানিতিক শুদ্ধতা যাচাই করা হয়। </a:t>
            </a:r>
          </a:p>
          <a:p>
            <a:pPr marL="285750" indent="-285750">
              <a:buFont typeface="Wingdings" panose="05000000000000000000" pitchFamily="2" charset="2"/>
              <a:buChar char="Ø"/>
            </a:pP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0773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04967" y="1436764"/>
            <a:ext cx="11409529" cy="3477875"/>
          </a:xfrm>
          <a:prstGeom prst="rect">
            <a:avLst/>
          </a:prstGeom>
        </p:spPr>
        <p:txBody>
          <a:bodyPr wrap="square">
            <a:spAutoFit/>
          </a:bodyPr>
          <a:lstStyle/>
          <a:p>
            <a:pPr algn="just"/>
            <a:r>
              <a:rPr lang="bn-BD" sz="4400" dirty="0">
                <a:solidFill>
                  <a:schemeClr val="bg1"/>
                </a:solidFill>
                <a:latin typeface="NikoshBAN" pitchFamily="2" charset="0"/>
                <a:cs typeface="NikoshBAN" pitchFamily="2" charset="0"/>
              </a:rPr>
              <a:t>খতিয়ান হতে মোট আয়, মোট ব্যয়, মোট সম্পদ ও মোট দায় সম্পর্কে ধারনা পাওয়া যায়। খতিয়ান উদ্বৃত্ত দ্বারা রেওয়ামিল ও আর্থিক বিবরণী তৈরী করা হয়। এজন্য ‘খতিয়ানকে সকল বইয়ের রাজা</a:t>
            </a:r>
            <a:r>
              <a:rPr lang="en-US" sz="4400" dirty="0">
                <a:solidFill>
                  <a:schemeClr val="bg1"/>
                </a:solidFill>
                <a:latin typeface="NikoshBAN" pitchFamily="2" charset="0"/>
                <a:cs typeface="NikoshBAN" pitchFamily="2" charset="0"/>
              </a:rPr>
              <a:t>’</a:t>
            </a:r>
            <a:r>
              <a:rPr lang="bn-BD" sz="4400" dirty="0">
                <a:solidFill>
                  <a:schemeClr val="bg1"/>
                </a:solidFill>
                <a:latin typeface="NikoshBAN" pitchFamily="2" charset="0"/>
                <a:cs typeface="NikoshBAN" pitchFamily="2" charset="0"/>
              </a:rPr>
              <a:t> বলা হয়।</a:t>
            </a:r>
            <a:endParaRPr lang="en-US" sz="44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51632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00475" y="571500"/>
            <a:ext cx="4057650"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bn-BD" sz="5400" u="sng" dirty="0" smtClean="0">
                <a:solidFill>
                  <a:srgbClr val="FF0000"/>
                </a:solidFill>
                <a:latin typeface="NikoshBAN" panose="02000000000000000000" pitchFamily="2" charset="0"/>
                <a:cs typeface="NikoshBAN" panose="02000000000000000000" pitchFamily="2" charset="0"/>
              </a:rPr>
              <a:t>জোড়ায়</a:t>
            </a:r>
            <a:r>
              <a:rPr lang="bn-BD" sz="4800" u="sng" dirty="0" smtClean="0">
                <a:solidFill>
                  <a:srgbClr val="FF0000"/>
                </a:solidFill>
                <a:latin typeface="NikoshBAN" panose="02000000000000000000" pitchFamily="2" charset="0"/>
                <a:cs typeface="NikoshBAN" panose="02000000000000000000" pitchFamily="2" charset="0"/>
              </a:rPr>
              <a:t> কাজ</a:t>
            </a:r>
            <a:r>
              <a:rPr lang="bn-BD" sz="4800" dirty="0" smtClean="0">
                <a:solidFill>
                  <a:srgbClr val="FF0000"/>
                </a:solidFill>
                <a:latin typeface="NikoshBAN" panose="02000000000000000000" pitchFamily="2" charset="0"/>
                <a:cs typeface="NikoshBAN" panose="02000000000000000000" pitchFamily="2" charset="0"/>
              </a:rPr>
              <a:t> </a:t>
            </a:r>
            <a:endParaRPr lang="en-US" sz="4800" dirty="0">
              <a:solidFill>
                <a:srgbClr val="FF0000"/>
              </a:solidFill>
              <a:latin typeface="NikoshBAN" panose="02000000000000000000" pitchFamily="2" charset="0"/>
              <a:cs typeface="NikoshBAN" panose="02000000000000000000" pitchFamily="2" charset="0"/>
            </a:endParaRPr>
          </a:p>
        </p:txBody>
      </p:sp>
      <p:sp>
        <p:nvSpPr>
          <p:cNvPr id="4" name="TextBox 3"/>
          <p:cNvSpPr txBox="1"/>
          <p:nvPr/>
        </p:nvSpPr>
        <p:spPr>
          <a:xfrm>
            <a:off x="1241946" y="2714625"/>
            <a:ext cx="10276764"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4400" dirty="0" smtClean="0">
                <a:latin typeface="NikoshBAN" panose="02000000000000000000" pitchFamily="2" charset="0"/>
                <a:cs typeface="NikoshBAN" panose="02000000000000000000" pitchFamily="2" charset="0"/>
              </a:rPr>
              <a:t>জাবেদা ও খতিয়ানের দুটি পার্থক্য লিখ?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8204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45660" y="1325560"/>
            <a:ext cx="11218460" cy="4154984"/>
          </a:xfrm>
          <a:prstGeom prst="rect">
            <a:avLst/>
          </a:prstGeom>
        </p:spPr>
        <p:txBody>
          <a:bodyPr wrap="square">
            <a:spAutoFit/>
          </a:bodyPr>
          <a:lstStyle/>
          <a:p>
            <a:pPr algn="just"/>
            <a:r>
              <a:rPr lang="bn-BD" sz="4400" dirty="0">
                <a:solidFill>
                  <a:schemeClr val="bg1"/>
                </a:solidFill>
                <a:latin typeface="NikoshBAN" pitchFamily="2" charset="0"/>
                <a:cs typeface="NikoshBAN" pitchFamily="2" charset="0"/>
              </a:rPr>
              <a:t>জাবেদা হতে লেনদেন খতিয়ানে লেখাকে খতিয়ানভুক্তকরণ বা পোস্টিং বলে। জাবেদার ডেবিট দিকের টাকা একই খতিয়ানের ডেবিট দিকে এবং ক্রেডিট দিকের টাকা একই খতিয়ানের ক্রেডিট দিকে লিখতে হয় তবে বিবরণের ঘরে বিপরীত হিসাবের নাম লেখা হয়।</a:t>
            </a:r>
            <a:endParaRPr lang="en-US" sz="44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13196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212555" y="442060"/>
            <a:ext cx="387191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4000" u="sng" dirty="0" smtClean="0">
                <a:solidFill>
                  <a:srgbClr val="C00000"/>
                </a:solidFill>
                <a:latin typeface="NikoshBAN" panose="02000000000000000000" pitchFamily="2" charset="0"/>
                <a:cs typeface="NikoshBAN" panose="02000000000000000000" pitchFamily="2" charset="0"/>
              </a:rPr>
              <a:t>একক কাজ </a:t>
            </a:r>
            <a:endParaRPr lang="en-US" sz="4000" u="sng" dirty="0">
              <a:solidFill>
                <a:srgbClr val="C00000"/>
              </a:solidFill>
              <a:latin typeface="NikoshBAN" panose="02000000000000000000" pitchFamily="2" charset="0"/>
              <a:cs typeface="NikoshBAN" panose="02000000000000000000" pitchFamily="2" charset="0"/>
            </a:endParaRPr>
          </a:p>
        </p:txBody>
      </p:sp>
      <p:sp>
        <p:nvSpPr>
          <p:cNvPr id="3" name="TextBox 2"/>
          <p:cNvSpPr txBox="1"/>
          <p:nvPr/>
        </p:nvSpPr>
        <p:spPr>
          <a:xfrm>
            <a:off x="1105468" y="2161251"/>
            <a:ext cx="10918209" cy="30469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bn-BD" sz="3200" dirty="0" smtClean="0">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v"/>
            </a:pPr>
            <a:r>
              <a:rPr lang="bn-BD" sz="3200" dirty="0" smtClean="0">
                <a:latin typeface="NikoshBAN" panose="02000000000000000000" pitchFamily="2" charset="0"/>
                <a:cs typeface="NikoshBAN" panose="02000000000000000000" pitchFamily="2" charset="0"/>
              </a:rPr>
              <a:t> নগদ ২০,০০০ টাকা নিয়ে জাবেদা শুরু করা হল।</a:t>
            </a:r>
          </a:p>
          <a:p>
            <a:r>
              <a:rPr lang="bn-BD" sz="3200" dirty="0" smtClean="0">
                <a:latin typeface="NikoshBAN" panose="02000000000000000000" pitchFamily="2" charset="0"/>
                <a:cs typeface="NikoshBAN" panose="02000000000000000000" pitchFamily="2" charset="0"/>
              </a:rPr>
              <a:t> </a:t>
            </a:r>
          </a:p>
          <a:p>
            <a:pPr marL="457200" indent="-457200">
              <a:buFont typeface="Wingdings" panose="05000000000000000000" pitchFamily="2" charset="2"/>
              <a:buChar char="v"/>
            </a:pPr>
            <a:r>
              <a:rPr lang="bn-BD" sz="3200" dirty="0" smtClean="0">
                <a:latin typeface="NikoshBAN" panose="02000000000000000000" pitchFamily="2" charset="0"/>
                <a:cs typeface="NikoshBAN" panose="02000000000000000000" pitchFamily="2" charset="0"/>
              </a:rPr>
              <a:t>পন্য ক্রয় করা হলো ১০,০০০ টাকা</a:t>
            </a:r>
          </a:p>
          <a:p>
            <a:pPr marL="457200" indent="-457200">
              <a:buFont typeface="Wingdings" panose="05000000000000000000" pitchFamily="2" charset="2"/>
              <a:buChar char="v"/>
            </a:pPr>
            <a:endParaRPr lang="bn-BD" sz="3200" dirty="0" smtClean="0">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v"/>
            </a:pPr>
            <a:r>
              <a:rPr lang="bn-BD" sz="3200" dirty="0" smtClean="0">
                <a:latin typeface="NikoshBAN" panose="02000000000000000000" pitchFamily="2" charset="0"/>
                <a:cs typeface="NikoshBAN" panose="02000000000000000000" pitchFamily="2" charset="0"/>
              </a:rPr>
              <a:t>বেতন পরিশোধ ৯,০০০ টাকা ।  </a:t>
            </a:r>
          </a:p>
        </p:txBody>
      </p:sp>
    </p:spTree>
    <p:extLst>
      <p:ext uri="{BB962C8B-B14F-4D97-AF65-F5344CB8AC3E}">
        <p14:creationId xmlns:p14="http://schemas.microsoft.com/office/powerpoint/2010/main" val="191173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72314" y="828675"/>
            <a:ext cx="4729162"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4000" u="sng" dirty="0" smtClean="0">
                <a:solidFill>
                  <a:srgbClr val="FF0000"/>
                </a:solidFill>
                <a:latin typeface="NikoshBAN" panose="02000000000000000000" pitchFamily="2" charset="0"/>
                <a:cs typeface="NikoshBAN" panose="02000000000000000000" pitchFamily="2" charset="0"/>
              </a:rPr>
              <a:t>বাড়ীর কাজ</a:t>
            </a:r>
            <a:endParaRPr lang="en-US" sz="4000" u="sng" dirty="0">
              <a:solidFill>
                <a:srgbClr val="FF0000"/>
              </a:solidFill>
              <a:latin typeface="NikoshBAN" panose="02000000000000000000" pitchFamily="2" charset="0"/>
              <a:cs typeface="NikoshBAN" panose="02000000000000000000" pitchFamily="2" charset="0"/>
            </a:endParaRPr>
          </a:p>
        </p:txBody>
      </p:sp>
      <p:sp>
        <p:nvSpPr>
          <p:cNvPr id="5" name="TextBox 4"/>
          <p:cNvSpPr txBox="1"/>
          <p:nvPr/>
        </p:nvSpPr>
        <p:spPr>
          <a:xfrm>
            <a:off x="968991" y="1884670"/>
            <a:ext cx="10536071"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400" dirty="0">
                <a:latin typeface="NikoshBAN" panose="02000000000000000000" pitchFamily="2" charset="0"/>
                <a:cs typeface="NikoshBAN" panose="02000000000000000000" pitchFamily="2" charset="0"/>
              </a:rPr>
              <a:t>১</a:t>
            </a:r>
            <a:r>
              <a:rPr lang="bn-BD" sz="3200" dirty="0">
                <a:latin typeface="NikoshBAN" panose="02000000000000000000" pitchFamily="2" charset="0"/>
                <a:cs typeface="NikoshBAN" panose="02000000000000000000" pitchFamily="2" charset="0"/>
              </a:rPr>
              <a:t>) মালিক কর্তৃক ব্যবসায়ে আসবাস পত্র আনয়ন ৫,০০০ টাকা</a:t>
            </a:r>
          </a:p>
          <a:p>
            <a:r>
              <a:rPr lang="bn-BD" sz="3200" dirty="0">
                <a:latin typeface="NikoshBAN" panose="02000000000000000000" pitchFamily="2" charset="0"/>
                <a:cs typeface="NikoshBAN" panose="02000000000000000000" pitchFamily="2" charset="0"/>
              </a:rPr>
              <a:t>২) বিমল ট্রেডার্সের নিকট হতে পন্য ক্রয় ৭,০০০ টাকা </a:t>
            </a:r>
          </a:p>
          <a:p>
            <a:r>
              <a:rPr lang="bn-BD" sz="3200" dirty="0">
                <a:latin typeface="NikoshBAN" panose="02000000000000000000" pitchFamily="2" charset="0"/>
                <a:cs typeface="NikoshBAN" panose="02000000000000000000" pitchFamily="2" charset="0"/>
              </a:rPr>
              <a:t>৩) বাকিতে পন্য বিক্রয় ৯,০০০ টাকা </a:t>
            </a:r>
          </a:p>
          <a:p>
            <a:r>
              <a:rPr lang="bn-BD" sz="3200" dirty="0">
                <a:latin typeface="NikoshBAN" panose="02000000000000000000" pitchFamily="2" charset="0"/>
                <a:cs typeface="NikoshBAN" panose="02000000000000000000" pitchFamily="2" charset="0"/>
              </a:rPr>
              <a:t>৪) বিমল ট্রেডার্সেকে ক্রয়কৃত পন্য ফেরত দেওয়া হলো ১,০০০ টাকা </a:t>
            </a:r>
          </a:p>
          <a:p>
            <a:r>
              <a:rPr lang="bn-BD" sz="3200" dirty="0">
                <a:latin typeface="NikoshBAN" panose="02000000000000000000" pitchFamily="2" charset="0"/>
                <a:cs typeface="NikoshBAN" panose="02000000000000000000" pitchFamily="2" charset="0"/>
              </a:rPr>
              <a:t>৫) বাকিতে বিক্রয় পন্য ফেরত গেল ২,০০০ টাকা </a:t>
            </a:r>
          </a:p>
          <a:p>
            <a:endParaRPr lang="bn-BD"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“T” </a:t>
            </a:r>
            <a:r>
              <a:rPr lang="en-US" sz="3200" dirty="0" err="1" smtClean="0">
                <a:latin typeface="NikoshBAN" panose="02000000000000000000" pitchFamily="2" charset="0"/>
                <a:cs typeface="NikoshBAN" panose="02000000000000000000" pitchFamily="2" charset="0"/>
              </a:rPr>
              <a:t>ছক</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 বা “</a:t>
            </a:r>
            <a:r>
              <a:rPr lang="en-US" sz="3200" dirty="0" err="1" smtClean="0">
                <a:latin typeface="NikoshBAN" panose="02000000000000000000" pitchFamily="2" charset="0"/>
                <a:cs typeface="NikoshBAN" panose="02000000000000000000" pitchFamily="2" charset="0"/>
              </a:rPr>
              <a:t>চলমান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জের</a:t>
            </a:r>
            <a:r>
              <a:rPr lang="bn-BD" sz="3200" dirty="0" smtClean="0">
                <a:latin typeface="NikoshBAN" panose="02000000000000000000" pitchFamily="2" charset="0"/>
                <a:cs typeface="NikoshBAN" panose="02000000000000000000" pitchFamily="2" charset="0"/>
              </a:rPr>
              <a:t>” ছকে  খতিয়ান কর।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17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696268" y="3154778"/>
            <a:ext cx="7356143" cy="2739211"/>
          </a:xfrm>
          <a:prstGeom prst="rect">
            <a:avLst/>
          </a:prstGeom>
          <a:noFill/>
        </p:spPr>
        <p:txBody>
          <a:bodyPr wrap="square" rtlCol="0">
            <a:spAutoFit/>
          </a:bodyPr>
          <a:lstStyle/>
          <a:p>
            <a:pPr algn="just"/>
            <a:r>
              <a:rPr lang="bn-BD" sz="3600" dirty="0">
                <a:solidFill>
                  <a:srgbClr val="FFFF00"/>
                </a:solidFill>
                <a:latin typeface="NikoshBAN" panose="02000000000000000000" pitchFamily="2" charset="0"/>
                <a:cs typeface="NikoshBAN" panose="02000000000000000000" pitchFamily="2" charset="0"/>
              </a:rPr>
              <a:t>মোঃ মজিবুর রহমান</a:t>
            </a:r>
          </a:p>
          <a:p>
            <a:pPr algn="just"/>
            <a:r>
              <a:rPr lang="bn-BD" sz="3600" dirty="0">
                <a:solidFill>
                  <a:srgbClr val="FFFF00"/>
                </a:solidFill>
                <a:latin typeface="NikoshBAN" panose="02000000000000000000" pitchFamily="2" charset="0"/>
                <a:cs typeface="NikoshBAN" panose="02000000000000000000" pitchFamily="2" charset="0"/>
              </a:rPr>
              <a:t>সহকারী শিক্ষক ( ব্যবসায় শিক্ষা )</a:t>
            </a:r>
          </a:p>
          <a:p>
            <a:pPr algn="just"/>
            <a:r>
              <a:rPr lang="bn-BD" sz="3600" dirty="0">
                <a:solidFill>
                  <a:srgbClr val="FFFF00"/>
                </a:solidFill>
                <a:latin typeface="NikoshBAN" panose="02000000000000000000" pitchFamily="2" charset="0"/>
                <a:cs typeface="NikoshBAN" panose="02000000000000000000" pitchFamily="2" charset="0"/>
              </a:rPr>
              <a:t>দোল্লাই নোয়াবপুর আহসান উল্যাহ উচ্চ বিদ্যালয়</a:t>
            </a:r>
          </a:p>
          <a:p>
            <a:pPr algn="just"/>
            <a:r>
              <a:rPr lang="bn-BD" sz="3600" dirty="0">
                <a:solidFill>
                  <a:srgbClr val="FFFF00"/>
                </a:solidFill>
                <a:latin typeface="NikoshBAN" panose="02000000000000000000" pitchFamily="2" charset="0"/>
                <a:cs typeface="NikoshBAN" panose="02000000000000000000" pitchFamily="2" charset="0"/>
              </a:rPr>
              <a:t>চান্দিনা, কুমিল্লা ।</a:t>
            </a:r>
            <a:endParaRPr lang="en-US" sz="3600" dirty="0">
              <a:solidFill>
                <a:srgbClr val="FFFF00"/>
              </a:solidFill>
              <a:latin typeface="NikoshBAN" panose="02000000000000000000" pitchFamily="2" charset="0"/>
              <a:cs typeface="NikoshBAN" panose="02000000000000000000" pitchFamily="2" charset="0"/>
            </a:endParaRPr>
          </a:p>
          <a:p>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44" y="109183"/>
            <a:ext cx="3249696" cy="36764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p:cNvSpPr txBox="1"/>
          <p:nvPr/>
        </p:nvSpPr>
        <p:spPr>
          <a:xfrm>
            <a:off x="4622042" y="1147484"/>
            <a:ext cx="5504597" cy="1200329"/>
          </a:xfrm>
          <a:prstGeom prst="rect">
            <a:avLst/>
          </a:prstGeom>
          <a:noFill/>
        </p:spPr>
        <p:txBody>
          <a:bodyPr wrap="square" rtlCol="0">
            <a:spAutoFit/>
          </a:bodyPr>
          <a:lstStyle/>
          <a:p>
            <a:r>
              <a:rPr lang="en-US" sz="7200" b="1" u="sng" dirty="0" err="1">
                <a:latin typeface="NikoshBAN" panose="02000000000000000000" pitchFamily="2" charset="0"/>
                <a:cs typeface="NikoshBAN" panose="02000000000000000000" pitchFamily="2" charset="0"/>
              </a:rPr>
              <a:t>পরিচিতি</a:t>
            </a:r>
            <a:r>
              <a:rPr lang="en-US" sz="2800" b="1" u="sng" dirty="0"/>
              <a:t> </a:t>
            </a:r>
          </a:p>
        </p:txBody>
      </p:sp>
    </p:spTree>
    <p:extLst>
      <p:ext uri="{BB962C8B-B14F-4D97-AF65-F5344CB8AC3E}">
        <p14:creationId xmlns:p14="http://schemas.microsoft.com/office/powerpoint/2010/main" val="219052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092071" y="168677"/>
            <a:ext cx="534352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8000" dirty="0" smtClean="0">
                <a:solidFill>
                  <a:srgbClr val="FF0000"/>
                </a:solidFill>
                <a:latin typeface="NikoshBAN" panose="02000000000000000000" pitchFamily="2" charset="0"/>
                <a:cs typeface="NikoshBAN" panose="02000000000000000000" pitchFamily="2" charset="0"/>
              </a:rPr>
              <a:t>ধন্যবাদ</a:t>
            </a:r>
            <a:r>
              <a:rPr lang="bn-BD" sz="4400" dirty="0" smtClean="0">
                <a:solidFill>
                  <a:srgbClr val="FF0000"/>
                </a:solidFill>
                <a:latin typeface="NikoshBAN" panose="02000000000000000000" pitchFamily="2" charset="0"/>
                <a:cs typeface="NikoshBAN" panose="02000000000000000000" pitchFamily="2" charset="0"/>
              </a:rPr>
              <a:t> </a:t>
            </a:r>
            <a:endParaRPr lang="en-US" sz="4400" dirty="0">
              <a:solidFill>
                <a:srgbClr val="FF000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684" y="1705970"/>
            <a:ext cx="11136573" cy="4844955"/>
          </a:xfrm>
          <a:prstGeom prst="rect">
            <a:avLst/>
          </a:prstGeom>
        </p:spPr>
      </p:pic>
    </p:spTree>
    <p:extLst>
      <p:ext uri="{BB962C8B-B14F-4D97-AF65-F5344CB8AC3E}">
        <p14:creationId xmlns:p14="http://schemas.microsoft.com/office/powerpoint/2010/main" val="242491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0031" y="118156"/>
            <a:ext cx="3152633" cy="3381458"/>
          </a:xfrm>
          <a:prstGeom prst="rect">
            <a:avLst/>
          </a:prstGeom>
        </p:spPr>
      </p:pic>
      <p:sp>
        <p:nvSpPr>
          <p:cNvPr id="5" name="Rectangle 4"/>
          <p:cNvSpPr/>
          <p:nvPr/>
        </p:nvSpPr>
        <p:spPr>
          <a:xfrm>
            <a:off x="2315570" y="3636092"/>
            <a:ext cx="7779224" cy="279200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solidFill>
                  <a:schemeClr val="bg1"/>
                </a:solidFill>
                <a:latin typeface="NikoshBAN" panose="02000000000000000000" pitchFamily="2" charset="0"/>
                <a:cs typeface="NikoshBAN" panose="02000000000000000000" pitchFamily="2" charset="0"/>
              </a:rPr>
              <a:t>শ্রেনি-নবম</a:t>
            </a:r>
            <a:r>
              <a:rPr lang="en-US" sz="4800" dirty="0">
                <a:solidFill>
                  <a:schemeClr val="bg1"/>
                </a:solidFill>
                <a:latin typeface="NikoshBAN" panose="02000000000000000000" pitchFamily="2" charset="0"/>
                <a:cs typeface="NikoshBAN" panose="02000000000000000000" pitchFamily="2" charset="0"/>
              </a:rPr>
              <a:t> ও </a:t>
            </a:r>
            <a:r>
              <a:rPr lang="en-US" sz="4800" dirty="0" err="1">
                <a:solidFill>
                  <a:schemeClr val="bg1"/>
                </a:solidFill>
                <a:latin typeface="NikoshBAN" panose="02000000000000000000" pitchFamily="2" charset="0"/>
                <a:cs typeface="NikoshBAN" panose="02000000000000000000" pitchFamily="2" charset="0"/>
              </a:rPr>
              <a:t>দশম</a:t>
            </a:r>
            <a:endParaRPr lang="en-US" sz="4800" dirty="0">
              <a:solidFill>
                <a:schemeClr val="bg1"/>
              </a:solidFill>
              <a:latin typeface="NikoshBAN" panose="02000000000000000000" pitchFamily="2" charset="0"/>
              <a:cs typeface="NikoshBAN" panose="02000000000000000000" pitchFamily="2" charset="0"/>
            </a:endParaRPr>
          </a:p>
          <a:p>
            <a:pPr algn="ctr"/>
            <a:r>
              <a:rPr lang="en-US" sz="4800" dirty="0" err="1">
                <a:solidFill>
                  <a:schemeClr val="bg1"/>
                </a:solidFill>
                <a:latin typeface="NikoshBAN" panose="02000000000000000000" pitchFamily="2" charset="0"/>
                <a:cs typeface="NikoshBAN" panose="02000000000000000000" pitchFamily="2" charset="0"/>
              </a:rPr>
              <a:t>বিষয়</a:t>
            </a:r>
            <a:r>
              <a:rPr lang="en-US" sz="4800" dirty="0">
                <a:solidFill>
                  <a:schemeClr val="bg1"/>
                </a:solidFill>
                <a:latin typeface="NikoshBAN" panose="02000000000000000000" pitchFamily="2" charset="0"/>
                <a:cs typeface="NikoshBAN" panose="02000000000000000000" pitchFamily="2" charset="0"/>
              </a:rPr>
              <a:t>- </a:t>
            </a:r>
            <a:r>
              <a:rPr lang="en-US" sz="4800" dirty="0" err="1">
                <a:solidFill>
                  <a:schemeClr val="bg1"/>
                </a:solidFill>
                <a:latin typeface="NikoshBAN" panose="02000000000000000000" pitchFamily="2" charset="0"/>
                <a:cs typeface="NikoshBAN" panose="02000000000000000000" pitchFamily="2" charset="0"/>
              </a:rPr>
              <a:t>হিসাব</a:t>
            </a:r>
            <a:r>
              <a:rPr lang="en-US" sz="4800" dirty="0">
                <a:solidFill>
                  <a:schemeClr val="bg1"/>
                </a:solidFill>
                <a:latin typeface="NikoshBAN" panose="02000000000000000000" pitchFamily="2" charset="0"/>
                <a:cs typeface="NikoshBAN" panose="02000000000000000000" pitchFamily="2" charset="0"/>
              </a:rPr>
              <a:t> </a:t>
            </a:r>
            <a:r>
              <a:rPr lang="en-US" sz="4800" dirty="0" err="1">
                <a:solidFill>
                  <a:schemeClr val="bg1"/>
                </a:solidFill>
                <a:latin typeface="NikoshBAN" panose="02000000000000000000" pitchFamily="2" charset="0"/>
                <a:cs typeface="NikoshBAN" panose="02000000000000000000" pitchFamily="2" charset="0"/>
              </a:rPr>
              <a:t>বিজ্ঞান</a:t>
            </a:r>
            <a:r>
              <a:rPr lang="en-US" sz="4800" dirty="0">
                <a:solidFill>
                  <a:schemeClr val="bg1"/>
                </a:solidFill>
                <a:latin typeface="NikoshBAN" panose="02000000000000000000" pitchFamily="2" charset="0"/>
                <a:cs typeface="NikoshBAN" panose="02000000000000000000" pitchFamily="2" charset="0"/>
              </a:rPr>
              <a:t> </a:t>
            </a:r>
          </a:p>
          <a:p>
            <a:pPr algn="ctr"/>
            <a:r>
              <a:rPr lang="en-US" sz="4800" dirty="0" smtClean="0">
                <a:solidFill>
                  <a:schemeClr val="bg1"/>
                </a:solidFill>
                <a:latin typeface="NikoshBAN" panose="02000000000000000000" pitchFamily="2" charset="0"/>
                <a:cs typeface="NikoshBAN" panose="02000000000000000000" pitchFamily="2" charset="0"/>
              </a:rPr>
              <a:t>অধ্যায়-৭ম </a:t>
            </a:r>
            <a:endParaRPr lang="en-US" sz="48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01497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47385" y="480014"/>
            <a:ext cx="7624433" cy="802876"/>
          </a:xfrm>
        </p:spPr>
        <p:txBody>
          <a:bodyPr/>
          <a:lstStyle/>
          <a:p>
            <a:r>
              <a:rPr lang="en-US" dirty="0" err="1" smtClean="0">
                <a:latin typeface="NikoshBAN"/>
              </a:rPr>
              <a:t>নিচের</a:t>
            </a:r>
            <a:r>
              <a:rPr lang="en-US" dirty="0" smtClean="0">
                <a:latin typeface="NikoshBAN"/>
              </a:rPr>
              <a:t> </a:t>
            </a:r>
            <a:r>
              <a:rPr lang="en-US" dirty="0" err="1" smtClean="0">
                <a:latin typeface="NikoshBAN"/>
              </a:rPr>
              <a:t>ছবিগুলো</a:t>
            </a:r>
            <a:r>
              <a:rPr lang="en-US" dirty="0" smtClean="0">
                <a:latin typeface="NikoshBAN"/>
              </a:rPr>
              <a:t> </a:t>
            </a:r>
            <a:r>
              <a:rPr lang="en-US" dirty="0" err="1" smtClean="0">
                <a:latin typeface="NikoshBAN"/>
              </a:rPr>
              <a:t>লক্ষ্য</a:t>
            </a:r>
            <a:r>
              <a:rPr lang="en-US" dirty="0" smtClean="0">
                <a:latin typeface="NikoshBAN"/>
              </a:rPr>
              <a:t> </a:t>
            </a:r>
            <a:r>
              <a:rPr lang="en-US" dirty="0" err="1" smtClean="0">
                <a:latin typeface="NikoshBAN"/>
              </a:rPr>
              <a:t>কর</a:t>
            </a:r>
            <a:r>
              <a:rPr lang="en-US" dirty="0" smtClean="0">
                <a:latin typeface="NikoshBAN"/>
              </a:rPr>
              <a:t>- </a:t>
            </a:r>
            <a:endParaRPr lang="en-US" dirty="0">
              <a:latin typeface="NikoshBAN"/>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678" y="1303362"/>
            <a:ext cx="5221414" cy="3709952"/>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2725" y="1392578"/>
            <a:ext cx="5511855" cy="3667889"/>
          </a:xfrm>
          <a:prstGeom prst="rect">
            <a:avLst/>
          </a:prstGeom>
        </p:spPr>
      </p:pic>
      <p:sp>
        <p:nvSpPr>
          <p:cNvPr id="8" name="TextBox 7"/>
          <p:cNvSpPr txBox="1"/>
          <p:nvPr/>
        </p:nvSpPr>
        <p:spPr>
          <a:xfrm>
            <a:off x="4581596" y="5329451"/>
            <a:ext cx="3675300" cy="1200329"/>
          </a:xfrm>
          <a:prstGeom prst="rect">
            <a:avLst/>
          </a:prstGeom>
          <a:noFill/>
        </p:spPr>
        <p:txBody>
          <a:bodyPr wrap="square" rtlCol="0">
            <a:spAutoFit/>
          </a:bodyPr>
          <a:lstStyle/>
          <a:p>
            <a:r>
              <a:rPr lang="bn-BD" sz="7200" dirty="0" smtClean="0">
                <a:latin typeface="NikoshBAN"/>
              </a:rPr>
              <a:t>তাক</a:t>
            </a:r>
            <a:r>
              <a:rPr lang="bn-BD" dirty="0" smtClean="0"/>
              <a:t> </a:t>
            </a:r>
            <a:endParaRPr lang="en-US" dirty="0"/>
          </a:p>
        </p:txBody>
      </p:sp>
    </p:spTree>
    <p:extLst>
      <p:ext uri="{BB962C8B-B14F-4D97-AF65-F5344CB8AC3E}">
        <p14:creationId xmlns:p14="http://schemas.microsoft.com/office/powerpoint/2010/main" val="30889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398293" y="5090615"/>
            <a:ext cx="6141492" cy="1569660"/>
          </a:xfrm>
          <a:prstGeom prst="rect">
            <a:avLst/>
          </a:prstGeom>
          <a:noFill/>
        </p:spPr>
        <p:txBody>
          <a:bodyPr wrap="square" rtlCol="0">
            <a:spAutoFit/>
          </a:bodyPr>
          <a:lstStyle/>
          <a:p>
            <a:r>
              <a:rPr lang="en-US" sz="9600" dirty="0" err="1" smtClean="0">
                <a:latin typeface="NikoshBAN"/>
              </a:rPr>
              <a:t>খতিয়ান</a:t>
            </a:r>
            <a:r>
              <a:rPr lang="en-US" dirty="0" smtClean="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0060" y="605832"/>
            <a:ext cx="9021170" cy="4157237"/>
          </a:xfrm>
          <a:prstGeom prst="rect">
            <a:avLst/>
          </a:prstGeom>
        </p:spPr>
      </p:pic>
    </p:spTree>
    <p:extLst>
      <p:ext uri="{BB962C8B-B14F-4D97-AF65-F5344CB8AC3E}">
        <p14:creationId xmlns:p14="http://schemas.microsoft.com/office/powerpoint/2010/main" val="67137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920622" y="385763"/>
            <a:ext cx="6810232"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এই</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পাঠ</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শেষে</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শিক্ষার্থীরা</a:t>
            </a:r>
            <a:r>
              <a:rPr lang="en-US" sz="4400" dirty="0" smtClean="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p:txBody>
      </p:sp>
      <p:sp>
        <p:nvSpPr>
          <p:cNvPr id="3" name="TextBox 2"/>
          <p:cNvSpPr txBox="1"/>
          <p:nvPr/>
        </p:nvSpPr>
        <p:spPr>
          <a:xfrm>
            <a:off x="777923" y="1714500"/>
            <a:ext cx="9851978"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panose="05000000000000000000" pitchFamily="2" charset="2"/>
              <a:buChar char="§"/>
            </a:pPr>
            <a:endParaRPr lang="bn-BD" sz="24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
            </a:pPr>
            <a:r>
              <a:rPr lang="bn-BD" sz="2400" dirty="0" smtClean="0">
                <a:latin typeface="NikoshBAN" panose="02000000000000000000" pitchFamily="2" charset="0"/>
                <a:cs typeface="NikoshBAN" panose="02000000000000000000" pitchFamily="2" charset="0"/>
              </a:rPr>
              <a:t>পাকা বই হিসেবে খতিয়ানের </a:t>
            </a:r>
            <a:r>
              <a:rPr lang="bn-BD" sz="2400" dirty="0" smtClean="0">
                <a:latin typeface="NikoshBAN" panose="02000000000000000000" pitchFamily="2" charset="0"/>
                <a:cs typeface="NikoshBAN" panose="02000000000000000000" pitchFamily="2" charset="0"/>
              </a:rPr>
              <a:t>ধারনা ও </a:t>
            </a:r>
            <a:r>
              <a:rPr lang="bn-BD" sz="2400" dirty="0" smtClean="0">
                <a:latin typeface="NikoshBAN" panose="02000000000000000000" pitchFamily="2" charset="0"/>
                <a:cs typeface="NikoshBAN" panose="02000000000000000000" pitchFamily="2" charset="0"/>
              </a:rPr>
              <a:t>গুরুত্ব ব্যাখ্যা করতে পার</a:t>
            </a:r>
            <a:r>
              <a:rPr lang="en-US" sz="2400" dirty="0" err="1" smtClean="0">
                <a:latin typeface="NikoshBAN" panose="02000000000000000000" pitchFamily="2" charset="0"/>
                <a:cs typeface="NikoshBAN" panose="02000000000000000000" pitchFamily="2" charset="0"/>
              </a:rPr>
              <a:t>বে</a:t>
            </a:r>
            <a:r>
              <a:rPr lang="bn-BD" sz="2400" dirty="0" smtClean="0">
                <a:latin typeface="NikoshBAN" panose="02000000000000000000" pitchFamily="2" charset="0"/>
                <a:cs typeface="NikoshBAN" panose="02000000000000000000" pitchFamily="2" charset="0"/>
              </a:rPr>
              <a:t>।</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a:t>
            </a:r>
          </a:p>
          <a:p>
            <a:pPr marL="285750" indent="-285750">
              <a:buFont typeface="Wingdings" panose="05000000000000000000" pitchFamily="2" charset="2"/>
              <a:buChar char="§"/>
            </a:pPr>
            <a:endParaRPr lang="bn-BD" sz="24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
            </a:pPr>
            <a:r>
              <a:rPr lang="bn-BD" sz="2400" dirty="0" smtClean="0">
                <a:latin typeface="NikoshBAN" panose="02000000000000000000" pitchFamily="2" charset="0"/>
                <a:cs typeface="NikoshBAN" panose="02000000000000000000" pitchFamily="2" charset="0"/>
              </a:rPr>
              <a:t>খতিয়ানের শ্রেনিবিভাগ করতে পার</a:t>
            </a:r>
            <a:r>
              <a:rPr lang="en-US" sz="2400" dirty="0" err="1" smtClean="0">
                <a:latin typeface="NikoshBAN" panose="02000000000000000000" pitchFamily="2" charset="0"/>
                <a:cs typeface="NikoshBAN" panose="02000000000000000000" pitchFamily="2" charset="0"/>
              </a:rPr>
              <a:t>বে</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a:t>
            </a:r>
          </a:p>
          <a:p>
            <a:pPr marL="285750" indent="-285750">
              <a:buFont typeface="Wingdings" panose="05000000000000000000" pitchFamily="2" charset="2"/>
              <a:buChar char="§"/>
            </a:pPr>
            <a:endParaRPr lang="bn-BD" sz="24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
            </a:pPr>
            <a:r>
              <a:rPr lang="bn-BD" sz="2400" dirty="0" smtClean="0">
                <a:latin typeface="NikoshBAN" panose="02000000000000000000" pitchFamily="2" charset="0"/>
                <a:cs typeface="NikoshBAN" panose="02000000000000000000" pitchFamily="2" charset="0"/>
              </a:rPr>
              <a:t>জাবেদা ও খতিয়ানের পার্থক্য নিরূপন করতে পার</a:t>
            </a:r>
            <a:r>
              <a:rPr lang="en-US" sz="2400" dirty="0" err="1" smtClean="0">
                <a:latin typeface="NikoshBAN" panose="02000000000000000000" pitchFamily="2" charset="0"/>
                <a:cs typeface="NikoshBAN" panose="02000000000000000000" pitchFamily="2" charset="0"/>
              </a:rPr>
              <a:t>বে</a:t>
            </a:r>
            <a:r>
              <a:rPr lang="en-US"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a:t>
            </a:r>
          </a:p>
          <a:p>
            <a:pPr marL="285750" indent="-285750">
              <a:buFont typeface="Wingdings" panose="05000000000000000000" pitchFamily="2" charset="2"/>
              <a:buChar char="§"/>
            </a:pPr>
            <a:endParaRPr lang="bn-BD" sz="24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
            </a:pPr>
            <a:r>
              <a:rPr lang="bn-BD" sz="2400" dirty="0" smtClean="0">
                <a:latin typeface="NikoshBAN" panose="02000000000000000000" pitchFamily="2" charset="0"/>
                <a:cs typeface="NikoshBAN" panose="02000000000000000000" pitchFamily="2" charset="0"/>
              </a:rPr>
              <a:t>“T” </a:t>
            </a:r>
            <a:r>
              <a:rPr lang="en-US" sz="2400" dirty="0" smtClean="0">
                <a:latin typeface="NikoshBAN" panose="02000000000000000000" pitchFamily="2" charset="0"/>
                <a:cs typeface="NikoshBAN" panose="02000000000000000000" pitchFamily="2" charset="0"/>
              </a:rPr>
              <a:t>ও “</a:t>
            </a:r>
            <a:r>
              <a:rPr lang="en-US" sz="2400" dirty="0" err="1" smtClean="0">
                <a:latin typeface="NikoshBAN" panose="02000000000000000000" pitchFamily="2" charset="0"/>
                <a:cs typeface="NikoshBAN" panose="02000000000000000000" pitchFamily="2" charset="0"/>
              </a:rPr>
              <a:t>চলমান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জের”ছক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প্রস্তুত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হিসাবের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নির্ণয়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পারবে</a:t>
            </a:r>
            <a:r>
              <a:rPr lang="en-US" sz="2400" dirty="0" smtClean="0">
                <a:latin typeface="NikoshBAN" panose="02000000000000000000" pitchFamily="2" charset="0"/>
                <a:cs typeface="NikoshBAN" panose="02000000000000000000" pitchFamily="2" charset="0"/>
              </a:rPr>
              <a:t>। </a:t>
            </a:r>
            <a:endParaRPr lang="bn-BD" sz="2400" dirty="0" smtClean="0">
              <a:latin typeface="NikoshBAN" panose="02000000000000000000" pitchFamily="2" charset="0"/>
              <a:cs typeface="NikoshBAN" panose="02000000000000000000" pitchFamily="2" charset="0"/>
            </a:endParaRPr>
          </a:p>
          <a:p>
            <a:r>
              <a:rPr lang="bn-BD"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3840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464025" y="1273272"/>
            <a:ext cx="11109278" cy="2123658"/>
          </a:xfrm>
          <a:prstGeom prst="rect">
            <a:avLst/>
          </a:prstGeom>
        </p:spPr>
        <p:txBody>
          <a:bodyPr wrap="square">
            <a:spAutoFit/>
          </a:bodyPr>
          <a:lstStyle/>
          <a:p>
            <a:pPr algn="just"/>
            <a:r>
              <a:rPr lang="bn-BD" sz="4400" dirty="0">
                <a:solidFill>
                  <a:schemeClr val="bg1"/>
                </a:solidFill>
                <a:latin typeface="NikoshBAN" pitchFamily="2" charset="0"/>
                <a:cs typeface="NikoshBAN" pitchFamily="2" charset="0"/>
              </a:rPr>
              <a:t>তাকে যেমন জিনিসপত্র সাজিয়ে রাখা হয় তেমনি </a:t>
            </a:r>
            <a:r>
              <a:rPr lang="bn-BD" sz="4400" dirty="0" smtClean="0">
                <a:solidFill>
                  <a:schemeClr val="bg1"/>
                </a:solidFill>
                <a:latin typeface="NikoshBAN" pitchFamily="2" charset="0"/>
                <a:cs typeface="NikoshBAN" pitchFamily="2" charset="0"/>
              </a:rPr>
              <a:t>জাবেদা থেকে </a:t>
            </a:r>
            <a:r>
              <a:rPr lang="bn-BD" sz="4400" dirty="0">
                <a:solidFill>
                  <a:schemeClr val="bg1"/>
                </a:solidFill>
                <a:latin typeface="NikoshBAN" pitchFamily="2" charset="0"/>
                <a:cs typeface="NikoshBAN" pitchFamily="2" charset="0"/>
              </a:rPr>
              <a:t>লেনদেনগুলো কোথায় সাজিয়ে লিখতে হয় </a:t>
            </a:r>
            <a:r>
              <a:rPr lang="bn-BD" sz="4400" dirty="0" smtClean="0">
                <a:solidFill>
                  <a:schemeClr val="bg1"/>
                </a:solidFill>
                <a:latin typeface="NikoshBAN" pitchFamily="2" charset="0"/>
                <a:cs typeface="NikoshBAN" pitchFamily="2" charset="0"/>
              </a:rPr>
              <a:t>?</a:t>
            </a:r>
          </a:p>
        </p:txBody>
      </p:sp>
      <p:sp>
        <p:nvSpPr>
          <p:cNvPr id="4" name="Rectangle 3"/>
          <p:cNvSpPr/>
          <p:nvPr/>
        </p:nvSpPr>
        <p:spPr>
          <a:xfrm>
            <a:off x="3111690" y="4681182"/>
            <a:ext cx="4967785" cy="682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solidFill>
                  <a:srgbClr val="FF0000"/>
                </a:solidFill>
                <a:latin typeface="NikoshBAN" pitchFamily="2" charset="0"/>
                <a:cs typeface="NikoshBAN" pitchFamily="2" charset="0"/>
              </a:rPr>
              <a:t>খতিয়ানে</a:t>
            </a:r>
            <a:endParaRPr lang="en-US" sz="40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09295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72955" y="1812850"/>
            <a:ext cx="11300347" cy="3170099"/>
          </a:xfrm>
          <a:prstGeom prst="rect">
            <a:avLst/>
          </a:prstGeom>
        </p:spPr>
        <p:txBody>
          <a:bodyPr wrap="square">
            <a:spAutoFit/>
          </a:bodyPr>
          <a:lstStyle/>
          <a:p>
            <a:pPr algn="just"/>
            <a:r>
              <a:rPr lang="bn-BD" sz="4000" dirty="0">
                <a:solidFill>
                  <a:schemeClr val="bg1"/>
                </a:solidFill>
                <a:latin typeface="NikoshBAN" pitchFamily="2" charset="0"/>
                <a:cs typeface="NikoshBAN" pitchFamily="2" charset="0"/>
              </a:rPr>
              <a:t>লেনদেন প্রাথমিকভাবে জাবেদায় লেখা হয় এবং জাবেদা হতে সারিবদ্ধ ও শ্রেণীবদ্ধভাবে ভিন্ন ভিন্ন শিরোনামের অধীনে সাজিয়ে যে স্থায়ী/পাকা বইতে লেখা হয় তাকে খতিয়ান বলে। প্রতিটি খতিয়ানের উদ্বৃত্ত নির্ণয় করে তা দ্বারা রেওয়ামিল তৈরী করা হয়।</a:t>
            </a:r>
            <a:endParaRPr lang="en-US" sz="40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32183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4271963" y="871538"/>
            <a:ext cx="381476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3600" dirty="0" smtClean="0">
                <a:latin typeface="NikoshBAN" panose="02000000000000000000" pitchFamily="2" charset="0"/>
                <a:cs typeface="NikoshBAN" panose="02000000000000000000" pitchFamily="2" charset="0"/>
              </a:rPr>
              <a:t>খতিয়ানের বৈশিষ্ট্য </a:t>
            </a: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723334" y="1992574"/>
            <a:ext cx="10380828" cy="40626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Wingdings" panose="05000000000000000000" pitchFamily="2" charset="2"/>
              <a:buChar char="Ø"/>
            </a:pPr>
            <a:endParaRPr lang="bn-BD" sz="20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প্রতিটি হিসাবে শিরোনাম প্রদান করা হয়।</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প্রস্তুতে “T” </a:t>
            </a:r>
            <a:r>
              <a:rPr lang="en-US" sz="2000" dirty="0" err="1" smtClean="0">
                <a:latin typeface="NikoshBAN" panose="02000000000000000000" pitchFamily="2" charset="0"/>
                <a:cs typeface="NikoshBAN" panose="02000000000000000000" pitchFamily="2" charset="0"/>
              </a:rPr>
              <a:t>ছক</a:t>
            </a:r>
            <a:r>
              <a:rPr lang="en-US" sz="2000" dirty="0" smtClean="0">
                <a:latin typeface="NikoshBAN" panose="02000000000000000000" pitchFamily="2" charset="0"/>
                <a:cs typeface="NikoshBAN" panose="02000000000000000000" pitchFamily="2" charset="0"/>
              </a:rPr>
              <a:t> </a:t>
            </a:r>
            <a:r>
              <a:rPr lang="bn-BD" sz="2000" dirty="0" smtClean="0">
                <a:latin typeface="NikoshBAN" panose="02000000000000000000" pitchFamily="2" charset="0"/>
                <a:cs typeface="NikoshBAN" panose="02000000000000000000" pitchFamily="2" charset="0"/>
              </a:rPr>
              <a:t> বা “</a:t>
            </a:r>
            <a:r>
              <a:rPr lang="en-US" sz="2000" dirty="0" err="1" smtClean="0">
                <a:latin typeface="NikoshBAN" panose="02000000000000000000" pitchFamily="2" charset="0"/>
                <a:cs typeface="NikoshBAN" panose="02000000000000000000" pitchFamily="2" charset="0"/>
              </a:rPr>
              <a:t>চলমান</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জের</a:t>
            </a:r>
            <a:r>
              <a:rPr lang="bn-BD" sz="2000" dirty="0" smtClean="0">
                <a:latin typeface="NikoshBAN" panose="02000000000000000000" pitchFamily="2" charset="0"/>
                <a:cs typeface="NikoshBAN" panose="02000000000000000000" pitchFamily="2" charset="0"/>
              </a:rPr>
              <a:t>” ছক অনুসরন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প্রতিটি হিসাবের পৃথক পৃথক জের/ উদ্বৃ নির্ণয়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প্রস্তুতে জাবেদা সহায়ক বহি স্বরূপ কাজ করে। খতিয়ানে লিপিবদ্ধের সময় জাবেদা পৃষ্ঠা নম্বর উল্লেখ করা হয়। </a:t>
            </a:r>
          </a:p>
          <a:p>
            <a:pPr marL="285750" indent="-285750">
              <a:buFont typeface="Wingdings" panose="05000000000000000000" pitchFamily="2" charset="2"/>
              <a:buChar char="Ø"/>
            </a:pPr>
            <a:endParaRPr lang="bn-BD" sz="2000"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Ø"/>
            </a:pPr>
            <a:r>
              <a:rPr lang="bn-BD" sz="2000" dirty="0" smtClean="0">
                <a:latin typeface="NikoshBAN" panose="02000000000000000000" pitchFamily="2" charset="0"/>
                <a:cs typeface="NikoshBAN" panose="02000000000000000000" pitchFamily="2" charset="0"/>
              </a:rPr>
              <a:t>খতিয়ান হতে প্রাপ্ত হিসাবের উদ্ধত্ত দ্বারা রেওয়ামিল প্রস্তুত করা হয় এবং হিসাবসংরক্ষন কার্যক্রমের গানিতিক শুদ্ধতা যাচাই করা হয়। </a:t>
            </a:r>
          </a:p>
          <a:p>
            <a:pPr marL="285750" indent="-285750">
              <a:buFont typeface="Wingdings" panose="05000000000000000000" pitchFamily="2" charset="2"/>
              <a:buChar char="Ø"/>
            </a:pP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7906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216</TotalTime>
  <Words>531</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Century Gothic</vt:lpstr>
      <vt:lpstr>NikoshBAN</vt:lpstr>
      <vt:lpstr>Vrinda</vt:lpstr>
      <vt:lpstr>Wingdings</vt:lpstr>
      <vt:lpstr>Wingdings 3</vt:lpstr>
      <vt:lpstr>Slice</vt:lpstr>
      <vt:lpstr> স্বাগতম </vt:lpstr>
      <vt:lpstr>PowerPoint Presentation</vt:lpstr>
      <vt:lpstr>PowerPoint Presentation</vt:lpstr>
      <vt:lpstr>নিচের ছবিগুলো লক্ষ্য কর-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70</cp:revision>
  <dcterms:created xsi:type="dcterms:W3CDTF">2021-01-13T20:52:02Z</dcterms:created>
  <dcterms:modified xsi:type="dcterms:W3CDTF">2021-02-12T02:57:54Z</dcterms:modified>
</cp:coreProperties>
</file>