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86" r:id="rId4"/>
    <p:sldId id="287" r:id="rId5"/>
    <p:sldId id="288" r:id="rId6"/>
    <p:sldId id="289" r:id="rId7"/>
    <p:sldId id="293" r:id="rId8"/>
    <p:sldId id="296" r:id="rId9"/>
    <p:sldId id="299" r:id="rId10"/>
    <p:sldId id="301" r:id="rId11"/>
    <p:sldId id="298" r:id="rId12"/>
    <p:sldId id="305" r:id="rId13"/>
    <p:sldId id="303" r:id="rId14"/>
    <p:sldId id="306" r:id="rId15"/>
    <p:sldId id="307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7DCD-D472-47B7-99BB-CAAB466A25A4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6520-EA43-4E03-8FA1-173C5615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CE225-1303-4B60-8557-07B154069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F83E-D6A7-4D46-B51F-7DAEE342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16725-4592-4964-9AC4-D5C2C690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A1D6F-1F3B-4B45-988A-A0D9B6982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9D0A-FB28-4116-8542-4E105E63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FEC4-6841-4411-9E79-93C86B8D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CE5A-0D4A-47BA-BA6B-4836816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F1B4A-33B2-4125-ADA9-88BF12178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E6F3A-94AE-43BF-B5E2-38AD6763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264B-4DFD-4916-9BDD-78FBB0D5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C802-B59A-490A-A5FE-152C6967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769E4-8BDA-4F98-8C60-D66D5A7C3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CE351-B91E-4716-ACC9-0E4FAE3C4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7792-9FB8-4E68-83DC-C024D649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9DC6E-528C-4B44-AB15-88DB6BFD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F90-4909-4855-AD21-C8363610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9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7E50-C3BD-4812-B53B-8DD1D011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0350-37F6-4119-A2CE-243ABB04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4D4F2-9100-4BE1-ABE1-D82283B1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887-3211-40E3-9736-7ED6EBFD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374F-011C-4401-9011-55A15FF6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59C9-C03A-4F90-A414-76809A83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B71A0-2843-4D27-B087-9CC05B9AC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D4DD-290D-4407-8D77-8699DED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0DA48-9E1D-4FAD-8FDA-46D16AF4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DCCF-1ACE-4D9E-A4C2-4C787082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F8F1-7C50-4880-B5F5-D6D17C07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5692F-509A-4517-8F86-746C7FC04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C7B78-F295-426F-AEE3-404E91A01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DC8A-A850-4D39-A176-DEF24B45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2A7B8-07D9-4FD3-AFD5-0E109DDD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AF09-C61C-489A-B7CC-D92F7CFF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1168-F707-4917-A8A5-FCB763C9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4BA2-520C-4677-B094-0A4F23837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09521-62D6-4560-B642-72B70F95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65CFC-F9AA-4301-B14A-7EFFE5EE7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11090-0327-4546-BEB1-44E692E7F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62E5B-404B-4682-816D-0BB4399A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7D65E-BDF9-4E72-ABEB-520E5343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20F4F-66C6-4CB9-AE7D-898231C5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6C27-6D51-41E1-87E7-D1BA0BE5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9CCD7-D7C9-4B9B-9DA4-B719702C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57ADB-F239-44F2-A30E-ED496D43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84AC8-764A-4BFB-A039-3C4E0AC4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99AF78-B65C-4F7F-8948-D805D345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6FD01-12AA-4CD1-929A-B05868E6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7D9AB-B93F-4C1A-90C1-C9156C64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59D1-E95D-4C4B-8A3F-464D6E4C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FED6-6401-4294-BE38-A59F32D9F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F5081-DBC8-4F4B-9B50-6CA5B964C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5FBA-E8CC-43CE-BD7C-BAD6A085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26C6F-8636-470B-AEC1-585EEF7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70CE-7455-4374-9472-DA68FA25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2FF5-2C87-4B74-B6A3-88889F59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63E73-BE70-4486-87AB-FB723FCF5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84A14-B063-44DC-A6FD-E4885A306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B9848-333A-4E1B-B898-1AA61F1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D059D-5A66-4BD1-9C62-90A55281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650BD-81EF-4DD2-874E-7B878137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73AB7-ADA6-4A7B-9E72-B3D56699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9384-7747-48FD-A2ED-43BFA710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E77A-0011-436C-BA28-CD2403853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1487E-CAB2-4884-85A7-549775D7AF86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9A32-9FA0-4BCF-8860-D38DD1E2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BEB3-8A7B-4EDF-A1E6-26874A765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6CC8-584F-46B0-84EC-378B29294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files.com/show_file.php?id=1395111302282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688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islam30155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76512C-EC1F-43BD-BA29-412A16821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261742"/>
            <a:ext cx="10515600" cy="6596258"/>
          </a:xfr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1092"/>
            <a:ext cx="10402614" cy="1143000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19900" b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9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EF881-047D-491A-9B26-DCC88D4DDE75}"/>
              </a:ext>
            </a:extLst>
          </p:cNvPr>
          <p:cNvSpPr txBox="1"/>
          <p:nvPr/>
        </p:nvSpPr>
        <p:spPr>
          <a:xfrm>
            <a:off x="0" y="221607"/>
            <a:ext cx="12192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a+b</a:t>
            </a:r>
            <a:r>
              <a:rPr lang="en-US" sz="3600" b="1" dirty="0"/>
              <a:t>=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√7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এবং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a-b=√5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হলে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প্রমাণ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করো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যে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8ab(a</a:t>
            </a:r>
            <a:r>
              <a:rPr lang="en-US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+b</a:t>
            </a:r>
            <a:r>
              <a:rPr lang="en-US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)=24.  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0B2FE-5F19-4B62-B7C8-1F50CA6489F2}"/>
              </a:ext>
            </a:extLst>
          </p:cNvPr>
          <p:cNvSpPr txBox="1"/>
          <p:nvPr/>
        </p:nvSpPr>
        <p:spPr>
          <a:xfrm>
            <a:off x="0" y="867938"/>
            <a:ext cx="12192000" cy="6186309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দেয়া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আছে</a:t>
            </a:r>
            <a:r>
              <a:rPr lang="en-US" sz="3600" b="1" dirty="0">
                <a:solidFill>
                  <a:srgbClr val="0000FF"/>
                </a:solidFill>
              </a:rPr>
              <a:t>,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                      </a:t>
            </a:r>
            <a:r>
              <a:rPr lang="en-US" sz="3600" b="1" dirty="0" err="1">
                <a:solidFill>
                  <a:srgbClr val="0000FF"/>
                </a:solidFill>
              </a:rPr>
              <a:t>a+b</a:t>
            </a:r>
            <a:r>
              <a:rPr lang="en-US" sz="3600" b="1" dirty="0">
                <a:solidFill>
                  <a:srgbClr val="0000FF"/>
                </a:solidFill>
              </a:rPr>
              <a:t>=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√7 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এবং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a-b=√5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L.H.S.=8ab(a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+b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=4ab(a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+b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={(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a+b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-(a-b)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{(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a+b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+(a-b)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{(√7)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-(√5)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{(√7)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+(√5)</a:t>
            </a:r>
            <a:r>
              <a:rPr lang="en-US" sz="3600" b="1" baseline="30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=(7+5)(7-5)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=12×2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=24</a:t>
            </a:r>
          </a:p>
          <a:p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=R.H.S. [ Proved ]</a:t>
            </a:r>
          </a:p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9F2E5-CF07-41B5-A29D-C76F94A658D6}"/>
              </a:ext>
            </a:extLst>
          </p:cNvPr>
          <p:cNvSpPr txBox="1"/>
          <p:nvPr/>
        </p:nvSpPr>
        <p:spPr>
          <a:xfrm>
            <a:off x="346841" y="409903"/>
            <a:ext cx="114300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</a:rPr>
              <a:t>একক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b="1" dirty="0" err="1">
                <a:solidFill>
                  <a:srgbClr val="FFFF00"/>
                </a:solidFill>
              </a:rPr>
              <a:t>কাজ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70B0B-5ECB-4DC4-BCD5-22C8BF5C2F06}"/>
              </a:ext>
            </a:extLst>
          </p:cNvPr>
          <p:cNvSpPr txBox="1"/>
          <p:nvPr/>
        </p:nvSpPr>
        <p:spPr>
          <a:xfrm>
            <a:off x="373117" y="2017986"/>
            <a:ext cx="11445766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   </a:t>
            </a:r>
            <a:r>
              <a:rPr lang="en-US" sz="4800" b="1" dirty="0" err="1">
                <a:solidFill>
                  <a:srgbClr val="002060"/>
                </a:solidFill>
              </a:rPr>
              <a:t>নিচের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রাশিটি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থেকে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চলক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প্রক্রিয়া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চিহ্ন</a:t>
            </a:r>
            <a:r>
              <a:rPr lang="en-US" sz="4800" b="1" dirty="0">
                <a:solidFill>
                  <a:srgbClr val="002060"/>
                </a:solidFill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</a:rPr>
              <a:t>অক্ষর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প্রতীকগুলো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পৃথক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করোঃ</a:t>
            </a:r>
            <a:endParaRPr lang="en-US" sz="4800" b="1" dirty="0">
              <a:solidFill>
                <a:srgbClr val="002060"/>
              </a:solidFill>
            </a:endParaRPr>
          </a:p>
          <a:p>
            <a:r>
              <a:rPr lang="en-US" sz="4800" b="1" dirty="0">
                <a:solidFill>
                  <a:srgbClr val="002060"/>
                </a:solidFill>
              </a:rPr>
              <a:t>         </a:t>
            </a:r>
            <a:r>
              <a:rPr lang="en-US" sz="6600" b="1" dirty="0">
                <a:solidFill>
                  <a:srgbClr val="FF0000"/>
                </a:solidFill>
              </a:rPr>
              <a:t>3x</a:t>
            </a:r>
            <a:r>
              <a:rPr lang="en-US" sz="6600" b="1" baseline="30000" dirty="0">
                <a:solidFill>
                  <a:srgbClr val="FF0000"/>
                </a:solidFill>
              </a:rPr>
              <a:t>2</a:t>
            </a:r>
            <a:r>
              <a:rPr lang="en-US" sz="6600" b="1" dirty="0">
                <a:solidFill>
                  <a:srgbClr val="FF0000"/>
                </a:solidFill>
              </a:rPr>
              <a:t>+9xy÷5xy</a:t>
            </a:r>
            <a:r>
              <a:rPr lang="en-US" sz="6600" b="1" baseline="30000" dirty="0">
                <a:solidFill>
                  <a:srgbClr val="FF0000"/>
                </a:solidFill>
              </a:rPr>
              <a:t>2</a:t>
            </a:r>
            <a:r>
              <a:rPr lang="en-US" sz="6600" b="1" dirty="0">
                <a:solidFill>
                  <a:srgbClr val="FF0000"/>
                </a:solidFill>
              </a:rPr>
              <a:t>-y</a:t>
            </a:r>
            <a:r>
              <a:rPr lang="en-US" sz="6600" b="1" baseline="30000" dirty="0">
                <a:solidFill>
                  <a:srgbClr val="FF0000"/>
                </a:solidFill>
              </a:rPr>
              <a:t>2</a:t>
            </a:r>
            <a:r>
              <a:rPr lang="en-US" sz="6600" b="1" dirty="0">
                <a:solidFill>
                  <a:srgbClr val="FF0000"/>
                </a:solidFill>
              </a:rPr>
              <a:t>+21y</a:t>
            </a:r>
            <a:r>
              <a:rPr lang="en-US" sz="6600" b="1" baseline="30000" dirty="0">
                <a:solidFill>
                  <a:srgbClr val="FF0000"/>
                </a:solidFill>
              </a:rPr>
              <a:t>3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05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8A13FB-84DE-4298-99ED-62D774282DD7}"/>
                  </a:ext>
                </a:extLst>
              </p:cNvPr>
              <p:cNvSpPr txBox="1"/>
              <p:nvPr/>
            </p:nvSpPr>
            <p:spPr>
              <a:xfrm>
                <a:off x="756744" y="2698945"/>
                <a:ext cx="10988565" cy="275960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6000" b="1" dirty="0" err="1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6000" b="1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</m:oMath>
                </a14:m>
                <a:r>
                  <a:rPr lang="en-US" sz="60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60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𝟑𝟐𝟐</m:t>
                    </m:r>
                  </m:oMath>
                </a14:m>
                <a:r>
                  <a:rPr lang="bn-BD" sz="6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8A13FB-84DE-4298-99ED-62D774282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44" y="2698945"/>
                <a:ext cx="10988565" cy="2759602"/>
              </a:xfrm>
              <a:prstGeom prst="rect">
                <a:avLst/>
              </a:prstGeom>
              <a:blipFill>
                <a:blip r:embed="rId2"/>
                <a:stretch>
                  <a:fillRect l="-3269" b="-72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BA5D7F-2B86-4F1E-8FEC-08C0C2AEFC02}"/>
              </a:ext>
            </a:extLst>
          </p:cNvPr>
          <p:cNvSpPr txBox="1"/>
          <p:nvPr/>
        </p:nvSpPr>
        <p:spPr>
          <a:xfrm>
            <a:off x="756745" y="583324"/>
            <a:ext cx="10988564" cy="132343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</a:rPr>
              <a:t>জোড়ায়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কাজ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89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1ED1E2-31EA-4D91-BCC4-8F2983CDAA57}"/>
                  </a:ext>
                </a:extLst>
              </p:cNvPr>
              <p:cNvSpPr txBox="1"/>
              <p:nvPr/>
            </p:nvSpPr>
            <p:spPr>
              <a:xfrm>
                <a:off x="199696" y="1656316"/>
                <a:ext cx="11829394" cy="50501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solidFill>
                      <a:srgbClr val="0000FF"/>
                    </a:solidFill>
                  </a:rPr>
                  <a:t>১।  a-b = 4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এবং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  ab = 60 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হলে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a+b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 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এর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মান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নির্ণয়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FF"/>
                    </a:solidFill>
                  </a:rPr>
                  <a:t>করো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।</a:t>
                </a:r>
              </a:p>
              <a:p>
                <a:r>
                  <a:rPr lang="en-US" sz="7200" b="1" dirty="0">
                    <a:solidFill>
                      <a:srgbClr val="0000FF"/>
                    </a:solidFill>
                  </a:rPr>
                  <a:t>২।  2x+x/2 = 3 হলে,x</a:t>
                </a:r>
                <a:r>
                  <a:rPr lang="en-US" sz="7200" b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sz="7200" b="1" dirty="0">
                    <a:solidFill>
                      <a:srgbClr val="0000FF"/>
                    </a:solidFill>
                  </a:rPr>
                  <a:t>+1/x</a:t>
                </a:r>
                <a:r>
                  <a:rPr lang="en-US" sz="7200" b="1" baseline="30000" dirty="0">
                    <a:solidFill>
                      <a:srgbClr val="0000FF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করো।</m:t>
                    </m:r>
                    <m:r>
                      <a:rPr lang="en-US" sz="8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7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1ED1E2-31EA-4D91-BCC4-8F2983CDA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96" y="1656316"/>
                <a:ext cx="11829394" cy="5050100"/>
              </a:xfrm>
              <a:prstGeom prst="rect">
                <a:avLst/>
              </a:prstGeom>
              <a:blipFill>
                <a:blip r:embed="rId2"/>
                <a:stretch>
                  <a:fillRect l="-3862" t="-4940" r="-437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4CDA53E-D125-4B36-90B8-08D089D8347F}"/>
              </a:ext>
            </a:extLst>
          </p:cNvPr>
          <p:cNvSpPr txBox="1"/>
          <p:nvPr/>
        </p:nvSpPr>
        <p:spPr>
          <a:xfrm>
            <a:off x="199696" y="126119"/>
            <a:ext cx="11829394" cy="144655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33CC"/>
                </a:solidFill>
              </a:rPr>
              <a:t>দলীয়</a:t>
            </a:r>
            <a:r>
              <a:rPr lang="en-US" sz="8800" b="1" dirty="0">
                <a:solidFill>
                  <a:srgbClr val="FF33CC"/>
                </a:solidFill>
              </a:rPr>
              <a:t> </a:t>
            </a:r>
            <a:r>
              <a:rPr lang="en-US" sz="8800" b="1" dirty="0" err="1">
                <a:solidFill>
                  <a:srgbClr val="FF33CC"/>
                </a:solidFill>
              </a:rPr>
              <a:t>কাজ</a:t>
            </a:r>
            <a:r>
              <a:rPr lang="en-US" sz="8800" b="1" dirty="0">
                <a:solidFill>
                  <a:srgbClr val="FF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5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BFDE5-07FD-496A-81EF-7BB1CB74F187}"/>
                  </a:ext>
                </a:extLst>
              </p:cNvPr>
              <p:cNvSpPr txBox="1"/>
              <p:nvPr/>
            </p:nvSpPr>
            <p:spPr>
              <a:xfrm>
                <a:off x="783020" y="2224400"/>
                <a:ext cx="10767847" cy="224042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bn-BD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bn-BD" sz="4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২।</a:t>
                </a:r>
                <a:r>
                  <a:rPr lang="bn-BD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4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</a:t>
                </a:r>
                <a:r>
                  <a:rPr lang="bn-BD" sz="4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40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4000" b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40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4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5BFDE5-07FD-496A-81EF-7BB1CB74F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20" y="2224400"/>
                <a:ext cx="10767847" cy="2240422"/>
              </a:xfrm>
              <a:prstGeom prst="rect">
                <a:avLst/>
              </a:prstGeom>
              <a:blipFill>
                <a:blip r:embed="rId2"/>
                <a:stretch>
                  <a:fillRect r="-791" b="-51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200478-AC1C-4816-9F28-023932B49721}"/>
              </a:ext>
            </a:extLst>
          </p:cNvPr>
          <p:cNvSpPr txBox="1"/>
          <p:nvPr/>
        </p:nvSpPr>
        <p:spPr>
          <a:xfrm>
            <a:off x="788276" y="331076"/>
            <a:ext cx="10767848" cy="1446550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33CC"/>
                </a:solidFill>
              </a:rPr>
              <a:t>মূল্যায়ন</a:t>
            </a:r>
            <a:r>
              <a:rPr lang="en-US" sz="8800" b="1" dirty="0">
                <a:solidFill>
                  <a:srgbClr val="FF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1867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3C686-BA3F-42B9-BF1C-3D9D48EF6215}"/>
              </a:ext>
            </a:extLst>
          </p:cNvPr>
          <p:cNvSpPr txBox="1"/>
          <p:nvPr/>
        </p:nvSpPr>
        <p:spPr>
          <a:xfrm>
            <a:off x="383629" y="283779"/>
            <a:ext cx="11256578" cy="1323439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</a:rPr>
              <a:t>বাড়ির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কাজ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559DE2-AD63-472C-ACF7-910461EF101D}"/>
                  </a:ext>
                </a:extLst>
              </p:cNvPr>
              <p:cNvSpPr txBox="1"/>
              <p:nvPr/>
            </p:nvSpPr>
            <p:spPr>
              <a:xfrm>
                <a:off x="383628" y="1607218"/>
                <a:ext cx="11256579" cy="4401077"/>
              </a:xfrm>
              <a:prstGeom prst="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72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72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72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7200" b="1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</m:oMath>
                </a14:m>
                <a:r>
                  <a:rPr lang="en-US" sz="7200" b="1" dirty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7200" b="1" dirty="0">
                    <a:ln/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sup>
                    </m:sSup>
                    <m:r>
                      <a:rPr lang="en-US" sz="72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72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72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7200" b="1" dirty="0">
                    <a:ln/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72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72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72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7200" b="1" dirty="0">
                    <a:ln/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7200" b="1" i="1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72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1" i="1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72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bn-BD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72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72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72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7200" b="1" i="1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720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7200" b="1" dirty="0">
                    <a:ln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559DE2-AD63-472C-ACF7-910461EF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28" y="1607218"/>
                <a:ext cx="11256579" cy="4401077"/>
              </a:xfrm>
              <a:prstGeom prst="rect">
                <a:avLst/>
              </a:prstGeom>
              <a:blipFill>
                <a:blip r:embed="rId2"/>
                <a:stretch>
                  <a:fillRect l="-4058" b="-104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0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CBDC-86D2-43F1-BFAD-08FE8420E8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66FF33"/>
                </a:solidFill>
              </a:rPr>
              <a:t>সকলকে</a:t>
            </a:r>
            <a:r>
              <a:rPr lang="en-US" sz="6600" b="1" dirty="0">
                <a:solidFill>
                  <a:srgbClr val="66FF33"/>
                </a:solidFill>
              </a:rPr>
              <a:t> </a:t>
            </a:r>
            <a:r>
              <a:rPr lang="en-US" sz="6600" b="1" dirty="0" err="1">
                <a:solidFill>
                  <a:srgbClr val="66FF33"/>
                </a:solidFill>
              </a:rPr>
              <a:t>ধন্যবাদ</a:t>
            </a:r>
            <a:r>
              <a:rPr lang="en-US" sz="6600" b="1" dirty="0">
                <a:solidFill>
                  <a:srgbClr val="66FF33"/>
                </a:solidFill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264233-C8BB-491C-8C2E-9B4AA9721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12371"/>
            <a:ext cx="10515600" cy="4880503"/>
          </a:xfrm>
        </p:spPr>
      </p:pic>
    </p:spTree>
    <p:extLst>
      <p:ext uri="{BB962C8B-B14F-4D97-AF65-F5344CB8AC3E}">
        <p14:creationId xmlns:p14="http://schemas.microsoft.com/office/powerpoint/2010/main" val="2872047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F43B-216E-48C1-B988-D09803A3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3868" cy="1325563"/>
          </a:xfrm>
          <a:solidFill>
            <a:srgbClr val="FF33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F1C6A-1AA8-46FB-B957-BDA2EE525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19" y="1668196"/>
            <a:ext cx="5288281" cy="65836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শিক্ষক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33DAD-47A0-4F74-8660-77AA79B7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19" y="2362200"/>
            <a:ext cx="5288281" cy="3886200"/>
          </a:xfrm>
          <a:solidFill>
            <a:srgbClr val="FFFF00"/>
          </a:solidFill>
          <a:ln>
            <a:solidFill>
              <a:srgbClr val="FF00FF"/>
            </a:solidFill>
          </a:ln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নামঃ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তাজুল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ইসলাম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600" b="1" dirty="0" err="1">
                <a:solidFill>
                  <a:srgbClr val="7030A0"/>
                </a:solidFill>
              </a:rPr>
              <a:t>পদবিঃ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সহকারী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শিক্ষক</a:t>
            </a:r>
            <a:r>
              <a:rPr lang="en-US" sz="1600" b="1" dirty="0">
                <a:solidFill>
                  <a:srgbClr val="7030A0"/>
                </a:solidFill>
              </a:rPr>
              <a:t> ( </a:t>
            </a:r>
            <a:r>
              <a:rPr lang="en-US" sz="1600" b="1" dirty="0" err="1">
                <a:solidFill>
                  <a:srgbClr val="7030A0"/>
                </a:solidFill>
              </a:rPr>
              <a:t>গণিত</a:t>
            </a:r>
            <a:r>
              <a:rPr lang="en-US" sz="1600" b="1" dirty="0">
                <a:solidFill>
                  <a:srgbClr val="7030A0"/>
                </a:solidFill>
              </a:rPr>
              <a:t> ) </a:t>
            </a:r>
          </a:p>
          <a:p>
            <a:r>
              <a:rPr lang="en-US" sz="2000" b="1" dirty="0" err="1"/>
              <a:t>গণি</a:t>
            </a:r>
            <a:r>
              <a:rPr lang="en-US" sz="2000" b="1" dirty="0"/>
              <a:t> </a:t>
            </a:r>
            <a:r>
              <a:rPr lang="en-US" sz="2000" b="1" dirty="0" err="1"/>
              <a:t>মডেল</a:t>
            </a:r>
            <a:r>
              <a:rPr lang="en-US" sz="2000" b="1" dirty="0"/>
              <a:t> </a:t>
            </a:r>
            <a:r>
              <a:rPr lang="en-US" sz="2000" b="1" dirty="0" err="1"/>
              <a:t>উচ্চ</a:t>
            </a:r>
            <a:r>
              <a:rPr lang="en-US" sz="2000" b="1" dirty="0"/>
              <a:t> </a:t>
            </a:r>
            <a:r>
              <a:rPr lang="en-US" sz="2000" b="1" dirty="0" err="1"/>
              <a:t>বিদ্যালয়</a:t>
            </a:r>
            <a:endParaRPr lang="en-US" sz="2000" b="1" dirty="0"/>
          </a:p>
          <a:p>
            <a:r>
              <a:rPr lang="en-US" sz="2000" b="1" dirty="0" err="1"/>
              <a:t>চাঁদপুর</a:t>
            </a:r>
            <a:r>
              <a:rPr lang="en-US" sz="2000" b="1" dirty="0"/>
              <a:t> </a:t>
            </a:r>
            <a:r>
              <a:rPr lang="en-US" sz="2000" b="1" dirty="0" err="1"/>
              <a:t>সদর</a:t>
            </a:r>
            <a:r>
              <a:rPr lang="en-US" sz="2000" b="1" dirty="0"/>
              <a:t>, </a:t>
            </a:r>
            <a:r>
              <a:rPr lang="en-US" sz="2000" b="1" dirty="0" err="1"/>
              <a:t>চাঁদপুর</a:t>
            </a:r>
            <a:r>
              <a:rPr lang="en-US" sz="2000" b="1" dirty="0"/>
              <a:t>।</a:t>
            </a:r>
          </a:p>
          <a:p>
            <a:r>
              <a:rPr lang="en-US" sz="2000" b="1" dirty="0"/>
              <a:t>ই-</a:t>
            </a:r>
            <a:r>
              <a:rPr lang="en-US" sz="2000" b="1" dirty="0" err="1"/>
              <a:t>মেইলঃ</a:t>
            </a:r>
            <a:r>
              <a:rPr lang="en-US" sz="2000" b="1" dirty="0"/>
              <a:t> </a:t>
            </a:r>
            <a:r>
              <a:rPr lang="en-US" sz="2000" b="1" dirty="0">
                <a:hlinkClick r:id="rId2"/>
              </a:rPr>
              <a:t>tislam30155@gmail.com</a:t>
            </a:r>
            <a:r>
              <a:rPr lang="en-US" sz="2000" b="1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DD504-8135-471A-9714-2E5E86191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800" y="1681163"/>
            <a:ext cx="5335588" cy="645401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পরিচিতি</a:t>
            </a:r>
            <a:r>
              <a:rPr lang="en-US" sz="32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3CA1F-B80C-4C05-A74F-4116668E6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0" y="2362200"/>
            <a:ext cx="5335588" cy="3886200"/>
          </a:xfrm>
          <a:solidFill>
            <a:srgbClr val="FFFF00"/>
          </a:solidFill>
          <a:ln>
            <a:solidFill>
              <a:srgbClr val="FF00FF"/>
            </a:solidFill>
          </a:ln>
        </p:spPr>
        <p:txBody>
          <a:bodyPr/>
          <a:lstStyle/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err="1">
                <a:solidFill>
                  <a:srgbClr val="FF0000"/>
                </a:solidFill>
              </a:rPr>
              <a:t>শ্রেণিঃ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নবম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</a:p>
          <a:p>
            <a:r>
              <a:rPr lang="en-US" sz="3200" b="1" dirty="0" err="1"/>
              <a:t>বিষয়ঃ</a:t>
            </a:r>
            <a:r>
              <a:rPr lang="en-US" sz="3200" b="1" dirty="0"/>
              <a:t> </a:t>
            </a:r>
            <a:r>
              <a:rPr lang="en-US" sz="3200" b="1" dirty="0" err="1"/>
              <a:t>গণিত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 </a:t>
            </a:r>
          </a:p>
          <a:p>
            <a:r>
              <a:rPr lang="en-US" sz="3200" b="1" dirty="0" err="1">
                <a:solidFill>
                  <a:srgbClr val="0070C0"/>
                </a:solidFill>
              </a:rPr>
              <a:t>অধ্যায়ঃ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তৃতীয়</a:t>
            </a:r>
            <a:r>
              <a:rPr lang="en-US" sz="3200" b="1" dirty="0">
                <a:solidFill>
                  <a:srgbClr val="0070C0"/>
                </a:solidFill>
              </a:rPr>
              <a:t>           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504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37B6F-A80E-4CAA-8DBF-55CD1DA855A0}"/>
              </a:ext>
            </a:extLst>
          </p:cNvPr>
          <p:cNvSpPr txBox="1"/>
          <p:nvPr/>
        </p:nvSpPr>
        <p:spPr>
          <a:xfrm>
            <a:off x="247584" y="269823"/>
            <a:ext cx="1182249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00FF"/>
                </a:solidFill>
              </a:rPr>
              <a:t>কী</a:t>
            </a:r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ধরণের</a:t>
            </a:r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রাশি</a:t>
            </a:r>
            <a:r>
              <a:rPr lang="en-US" sz="7200" b="1" dirty="0">
                <a:solidFill>
                  <a:srgbClr val="0000FF"/>
                </a:solidFill>
              </a:rPr>
              <a:t> ?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D3AEE-4BB1-49E1-B584-F61F4759E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89" y="1665246"/>
            <a:ext cx="3502091" cy="39691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D44C53-2CCE-4591-974F-37AB752C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87" y="1665245"/>
            <a:ext cx="4031005" cy="39691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84389-5176-4458-B6E0-E2C911995B73}"/>
              </a:ext>
            </a:extLst>
          </p:cNvPr>
          <p:cNvSpPr txBox="1"/>
          <p:nvPr/>
        </p:nvSpPr>
        <p:spPr>
          <a:xfrm>
            <a:off x="514871" y="3738603"/>
            <a:ext cx="232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78829-9D73-4DFA-950D-06E316F27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85" y="1665245"/>
            <a:ext cx="4160202" cy="39691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1390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A4304-799C-427E-8B50-B87B0ACBA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36" y="2543079"/>
            <a:ext cx="3891833" cy="3461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AD01D8-F1F5-43D0-AC6D-C46C0C7C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145" y="2576809"/>
            <a:ext cx="3851709" cy="3427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F3648-7654-43A0-852B-6D1F2A045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78" y="2576807"/>
            <a:ext cx="3712434" cy="3427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618522-5EA9-4445-83E1-440A2D8AD0DE}"/>
              </a:ext>
            </a:extLst>
          </p:cNvPr>
          <p:cNvSpPr txBox="1"/>
          <p:nvPr/>
        </p:nvSpPr>
        <p:spPr>
          <a:xfrm>
            <a:off x="278312" y="618978"/>
            <a:ext cx="11496100" cy="1200329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</a:rPr>
              <a:t>সমস্যাগুলো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b="1" dirty="0" err="1">
                <a:solidFill>
                  <a:srgbClr val="FFFF00"/>
                </a:solidFill>
              </a:rPr>
              <a:t>কী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b="1" dirty="0" err="1">
                <a:solidFill>
                  <a:srgbClr val="FFFF00"/>
                </a:solidFill>
              </a:rPr>
              <a:t>ধরণের</a:t>
            </a:r>
            <a:r>
              <a:rPr lang="en-US" sz="7200" b="1" dirty="0">
                <a:solidFill>
                  <a:srgbClr val="FFFF00"/>
                </a:solidFill>
              </a:rPr>
              <a:t>  ?  </a:t>
            </a:r>
          </a:p>
        </p:txBody>
      </p:sp>
    </p:spTree>
    <p:extLst>
      <p:ext uri="{BB962C8B-B14F-4D97-AF65-F5344CB8AC3E}">
        <p14:creationId xmlns:p14="http://schemas.microsoft.com/office/powerpoint/2010/main" val="48865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68F931-8D90-4387-B8E0-E4C075A4A753}"/>
              </a:ext>
            </a:extLst>
          </p:cNvPr>
          <p:cNvSpPr txBox="1"/>
          <p:nvPr/>
        </p:nvSpPr>
        <p:spPr>
          <a:xfrm>
            <a:off x="524656" y="374754"/>
            <a:ext cx="11212642" cy="1862048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33CC"/>
                </a:solidFill>
              </a:rPr>
              <a:t>আজকের</a:t>
            </a:r>
            <a:r>
              <a:rPr lang="en-US" sz="11500" b="1" dirty="0">
                <a:solidFill>
                  <a:srgbClr val="FF33CC"/>
                </a:solidFill>
              </a:rPr>
              <a:t> </a:t>
            </a:r>
            <a:r>
              <a:rPr lang="en-US" sz="11500" b="1" dirty="0" err="1">
                <a:solidFill>
                  <a:srgbClr val="FF33CC"/>
                </a:solidFill>
              </a:rPr>
              <a:t>পাঠ</a:t>
            </a:r>
            <a:r>
              <a:rPr lang="en-US" sz="11500" b="1" dirty="0">
                <a:solidFill>
                  <a:srgbClr val="FF33CC"/>
                </a:solidFill>
              </a:rPr>
              <a:t> </a:t>
            </a:r>
            <a:endParaRPr lang="en-US" sz="1600" b="1" dirty="0">
              <a:solidFill>
                <a:srgbClr val="FF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D8A05-D195-4550-A517-A69760907095}"/>
              </a:ext>
            </a:extLst>
          </p:cNvPr>
          <p:cNvSpPr txBox="1"/>
          <p:nvPr/>
        </p:nvSpPr>
        <p:spPr>
          <a:xfrm>
            <a:off x="629587" y="2728210"/>
            <a:ext cx="11107711" cy="36317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0000FF"/>
                </a:solidFill>
              </a:rPr>
              <a:t>বীজগাণিতিক</a:t>
            </a:r>
            <a:r>
              <a:rPr lang="en-US" sz="11500" b="1" dirty="0">
                <a:solidFill>
                  <a:srgbClr val="0000FF"/>
                </a:solidFill>
              </a:rPr>
              <a:t> </a:t>
            </a:r>
            <a:r>
              <a:rPr lang="en-US" sz="11500" b="1" dirty="0" err="1">
                <a:solidFill>
                  <a:srgbClr val="0000FF"/>
                </a:solidFill>
              </a:rPr>
              <a:t>রাশিঃ</a:t>
            </a:r>
            <a:r>
              <a:rPr lang="en-US" sz="11500" b="1" dirty="0">
                <a:solidFill>
                  <a:srgbClr val="0000FF"/>
                </a:solidFill>
              </a:rPr>
              <a:t> </a:t>
            </a:r>
            <a:r>
              <a:rPr lang="en-US" sz="11500" b="1" dirty="0" err="1">
                <a:solidFill>
                  <a:srgbClr val="0000FF"/>
                </a:solidFill>
              </a:rPr>
              <a:t>মান</a:t>
            </a:r>
            <a:r>
              <a:rPr lang="en-US" sz="11500" b="1" dirty="0">
                <a:solidFill>
                  <a:srgbClr val="0000FF"/>
                </a:solidFill>
              </a:rPr>
              <a:t> </a:t>
            </a:r>
            <a:r>
              <a:rPr lang="en-US" sz="11500" b="1" dirty="0" err="1">
                <a:solidFill>
                  <a:srgbClr val="0000FF"/>
                </a:solidFill>
              </a:rPr>
              <a:t>নির্ণয়</a:t>
            </a:r>
            <a:r>
              <a:rPr lang="en-US" sz="115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15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AF72B9-767E-4BED-BC89-335FD4616631}"/>
              </a:ext>
            </a:extLst>
          </p:cNvPr>
          <p:cNvSpPr txBox="1"/>
          <p:nvPr/>
        </p:nvSpPr>
        <p:spPr>
          <a:xfrm>
            <a:off x="269823" y="254833"/>
            <a:ext cx="11662347" cy="1323439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00FF"/>
                </a:solidFill>
              </a:rPr>
              <a:t>শিখন</a:t>
            </a:r>
            <a:r>
              <a:rPr lang="en-US" sz="8000" b="1" dirty="0">
                <a:solidFill>
                  <a:srgbClr val="0000FF"/>
                </a:solidFill>
              </a:rPr>
              <a:t> </a:t>
            </a:r>
            <a:r>
              <a:rPr lang="en-US" sz="8000" b="1" dirty="0" err="1">
                <a:solidFill>
                  <a:srgbClr val="0000FF"/>
                </a:solidFill>
              </a:rPr>
              <a:t>ফল</a:t>
            </a:r>
            <a:r>
              <a:rPr lang="en-US" sz="8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677CF-F0A6-4D86-965A-F2E8A6C2A0CF}"/>
              </a:ext>
            </a:extLst>
          </p:cNvPr>
          <p:cNvSpPr txBox="1"/>
          <p:nvPr/>
        </p:nvSpPr>
        <p:spPr>
          <a:xfrm>
            <a:off x="259830" y="1768838"/>
            <a:ext cx="11662347" cy="3754874"/>
          </a:xfrm>
          <a:prstGeom prst="rect">
            <a:avLst/>
          </a:prstGeom>
          <a:solidFill>
            <a:srgbClr val="FF33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66FF33"/>
                </a:solidFill>
              </a:rPr>
              <a:t>    </a:t>
            </a:r>
            <a:r>
              <a:rPr lang="en-US" sz="4400" b="1" dirty="0" err="1">
                <a:solidFill>
                  <a:srgbClr val="66FF33"/>
                </a:solidFill>
              </a:rPr>
              <a:t>পাঠ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শেষে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শিক্ষার্থীরা</a:t>
            </a:r>
            <a:r>
              <a:rPr lang="en-US" sz="4400" b="1" dirty="0">
                <a:solidFill>
                  <a:srgbClr val="66FF33"/>
                </a:solidFill>
              </a:rPr>
              <a:t>  . . 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rgbClr val="66FF33"/>
                </a:solidFill>
              </a:rPr>
              <a:t>বীজগাণিতিক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রাশি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কী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তা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বলতে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পারবে</a:t>
            </a:r>
            <a:r>
              <a:rPr lang="en-US" sz="4400" b="1" dirty="0">
                <a:solidFill>
                  <a:srgbClr val="66FF33"/>
                </a:solidFill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rgbClr val="66FF33"/>
                </a:solidFill>
              </a:rPr>
              <a:t>বীজগণিতে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অনুসিদ্ধান্ত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সূত্র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গঠন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করতে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পারবে</a:t>
            </a:r>
            <a:r>
              <a:rPr lang="en-US" sz="4400" b="1" dirty="0">
                <a:solidFill>
                  <a:srgbClr val="66FF33"/>
                </a:solidFill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rgbClr val="66FF33"/>
                </a:solidFill>
              </a:rPr>
              <a:t>সূত্রের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সাহায্যে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মান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নির্ণয়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করতে</a:t>
            </a:r>
            <a:r>
              <a:rPr lang="en-US" sz="4400" b="1" dirty="0">
                <a:solidFill>
                  <a:srgbClr val="66FF33"/>
                </a:solidFill>
              </a:rPr>
              <a:t> </a:t>
            </a:r>
            <a:r>
              <a:rPr lang="en-US" sz="4400" b="1" dirty="0" err="1">
                <a:solidFill>
                  <a:srgbClr val="66FF33"/>
                </a:solidFill>
              </a:rPr>
              <a:t>পারবে</a:t>
            </a:r>
            <a:r>
              <a:rPr lang="en-US" sz="4400" b="1" dirty="0">
                <a:solidFill>
                  <a:srgbClr val="66FF33"/>
                </a:solidFill>
              </a:rPr>
              <a:t>। </a:t>
            </a:r>
          </a:p>
          <a:p>
            <a:endParaRPr lang="en-US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2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91C15-FFDC-4372-86E8-976D2B182FCB}"/>
              </a:ext>
            </a:extLst>
          </p:cNvPr>
          <p:cNvSpPr txBox="1"/>
          <p:nvPr/>
        </p:nvSpPr>
        <p:spPr>
          <a:xfrm>
            <a:off x="359762" y="352269"/>
            <a:ext cx="11287593" cy="1015663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বীজগাণিতিক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রাশি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কী</a:t>
            </a:r>
            <a:r>
              <a:rPr lang="en-US" sz="6000" b="1" dirty="0">
                <a:solidFill>
                  <a:srgbClr val="002060"/>
                </a:solidFill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3D427-9751-438A-924A-362C55075E38}"/>
              </a:ext>
            </a:extLst>
          </p:cNvPr>
          <p:cNvSpPr txBox="1"/>
          <p:nvPr/>
        </p:nvSpPr>
        <p:spPr>
          <a:xfrm>
            <a:off x="359763" y="1678898"/>
            <a:ext cx="11287593" cy="4893647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                </a:t>
            </a:r>
            <a:r>
              <a:rPr lang="en-US" sz="4800" b="1" dirty="0" err="1">
                <a:solidFill>
                  <a:srgbClr val="7030A0"/>
                </a:solidFill>
              </a:rPr>
              <a:t>বীজগাণিতিক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রাশিঃ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সংখ্যা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নির্দেশক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প্রতীক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এবং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প্রক্রিয়া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চিহ্ন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এর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অর্থবোধক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বিন্যাসকে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রাশি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বলে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।</a:t>
            </a:r>
          </a:p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যেমনঃ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2a+3b-4c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একটি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বীজগাণিতিক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রাশি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যেখানে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, a, b , c, p, q, r, x, y, z . . .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ইত্যাদি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হলো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বীজগণিতীয়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প্রতীক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,   , +,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হলো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প্রক্রিয়া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চিহ্ন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এবং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2, 3, 4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হলো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অক্ষর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প্রতীক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বা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ধ্রবক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</a:rPr>
              <a:t>বলে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।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0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C53BC7-478C-489F-B28D-73C26BB9FDBF}"/>
              </a:ext>
            </a:extLst>
          </p:cNvPr>
          <p:cNvSpPr txBox="1"/>
          <p:nvPr/>
        </p:nvSpPr>
        <p:spPr>
          <a:xfrm>
            <a:off x="739514" y="1182403"/>
            <a:ext cx="10403174" cy="5632311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১।(</a:t>
            </a:r>
            <a:r>
              <a:rPr lang="en-US" sz="4000" b="1" dirty="0" err="1"/>
              <a:t>a+b</a:t>
            </a:r>
            <a:r>
              <a:rPr lang="en-US" sz="4000" b="1" dirty="0"/>
              <a:t>)</a:t>
            </a:r>
            <a:r>
              <a:rPr lang="en-US" sz="4000" b="1" baseline="30000" dirty="0"/>
              <a:t>2</a:t>
            </a:r>
            <a:r>
              <a:rPr lang="en-US" sz="4000" b="1" dirty="0"/>
              <a:t>=a</a:t>
            </a:r>
            <a:r>
              <a:rPr lang="en-US" sz="4000" b="1" baseline="30000" dirty="0"/>
              <a:t>2</a:t>
            </a:r>
            <a:r>
              <a:rPr lang="en-US" sz="4000" b="1" dirty="0"/>
              <a:t>+2ab+b</a:t>
            </a:r>
            <a:r>
              <a:rPr lang="en-US" sz="4000" b="1" baseline="30000" dirty="0"/>
              <a:t>2</a:t>
            </a:r>
          </a:p>
          <a:p>
            <a:r>
              <a:rPr lang="en-US" sz="4000" b="1" dirty="0"/>
              <a:t>২।(a-b)</a:t>
            </a:r>
            <a:r>
              <a:rPr lang="en-US" sz="4000" b="1" baseline="30000" dirty="0"/>
              <a:t>2</a:t>
            </a:r>
            <a:r>
              <a:rPr lang="en-US" sz="4000" b="1" dirty="0"/>
              <a:t>=a</a:t>
            </a:r>
            <a:r>
              <a:rPr lang="en-US" sz="4000" b="1" baseline="30000" dirty="0"/>
              <a:t>2_</a:t>
            </a:r>
            <a:r>
              <a:rPr lang="en-US" sz="4000" b="1" dirty="0"/>
              <a:t>2ab+b</a:t>
            </a:r>
            <a:r>
              <a:rPr lang="en-US" sz="4000" b="1" baseline="30000" dirty="0"/>
              <a:t>2</a:t>
            </a:r>
          </a:p>
          <a:p>
            <a:r>
              <a:rPr lang="en-US" sz="4000" b="1" dirty="0"/>
              <a:t>৩।(</a:t>
            </a:r>
            <a:r>
              <a:rPr lang="en-US" sz="4000" b="1" dirty="0" err="1"/>
              <a:t>a+b</a:t>
            </a:r>
            <a:r>
              <a:rPr lang="en-US" sz="4000" b="1" dirty="0"/>
              <a:t>)</a:t>
            </a:r>
            <a:r>
              <a:rPr lang="en-US" sz="4000" b="1" baseline="30000" dirty="0"/>
              <a:t>2</a:t>
            </a:r>
            <a:r>
              <a:rPr lang="en-US" sz="4000" b="1" dirty="0"/>
              <a:t>=a</a:t>
            </a:r>
            <a:r>
              <a:rPr lang="en-US" sz="4000" b="1" baseline="30000" dirty="0"/>
              <a:t>2</a:t>
            </a:r>
            <a:r>
              <a:rPr lang="en-US" sz="4000" b="1" dirty="0"/>
              <a:t>-2ab+b</a:t>
            </a:r>
            <a:r>
              <a:rPr lang="en-US" sz="4000" b="1" baseline="30000" dirty="0"/>
              <a:t>2</a:t>
            </a:r>
            <a:r>
              <a:rPr lang="en-US" sz="4000" b="1" dirty="0"/>
              <a:t>+4ab</a:t>
            </a:r>
          </a:p>
          <a:p>
            <a:r>
              <a:rPr lang="en-US" sz="4000" b="1" dirty="0"/>
              <a:t>৪।(</a:t>
            </a:r>
            <a:r>
              <a:rPr lang="en-US" sz="4000" b="1" dirty="0" err="1"/>
              <a:t>a+b</a:t>
            </a:r>
            <a:r>
              <a:rPr lang="en-US" sz="4000" b="1" dirty="0"/>
              <a:t>)</a:t>
            </a:r>
            <a:r>
              <a:rPr lang="en-US" sz="4000" b="1" baseline="30000" dirty="0"/>
              <a:t>2</a:t>
            </a:r>
            <a:r>
              <a:rPr lang="en-US" sz="4000" b="1" dirty="0"/>
              <a:t>=(a-b)</a:t>
            </a:r>
            <a:r>
              <a:rPr lang="en-US" sz="4000" b="1" baseline="30000" dirty="0"/>
              <a:t>2</a:t>
            </a:r>
            <a:r>
              <a:rPr lang="en-US" sz="4000" b="1" dirty="0"/>
              <a:t>+4ab</a:t>
            </a:r>
          </a:p>
          <a:p>
            <a:r>
              <a:rPr lang="en-US" sz="4000" b="1" dirty="0"/>
              <a:t>৫।(a-b)</a:t>
            </a:r>
            <a:r>
              <a:rPr lang="en-US" sz="4000" b="1" baseline="30000" dirty="0"/>
              <a:t>2</a:t>
            </a:r>
            <a:r>
              <a:rPr lang="en-US" sz="4000" b="1" dirty="0"/>
              <a:t>=a</a:t>
            </a:r>
            <a:r>
              <a:rPr lang="en-US" sz="4000" b="1" baseline="30000" dirty="0"/>
              <a:t>2</a:t>
            </a:r>
            <a:r>
              <a:rPr lang="en-US" sz="4000" b="1" dirty="0"/>
              <a:t>+2ab+b</a:t>
            </a:r>
            <a:r>
              <a:rPr lang="en-US" sz="4000" b="1" baseline="30000" dirty="0"/>
              <a:t>2_ </a:t>
            </a:r>
            <a:r>
              <a:rPr lang="en-US" sz="4000" b="1" dirty="0"/>
              <a:t>4ab </a:t>
            </a:r>
          </a:p>
          <a:p>
            <a:r>
              <a:rPr lang="en-US" sz="4000" b="1" dirty="0"/>
              <a:t>৬।(a-b)</a:t>
            </a:r>
            <a:r>
              <a:rPr lang="en-US" sz="4000" b="1" baseline="30000" dirty="0"/>
              <a:t>2</a:t>
            </a:r>
            <a:r>
              <a:rPr lang="en-US" sz="4000" b="1" dirty="0"/>
              <a:t>=(</a:t>
            </a:r>
            <a:r>
              <a:rPr lang="en-US" sz="4000" b="1" dirty="0" err="1"/>
              <a:t>a+b</a:t>
            </a:r>
            <a:r>
              <a:rPr lang="en-US" sz="4000" b="1" dirty="0"/>
              <a:t>)</a:t>
            </a:r>
            <a:r>
              <a:rPr lang="en-US" sz="4000" b="1" baseline="30000" dirty="0"/>
              <a:t>2</a:t>
            </a:r>
            <a:r>
              <a:rPr lang="en-US" sz="4000" b="1" dirty="0"/>
              <a:t>-4ab</a:t>
            </a:r>
          </a:p>
          <a:p>
            <a:r>
              <a:rPr lang="en-US" sz="4000" b="1" dirty="0"/>
              <a:t>৭। 2(a</a:t>
            </a:r>
            <a:r>
              <a:rPr lang="en-US" sz="4000" b="1" baseline="30000" dirty="0"/>
              <a:t>2</a:t>
            </a:r>
            <a:r>
              <a:rPr lang="en-US" sz="4000" b="1" dirty="0"/>
              <a:t>+b</a:t>
            </a:r>
            <a:r>
              <a:rPr lang="en-US" sz="4000" b="1" baseline="30000" dirty="0"/>
              <a:t>2</a:t>
            </a:r>
            <a:r>
              <a:rPr lang="en-US" sz="4000" b="1" dirty="0"/>
              <a:t>)=(</a:t>
            </a:r>
            <a:r>
              <a:rPr lang="en-US" sz="4000" b="1" dirty="0" err="1"/>
              <a:t>a+b</a:t>
            </a:r>
            <a:r>
              <a:rPr lang="en-US" sz="4000" b="1" dirty="0"/>
              <a:t>)</a:t>
            </a:r>
            <a:r>
              <a:rPr lang="en-US" sz="4000" b="1" baseline="30000" dirty="0"/>
              <a:t>2</a:t>
            </a:r>
            <a:r>
              <a:rPr lang="en-US" sz="4000" b="1" dirty="0"/>
              <a:t>+(a-b)</a:t>
            </a:r>
            <a:endParaRPr lang="en-US" sz="4000" b="1" baseline="30000" dirty="0"/>
          </a:p>
          <a:p>
            <a:r>
              <a:rPr lang="en-US" sz="4000" b="1" dirty="0"/>
              <a:t>৮। 4ab=(</a:t>
            </a:r>
            <a:r>
              <a:rPr lang="en-US" sz="4000" b="1" dirty="0" err="1"/>
              <a:t>a+b</a:t>
            </a:r>
            <a:r>
              <a:rPr lang="en-US" sz="4000" b="1" dirty="0"/>
              <a:t>)</a:t>
            </a:r>
            <a:r>
              <a:rPr lang="en-US" sz="4000" b="1" baseline="30000" dirty="0"/>
              <a:t>2</a:t>
            </a:r>
            <a:r>
              <a:rPr lang="en-US" sz="4000" b="1" dirty="0"/>
              <a:t>-(a-b)</a:t>
            </a:r>
            <a:r>
              <a:rPr lang="en-US" sz="4000" b="1" baseline="30000" dirty="0"/>
              <a:t>2</a:t>
            </a:r>
          </a:p>
          <a:p>
            <a:r>
              <a:rPr lang="en-US" sz="4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ECAB1-5293-4C5D-9966-679F66DD6779}"/>
              </a:ext>
            </a:extLst>
          </p:cNvPr>
          <p:cNvSpPr txBox="1"/>
          <p:nvPr/>
        </p:nvSpPr>
        <p:spPr>
          <a:xfrm>
            <a:off x="739514" y="64092"/>
            <a:ext cx="10403174" cy="1015663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FF"/>
                </a:solidFill>
              </a:rPr>
              <a:t>নিচের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সূত্রগুলো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লক্ষ</a:t>
            </a:r>
            <a:r>
              <a:rPr lang="en-US" sz="6000" b="1" dirty="0">
                <a:solidFill>
                  <a:srgbClr val="0000FF"/>
                </a:solidFill>
              </a:rPr>
              <a:t> </a:t>
            </a:r>
            <a:r>
              <a:rPr lang="en-US" sz="6000" b="1" dirty="0" err="1">
                <a:solidFill>
                  <a:srgbClr val="0000FF"/>
                </a:solidFill>
              </a:rPr>
              <a:t>করো</a:t>
            </a:r>
            <a:r>
              <a:rPr lang="en-US" sz="6000" b="1" dirty="0">
                <a:solidFill>
                  <a:srgbClr val="0000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483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62513" y="3206750"/>
          <a:ext cx="24669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467440" imgH="440280" progId="Package">
                  <p:embed/>
                </p:oleObj>
              </mc:Choice>
              <mc:Fallback>
                <p:oleObj name="Packager Shell Object" showAsIcon="1" r:id="rId2" imgW="2467440" imgH="4402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2513" y="3206750"/>
                        <a:ext cx="246697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280C1C-AB9B-45C8-8D80-8B83547721C9}"/>
              </a:ext>
            </a:extLst>
          </p:cNvPr>
          <p:cNvSpPr txBox="1"/>
          <p:nvPr/>
        </p:nvSpPr>
        <p:spPr>
          <a:xfrm>
            <a:off x="449706" y="719528"/>
            <a:ext cx="10882858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AD0389"/>
                </a:solidFill>
              </a:rPr>
              <a:t>চলো</a:t>
            </a:r>
            <a:r>
              <a:rPr lang="en-US" sz="7200" b="1" dirty="0">
                <a:solidFill>
                  <a:srgbClr val="AD0389"/>
                </a:solidFill>
              </a:rPr>
              <a:t> </a:t>
            </a:r>
            <a:r>
              <a:rPr lang="en-US" sz="7200" b="1" dirty="0" err="1">
                <a:solidFill>
                  <a:srgbClr val="AD0389"/>
                </a:solidFill>
              </a:rPr>
              <a:t>একটি</a:t>
            </a:r>
            <a:r>
              <a:rPr lang="en-US" sz="7200" b="1" dirty="0">
                <a:solidFill>
                  <a:srgbClr val="AD0389"/>
                </a:solidFill>
              </a:rPr>
              <a:t> </a:t>
            </a:r>
            <a:r>
              <a:rPr lang="en-US" sz="7200" b="1" dirty="0" err="1">
                <a:solidFill>
                  <a:srgbClr val="AD0389"/>
                </a:solidFill>
              </a:rPr>
              <a:t>ভিডিও</a:t>
            </a:r>
            <a:r>
              <a:rPr lang="en-US" sz="7200" b="1" dirty="0">
                <a:solidFill>
                  <a:srgbClr val="AD0389"/>
                </a:solidFill>
              </a:rPr>
              <a:t> </a:t>
            </a:r>
            <a:r>
              <a:rPr lang="en-US" sz="7200" b="1" dirty="0" err="1">
                <a:solidFill>
                  <a:srgbClr val="AD0389"/>
                </a:solidFill>
              </a:rPr>
              <a:t>দেখি</a:t>
            </a:r>
            <a:r>
              <a:rPr lang="en-US" sz="7200" b="1" dirty="0">
                <a:solidFill>
                  <a:srgbClr val="AD03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7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523</Words>
  <Application>Microsoft Office PowerPoint</Application>
  <PresentationFormat>Widescreen</PresentationFormat>
  <Paragraphs>67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Packager Shell Object</vt:lpstr>
      <vt:lpstr>স্বাগতম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TAJUL ISLAM</dc:creator>
  <cp:lastModifiedBy>TAJUL ISLAM</cp:lastModifiedBy>
  <cp:revision>2</cp:revision>
  <dcterms:created xsi:type="dcterms:W3CDTF">2021-02-12T17:38:06Z</dcterms:created>
  <dcterms:modified xsi:type="dcterms:W3CDTF">2021-02-12T17:51:36Z</dcterms:modified>
</cp:coreProperties>
</file>