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05" r:id="rId2"/>
    <p:sldId id="275" r:id="rId3"/>
    <p:sldId id="309" r:id="rId4"/>
    <p:sldId id="306" r:id="rId5"/>
    <p:sldId id="261" r:id="rId6"/>
    <p:sldId id="259" r:id="rId7"/>
    <p:sldId id="291" r:id="rId8"/>
    <p:sldId id="290" r:id="rId9"/>
    <p:sldId id="297" r:id="rId10"/>
    <p:sldId id="292" r:id="rId11"/>
    <p:sldId id="300" r:id="rId12"/>
    <p:sldId id="303" r:id="rId13"/>
    <p:sldId id="301" r:id="rId14"/>
    <p:sldId id="280" r:id="rId15"/>
    <p:sldId id="293" r:id="rId16"/>
    <p:sldId id="298" r:id="rId17"/>
    <p:sldId id="299" r:id="rId18"/>
    <p:sldId id="307" r:id="rId19"/>
    <p:sldId id="295" r:id="rId20"/>
    <p:sldId id="308" r:id="rId21"/>
    <p:sldId id="288" r:id="rId22"/>
  </p:sldIdLst>
  <p:sldSz cx="9906000" cy="6858000" type="A4"/>
  <p:notesSz cx="6858000" cy="9144000"/>
  <p:defaultTex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242" y="-90"/>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30200" y="329185"/>
            <a:ext cx="924306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53480" y="434162"/>
            <a:ext cx="8999043"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82574" y="1820206"/>
            <a:ext cx="84201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82574" y="3685032"/>
            <a:ext cx="84201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1D8BD707-D9CF-40AE-B4C6-C98DA3205C09}" type="datetimeFigureOut">
              <a:rPr lang="en-US" smtClean="0"/>
              <a:pPr/>
              <a:t>2/12/2021</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44830" y="4983480"/>
            <a:ext cx="886587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44830" y="530352"/>
            <a:ext cx="886587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533405"/>
            <a:ext cx="21463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77850" y="533403"/>
            <a:ext cx="64389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4830" y="4983480"/>
            <a:ext cx="8865870" cy="1051560"/>
          </a:xfrm>
        </p:spPr>
        <p:txBody>
          <a:bodyPr/>
          <a:lstStyle/>
          <a:p>
            <a:r>
              <a:rPr kumimoji="0" lang="en-US"/>
              <a:t>Click to edit Master title style</a:t>
            </a:r>
          </a:p>
        </p:txBody>
      </p:sp>
      <p:sp>
        <p:nvSpPr>
          <p:cNvPr id="3" name="Content Placeholder 2"/>
          <p:cNvSpPr>
            <a:spLocks noGrp="1"/>
          </p:cNvSpPr>
          <p:nvPr>
            <p:ph idx="1"/>
          </p:nvPr>
        </p:nvSpPr>
        <p:spPr>
          <a:xfrm>
            <a:off x="544830" y="530352"/>
            <a:ext cx="886587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30200" y="329185"/>
            <a:ext cx="924306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53480" y="434163"/>
            <a:ext cx="8999043"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7373" y="4928616"/>
            <a:ext cx="886587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507373" y="5624484"/>
            <a:ext cx="886587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57215" y="530352"/>
            <a:ext cx="425958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151640" y="530352"/>
            <a:ext cx="425958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4830" y="4983480"/>
            <a:ext cx="886587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57826" y="579438"/>
            <a:ext cx="425958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39850" y="579438"/>
            <a:ext cx="425958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57826" y="1447800"/>
            <a:ext cx="425958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39850" y="1447800"/>
            <a:ext cx="425958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30200" y="329185"/>
            <a:ext cx="924306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1D8BD707-D9CF-40AE-B4C6-C98DA3205C09}" type="datetimeFigureOut">
              <a:rPr lang="en-US" smtClean="0"/>
              <a:pPr/>
              <a:t>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349" y="533400"/>
            <a:ext cx="321945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6000418" y="1447802"/>
            <a:ext cx="321945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824820" y="930144"/>
            <a:ext cx="501167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30200" y="329185"/>
            <a:ext cx="924306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934201" y="434162"/>
            <a:ext cx="2518322"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5300" y="5012056"/>
            <a:ext cx="89154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7001271" y="533400"/>
            <a:ext cx="242697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56603" y="435768"/>
            <a:ext cx="6419088"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ed Rectangle 6"/>
          <p:cNvSpPr/>
          <p:nvPr/>
        </p:nvSpPr>
        <p:spPr>
          <a:xfrm>
            <a:off x="330200" y="329185"/>
            <a:ext cx="924306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53480" y="434162"/>
            <a:ext cx="8999043"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44830" y="4985590"/>
            <a:ext cx="886587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44830" y="530352"/>
            <a:ext cx="886587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4091022" y="6111876"/>
            <a:ext cx="24765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2/12/2021</a:t>
            </a:fld>
            <a:endParaRPr lang="en-US"/>
          </a:p>
        </p:txBody>
      </p:sp>
      <p:sp>
        <p:nvSpPr>
          <p:cNvPr id="18" name="Footer Placeholder 17"/>
          <p:cNvSpPr>
            <a:spLocks noGrp="1"/>
          </p:cNvSpPr>
          <p:nvPr>
            <p:ph type="ftr" sz="quarter" idx="3"/>
          </p:nvPr>
        </p:nvSpPr>
        <p:spPr>
          <a:xfrm>
            <a:off x="6567522" y="6111876"/>
            <a:ext cx="24765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9044022" y="6111876"/>
            <a:ext cx="4953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 /><Relationship Id="rId2" Type="http://schemas.openxmlformats.org/officeDocument/2006/relationships/image" Target="../media/image2.jpeg" /><Relationship Id="rId1" Type="http://schemas.openxmlformats.org/officeDocument/2006/relationships/slideLayout" Target="../slideLayouts/slideLayout1.xml" /><Relationship Id="rId6" Type="http://schemas.openxmlformats.org/officeDocument/2006/relationships/image" Target="../media/image6.png" /><Relationship Id="rId5" Type="http://schemas.openxmlformats.org/officeDocument/2006/relationships/image" Target="../media/image5.png"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16.png" /><Relationship Id="rId1" Type="http://schemas.openxmlformats.org/officeDocument/2006/relationships/slideLayout" Target="../slideLayouts/slideLayout7.xml" /><Relationship Id="rId6" Type="http://schemas.openxmlformats.org/officeDocument/2006/relationships/image" Target="../media/image17.jpeg" /><Relationship Id="rId5" Type="http://schemas.openxmlformats.org/officeDocument/2006/relationships/image" Target="../media/image6.png" /><Relationship Id="rId4" Type="http://schemas.openxmlformats.org/officeDocument/2006/relationships/image" Target="../media/image5.png" /></Relationships>
</file>

<file path=ppt/slides/_rels/slide1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7.xml" /><Relationship Id="rId4" Type="http://schemas.openxmlformats.org/officeDocument/2006/relationships/image" Target="../media/image6.png" /></Relationships>
</file>

<file path=ppt/slides/_rels/slide1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7.xml" /><Relationship Id="rId4" Type="http://schemas.openxmlformats.org/officeDocument/2006/relationships/image" Target="../media/image6.png" /></Relationships>
</file>

<file path=ppt/slides/_rels/slide1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7.xml" /><Relationship Id="rId4" Type="http://schemas.openxmlformats.org/officeDocument/2006/relationships/image" Target="../media/image6.png" /></Relationships>
</file>

<file path=ppt/slides/_rels/slide14.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20.jpeg" /><Relationship Id="rId1" Type="http://schemas.openxmlformats.org/officeDocument/2006/relationships/slideLayout" Target="../slideLayouts/slideLayout7.xml" /><Relationship Id="rId6" Type="http://schemas.openxmlformats.org/officeDocument/2006/relationships/image" Target="../media/image6.png" /><Relationship Id="rId5" Type="http://schemas.openxmlformats.org/officeDocument/2006/relationships/image" Target="../media/image5.png" /><Relationship Id="rId4" Type="http://schemas.openxmlformats.org/officeDocument/2006/relationships/image" Target="../media/image4.png" /></Relationships>
</file>

<file path=ppt/slides/_rels/slide15.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22.png" /><Relationship Id="rId1" Type="http://schemas.openxmlformats.org/officeDocument/2006/relationships/slideLayout" Target="../slideLayouts/slideLayout7.xml" /><Relationship Id="rId6" Type="http://schemas.openxmlformats.org/officeDocument/2006/relationships/image" Target="../media/image17.jpeg" /><Relationship Id="rId5" Type="http://schemas.openxmlformats.org/officeDocument/2006/relationships/image" Target="../media/image6.png" /><Relationship Id="rId4" Type="http://schemas.openxmlformats.org/officeDocument/2006/relationships/image" Target="../media/image5.png" /></Relationships>
</file>

<file path=ppt/slides/_rels/slide16.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0.jpeg" /><Relationship Id="rId1" Type="http://schemas.openxmlformats.org/officeDocument/2006/relationships/slideLayout" Target="../slideLayouts/slideLayout7.xml" /><Relationship Id="rId6" Type="http://schemas.openxmlformats.org/officeDocument/2006/relationships/image" Target="../media/image6.png" /><Relationship Id="rId5" Type="http://schemas.openxmlformats.org/officeDocument/2006/relationships/image" Target="../media/image5.png" /><Relationship Id="rId4" Type="http://schemas.openxmlformats.org/officeDocument/2006/relationships/image" Target="../media/image4.png" /></Relationships>
</file>

<file path=ppt/slides/_rels/slide17.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24.png" /><Relationship Id="rId1" Type="http://schemas.openxmlformats.org/officeDocument/2006/relationships/slideLayout" Target="../slideLayouts/slideLayout7.xml" /><Relationship Id="rId6" Type="http://schemas.openxmlformats.org/officeDocument/2006/relationships/image" Target="../media/image17.jpeg" /><Relationship Id="rId5" Type="http://schemas.openxmlformats.org/officeDocument/2006/relationships/image" Target="../media/image6.png" /><Relationship Id="rId4" Type="http://schemas.openxmlformats.org/officeDocument/2006/relationships/image" Target="../media/image5.png"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7.xml" /><Relationship Id="rId5" Type="http://schemas.openxmlformats.org/officeDocument/2006/relationships/image" Target="../media/image17.jpeg" /><Relationship Id="rId4" Type="http://schemas.openxmlformats.org/officeDocument/2006/relationships/image" Target="../media/image6.png" /></Relationships>
</file>

<file path=ppt/slides/_rels/slide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7.xml" /><Relationship Id="rId5" Type="http://schemas.openxmlformats.org/officeDocument/2006/relationships/image" Target="../media/image7.jpeg" /><Relationship Id="rId4" Type="http://schemas.openxmlformats.org/officeDocument/2006/relationships/image" Target="../media/image6.png" /></Relationships>
</file>

<file path=ppt/slides/_rels/slide20.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3" Type="http://schemas.openxmlformats.org/officeDocument/2006/relationships/image" Target="../media/image25.jpeg" /><Relationship Id="rId7" Type="http://schemas.openxmlformats.org/officeDocument/2006/relationships/image" Target="../media/image6.png" /><Relationship Id="rId2" Type="http://schemas.openxmlformats.org/officeDocument/2006/relationships/audio" Target="../media/audio1.wav" /><Relationship Id="rId1" Type="http://schemas.openxmlformats.org/officeDocument/2006/relationships/slideLayout" Target="../slideLayouts/slideLayout7.xml" /><Relationship Id="rId6" Type="http://schemas.openxmlformats.org/officeDocument/2006/relationships/image" Target="../media/image5.png" /><Relationship Id="rId5" Type="http://schemas.openxmlformats.org/officeDocument/2006/relationships/image" Target="../media/image4.png" /><Relationship Id="rId4" Type="http://schemas.openxmlformats.org/officeDocument/2006/relationships/image" Target="../media/image26.gif" /></Relationships>
</file>

<file path=ppt/slides/_rels/slide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7.xml" /><Relationship Id="rId4" Type="http://schemas.openxmlformats.org/officeDocument/2006/relationships/image" Target="../media/image6.png" /></Relationships>
</file>

<file path=ppt/slides/_rels/slide4.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jpeg" /><Relationship Id="rId1" Type="http://schemas.openxmlformats.org/officeDocument/2006/relationships/slideLayout" Target="../slideLayouts/slideLayout7.xml" /><Relationship Id="rId4" Type="http://schemas.openxmlformats.org/officeDocument/2006/relationships/image" Target="../media/image10.png" /></Relationships>
</file>

<file path=ppt/slides/_rels/slide5.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image" Target="../media/image12.png" /><Relationship Id="rId7" Type="http://schemas.openxmlformats.org/officeDocument/2006/relationships/image" Target="../media/image5.png" /><Relationship Id="rId2" Type="http://schemas.openxmlformats.org/officeDocument/2006/relationships/image" Target="../media/image11.png" /><Relationship Id="rId1" Type="http://schemas.openxmlformats.org/officeDocument/2006/relationships/slideLayout" Target="../slideLayouts/slideLayout7.xml" /><Relationship Id="rId6" Type="http://schemas.openxmlformats.org/officeDocument/2006/relationships/image" Target="../media/image4.png" /><Relationship Id="rId5" Type="http://schemas.openxmlformats.org/officeDocument/2006/relationships/image" Target="../media/image14.png" /><Relationship Id="rId4" Type="http://schemas.openxmlformats.org/officeDocument/2006/relationships/image" Target="../media/image13.png" /></Relationships>
</file>

<file path=ppt/slides/_rels/slide6.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jpeg" /><Relationship Id="rId1" Type="http://schemas.openxmlformats.org/officeDocument/2006/relationships/slideLayout" Target="../slideLayouts/slideLayout7.xml" /><Relationship Id="rId6" Type="http://schemas.openxmlformats.org/officeDocument/2006/relationships/image" Target="../media/image6.png" /><Relationship Id="rId5" Type="http://schemas.openxmlformats.org/officeDocument/2006/relationships/image" Target="../media/image5.png" /><Relationship Id="rId4" Type="http://schemas.openxmlformats.org/officeDocument/2006/relationships/image" Target="../media/image4.png" /></Relationships>
</file>

<file path=ppt/slides/_rels/slide7.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7.xml" /><Relationship Id="rId5" Type="http://schemas.openxmlformats.org/officeDocument/2006/relationships/image" Target="../media/image17.jpeg" /><Relationship Id="rId4" Type="http://schemas.openxmlformats.org/officeDocument/2006/relationships/image" Target="../media/image6.png" /></Relationships>
</file>

<file path=ppt/slides/_rels/slide8.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7.xml" /><Relationship Id="rId6" Type="http://schemas.openxmlformats.org/officeDocument/2006/relationships/image" Target="../media/image6.png" /><Relationship Id="rId5" Type="http://schemas.openxmlformats.org/officeDocument/2006/relationships/image" Target="../media/image5.png" /><Relationship Id="rId4" Type="http://schemas.openxmlformats.org/officeDocument/2006/relationships/image" Target="../media/image4.png" /></Relationships>
</file>

<file path=ppt/slides/_rels/slide9.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7.xml" /><Relationship Id="rId4"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4800" y="304800"/>
            <a:ext cx="9296399" cy="6248400"/>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3264612">
            <a:off x="217170" y="5086707"/>
            <a:ext cx="1645920" cy="1284242"/>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 descr="C:\Users\C.B.SOMAJPOTI\Desktop\Home_Button.png">
            <a:hlinkClick r:id="" action="ppaction://hlinkshowjump?jump=firstslide"/>
          </p:cNvPr>
          <p:cNvPicPr>
            <a:picLocks noChangeAspect="1" noChangeArrowheads="1"/>
          </p:cNvPicPr>
          <p:nvPr/>
        </p:nvPicPr>
        <p:blipFill>
          <a:blip r:embed="rId4" cstate="print"/>
          <a:srcRect/>
          <a:stretch>
            <a:fillRect/>
          </a:stretch>
        </p:blipFill>
        <p:spPr bwMode="auto">
          <a:xfrm>
            <a:off x="7543800" y="5654038"/>
            <a:ext cx="866775" cy="975362"/>
          </a:xfrm>
          <a:prstGeom prst="rect">
            <a:avLst/>
          </a:prstGeom>
          <a:noFill/>
        </p:spPr>
      </p:pic>
      <p:pic>
        <p:nvPicPr>
          <p:cNvPr id="6" name="Picture 3" descr="C:\Users\C.B.SOMAJPOTI\Desktop\next.png">
            <a:hlinkClick r:id="" action="ppaction://hlinkshowjump?jump=previousslide"/>
          </p:cNvPr>
          <p:cNvPicPr>
            <a:picLocks noChangeAspect="1" noChangeArrowheads="1"/>
          </p:cNvPicPr>
          <p:nvPr/>
        </p:nvPicPr>
        <p:blipFill>
          <a:blip r:embed="rId5" cstate="print"/>
          <a:srcRect/>
          <a:stretch>
            <a:fillRect/>
          </a:stretch>
        </p:blipFill>
        <p:spPr bwMode="auto">
          <a:xfrm flipH="1">
            <a:off x="8309608" y="5863288"/>
            <a:ext cx="619126" cy="698172"/>
          </a:xfrm>
          <a:prstGeom prst="rect">
            <a:avLst/>
          </a:prstGeom>
          <a:noFill/>
        </p:spPr>
      </p:pic>
      <p:pic>
        <p:nvPicPr>
          <p:cNvPr id="7" name="Picture 2" descr="C:\Users\C.B.SOMAJPOTI\Desktop\next.png">
            <a:hlinkClick r:id="" action="ppaction://hlinkshowjump?jump=nextslide"/>
          </p:cNvPr>
          <p:cNvPicPr>
            <a:picLocks noChangeAspect="1" noChangeArrowheads="1"/>
          </p:cNvPicPr>
          <p:nvPr/>
        </p:nvPicPr>
        <p:blipFill>
          <a:blip r:embed="rId6" cstate="print"/>
          <a:srcRect/>
          <a:stretch>
            <a:fillRect/>
          </a:stretch>
        </p:blipFill>
        <p:spPr bwMode="auto">
          <a:xfrm>
            <a:off x="8866823" y="5909414"/>
            <a:ext cx="579228" cy="653180"/>
          </a:xfrm>
          <a:prstGeom prst="rect">
            <a:avLst/>
          </a:prstGeom>
          <a:noFill/>
        </p:spPr>
      </p:pic>
      <p:sp>
        <p:nvSpPr>
          <p:cNvPr id="8" name="TextBox 7"/>
          <p:cNvSpPr txBox="1"/>
          <p:nvPr/>
        </p:nvSpPr>
        <p:spPr>
          <a:xfrm>
            <a:off x="309562" y="304801"/>
            <a:ext cx="9291637" cy="36317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11500" b="1" dirty="0">
                <a:ln w="11430"/>
                <a:solidFill>
                  <a:srgbClr val="FFC000"/>
                </a:solidFill>
                <a:effectLst>
                  <a:outerShdw blurRad="50800" dist="39000" dir="5460000" algn="tl">
                    <a:srgbClr val="000000">
                      <a:alpha val="38000"/>
                    </a:srgbClr>
                  </a:outerShdw>
                </a:effectLst>
                <a:latin typeface="NikoshBAN" pitchFamily="2" charset="0"/>
                <a:cs typeface="NikoshBAN" pitchFamily="2" charset="0"/>
              </a:rPr>
              <a:t>সবাইকে </a:t>
            </a:r>
            <a:endParaRPr lang="en-US" sz="11500" b="1" dirty="0">
              <a:ln w="11430"/>
              <a:solidFill>
                <a:srgbClr val="FFC000"/>
              </a:solidFill>
              <a:effectLst>
                <a:outerShdw blurRad="50800" dist="39000" dir="5460000" algn="tl">
                  <a:srgbClr val="000000">
                    <a:alpha val="38000"/>
                  </a:srgbClr>
                </a:outerShdw>
              </a:effectLst>
              <a:latin typeface="NikoshBAN" pitchFamily="2" charset="0"/>
              <a:cs typeface="NikoshBAN" pitchFamily="2" charset="0"/>
            </a:endParaRPr>
          </a:p>
          <a:p>
            <a:r>
              <a:rPr lang="bn-BD" sz="11500" b="1" dirty="0">
                <a:ln w="11430"/>
                <a:solidFill>
                  <a:srgbClr val="FFC000"/>
                </a:solidFill>
                <a:effectLst>
                  <a:outerShdw blurRad="50800" dist="39000" dir="5460000" algn="tl">
                    <a:srgbClr val="000000">
                      <a:alpha val="38000"/>
                    </a:srgbClr>
                  </a:outerShdw>
                </a:effectLst>
                <a:latin typeface="NikoshBAN" pitchFamily="2" charset="0"/>
                <a:cs typeface="NikoshBAN" pitchFamily="2" charset="0"/>
              </a:rPr>
              <a:t>স্বাগতম </a:t>
            </a:r>
            <a:endParaRPr lang="en-US" sz="11500" b="1" dirty="0">
              <a:ln w="11430"/>
              <a:solidFill>
                <a:srgbClr val="FFC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3444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1.10634E-6 -2.96296E-6 C -0.00065 -0.0088 -0.00391 -0.02454 -0.00104 -0.03333 C 0.00065 -0.03866 0.00494 -0.03982 0.00781 -0.04329 C 0.0177 -0.05509 0.0121 -0.05093 0.01874 -0.05509 C 0.02265 -0.06181 0.0246 -0.06458 0.0298 -0.06667 C 0.04035 -0.0794 0.04529 -0.07199 0.06182 -0.0706 C 0.07861 -0.07245 0.08031 -0.06551 0.0872 -0.08449 C 0.08994 -0.09977 0.08616 -0.08032 0.09046 -0.09607 C 0.09202 -0.10162 0.09215 -0.10833 0.09371 -0.11389 C 0.09853 -0.13148 0.09371 -0.10833 0.0971 -0.12569 C 0.09801 -0.13565 0.0984 -0.14282 0.10152 -0.15116 C 0.10477 -0.16921 0.10477 -0.16806 0.11363 -0.1706 C 0.11948 -0.17569 0.12222 -0.17685 0.12898 -0.17847 C 0.13653 -0.1831 0.14447 -0.1787 0.15215 -0.17662 C 0.16022 -0.17176 0.16673 -0.16366 0.17532 -0.16088 C 0.1804 -0.15486 0.18612 -0.15069 0.19185 -0.14722 C 0.19406 -0.14583 0.19849 -0.14329 0.19849 -0.14329 C 0.20734 -0.14398 0.21619 -0.14259 0.22491 -0.14514 C 0.23025 -0.14676 0.23701 -0.16134 0.24144 -0.16667 C 0.24352 -0.17755 0.24704 -0.18727 0.24925 -0.19815 C 0.25003 -0.22824 0.25068 -0.25694 0.25797 -0.28449 C 0.25849 -0.28935 0.26057 -0.30185 0.2624 -0.30602 C 0.26422 -0.30995 0.26721 -0.31181 0.26903 -0.31574 C 0.27294 -0.32407 0.27346 -0.33264 0.27893 -0.33935 C 0.28205 -0.35486 0.29142 -0.3544 0.29884 -0.35903 C 0.30574 -0.35463 0.31055 -0.34653 0.31641 -0.33935 C 0.31862 -0.33357 0.32175 -0.32847 0.32305 -0.32176 C 0.32344 -0.31968 0.32357 -0.31759 0.32422 -0.31574 C 0.32656 -0.30949 0.33021 -0.30394 0.33294 -0.29815 C 0.33606 -0.29167 0.33776 -0.28542 0.34179 -0.28056 C 0.34257 -0.27801 0.3427 -0.27454 0.344 -0.27269 C 0.34583 -0.27014 0.35064 -0.26875 0.35064 -0.26875 C 0.35246 -0.26944 0.35455 -0.26898 0.35611 -0.2706 C 0.35871 -0.27338 0.36171 -0.29444 0.36275 -0.3 C 0.36418 -0.31991 0.3673 -0.33912 0.36939 -0.35903 C 0.37121 -0.37662 0.36925 -0.36482 0.37264 -0.38241 C 0.37303 -0.38449 0.37381 -0.38843 0.37381 -0.38843 C 0.37485 -0.40046 0.37615 -0.41458 0.37928 -0.42569 C 0.3824 -0.43704 0.38084 -0.42593 0.38266 -0.43727 C 0.38331 -0.4412 0.38552 -0.45417 0.38709 -0.45694 C 0.39294 -0.46736 0.40166 -0.47199 0.40908 -0.47662 C 0.41858 -0.47593 0.42835 -0.47732 0.43772 -0.47454 C 0.44032 -0.47384 0.44214 -0.46921 0.44436 -0.46667 C 0.4454 -0.46528 0.44761 -0.46273 0.44761 -0.46273 C 0.4536 -0.44699 0.4618 -0.43426 0.46857 -0.41968 C 0.47104 -0.41435 0.47195 -0.40787 0.47416 -0.40208 C 0.47598 -0.39144 0.47442 -0.39815 0.47963 -0.38449 C 0.48366 -0.37361 0.48718 -0.37454 0.49395 -0.37454 " pathEditMode="relative" ptsTypes="fffffffffffffffffffffffffffffffffffffffffffffffA">
                                      <p:cBhvr>
                                        <p:cTn id="6" dur="5000" fill="hold"/>
                                        <p:tgtEl>
                                          <p:spTgt spid="1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1117600" y="685800"/>
            <a:ext cx="5003800" cy="1447800"/>
          </a:xfrm>
          <a:prstGeom prst="downArrowCallout">
            <a:avLst/>
          </a:prstGeom>
          <a:ln/>
        </p:spPr>
        <p:style>
          <a:lnRef idx="2">
            <a:schemeClr val="accent5"/>
          </a:lnRef>
          <a:fillRef idx="1">
            <a:schemeClr val="lt1"/>
          </a:fillRef>
          <a:effectRef idx="0">
            <a:schemeClr val="accent5"/>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60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একক কাজ </a:t>
            </a:r>
            <a:endParaRPr lang="en-US" sz="60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0" name="Bevel 9"/>
          <p:cNvSpPr/>
          <p:nvPr/>
        </p:nvSpPr>
        <p:spPr>
          <a:xfrm>
            <a:off x="6477000" y="685800"/>
            <a:ext cx="2806700" cy="990600"/>
          </a:xfrm>
          <a:prstGeom prst="beve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BD" sz="24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সময়ঃ ৪ মিনিট </a:t>
            </a:r>
            <a:endParaRPr lang="en-US" sz="24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4" name="Rectangle 13"/>
          <p:cNvSpPr/>
          <p:nvPr/>
        </p:nvSpPr>
        <p:spPr>
          <a:xfrm>
            <a:off x="457200" y="4114800"/>
            <a:ext cx="8915400" cy="769441"/>
          </a:xfrm>
          <a:prstGeom prst="rect">
            <a:avLst/>
          </a:prstGeom>
          <a:ln w="28575">
            <a:solidFill>
              <a:schemeClr val="bg2"/>
            </a:solidFill>
          </a:ln>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buFont typeface="Wingdings" pitchFamily="2" charset="2"/>
              <a:buChar char="v"/>
            </a:pPr>
            <a:r>
              <a:rPr lang="bn-IN" sz="4400" b="1" dirty="0">
                <a:ln w="50800"/>
                <a:solidFill>
                  <a:schemeClr val="bg1">
                    <a:shade val="50000"/>
                  </a:schemeClr>
                </a:solidFill>
                <a:latin typeface="NikoshBAN" pitchFamily="2" charset="0"/>
                <a:cs typeface="NikoshBAN" pitchFamily="2" charset="0"/>
              </a:rPr>
              <a:t> </a:t>
            </a:r>
            <a:r>
              <a:rPr lang="bn-IN" sz="3600" b="1" dirty="0">
                <a:ln w="50800"/>
                <a:solidFill>
                  <a:schemeClr val="bg1">
                    <a:shade val="50000"/>
                  </a:schemeClr>
                </a:solidFill>
                <a:latin typeface="NikoshBAN" pitchFamily="2" charset="0"/>
                <a:cs typeface="NikoshBAN" pitchFamily="2" charset="0"/>
              </a:rPr>
              <a:t>লেন্স কী? লেন্স কত প্রকার ও কী  কী?  </a:t>
            </a:r>
            <a:endParaRPr lang="en-US" sz="4400" b="1" dirty="0">
              <a:ln w="50800"/>
              <a:solidFill>
                <a:schemeClr val="bg1">
                  <a:shade val="50000"/>
                </a:schemeClr>
              </a:solidFill>
            </a:endParaRPr>
          </a:p>
        </p:txBody>
      </p:sp>
      <p:sp>
        <p:nvSpPr>
          <p:cNvPr id="15" name="Rectangle 14"/>
          <p:cNvSpPr/>
          <p:nvPr/>
        </p:nvSpPr>
        <p:spPr>
          <a:xfrm>
            <a:off x="2743200" y="2209800"/>
            <a:ext cx="1752600" cy="16764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 descr="C:\Users\C.B.SOMAJPOTI\Desktop\Home_Button.png">
            <a:hlinkClick r:id="" action="ppaction://hlinkshowjump?jump=firstslide"/>
          </p:cNvPr>
          <p:cNvPicPr>
            <a:picLocks noChangeAspect="1" noChangeArrowheads="1"/>
          </p:cNvPicPr>
          <p:nvPr/>
        </p:nvPicPr>
        <p:blipFill>
          <a:blip r:embed="rId3" cstate="print"/>
          <a:srcRect/>
          <a:stretch>
            <a:fillRect/>
          </a:stretch>
        </p:blipFill>
        <p:spPr bwMode="auto">
          <a:xfrm>
            <a:off x="7543800" y="5654038"/>
            <a:ext cx="866775" cy="975362"/>
          </a:xfrm>
          <a:prstGeom prst="rect">
            <a:avLst/>
          </a:prstGeom>
          <a:noFill/>
        </p:spPr>
      </p:pic>
      <p:pic>
        <p:nvPicPr>
          <p:cNvPr id="18" name="Picture 3" descr="C:\Users\C.B.SOMAJPOTI\Desktop\next.png">
            <a:hlinkClick r:id="" action="ppaction://hlinkshowjump?jump=previousslide"/>
          </p:cNvPr>
          <p:cNvPicPr>
            <a:picLocks noChangeAspect="1" noChangeArrowheads="1"/>
          </p:cNvPicPr>
          <p:nvPr/>
        </p:nvPicPr>
        <p:blipFill>
          <a:blip r:embed="rId4" cstate="print"/>
          <a:srcRect/>
          <a:stretch>
            <a:fillRect/>
          </a:stretch>
        </p:blipFill>
        <p:spPr bwMode="auto">
          <a:xfrm flipH="1">
            <a:off x="8309608" y="5863288"/>
            <a:ext cx="619126" cy="698172"/>
          </a:xfrm>
          <a:prstGeom prst="rect">
            <a:avLst/>
          </a:prstGeom>
          <a:noFill/>
        </p:spPr>
      </p:pic>
      <p:pic>
        <p:nvPicPr>
          <p:cNvPr id="19" name="Picture 2" descr="C:\Users\C.B.SOMAJPOTI\Desktop\next.png">
            <a:hlinkClick r:id="" action="ppaction://hlinkshowjump?jump=nextslide"/>
          </p:cNvPr>
          <p:cNvPicPr>
            <a:picLocks noChangeAspect="1" noChangeArrowheads="1"/>
          </p:cNvPicPr>
          <p:nvPr/>
        </p:nvPicPr>
        <p:blipFill>
          <a:blip r:embed="rId5" cstate="print"/>
          <a:srcRect/>
          <a:stretch>
            <a:fillRect/>
          </a:stretch>
        </p:blipFill>
        <p:spPr bwMode="auto">
          <a:xfrm>
            <a:off x="8866823" y="5909414"/>
            <a:ext cx="579228" cy="653180"/>
          </a:xfrm>
          <a:prstGeom prst="rect">
            <a:avLst/>
          </a:prstGeom>
          <a:noFill/>
        </p:spPr>
      </p:pic>
      <p:sp>
        <p:nvSpPr>
          <p:cNvPr id="9" name="Flowchart: Process 8"/>
          <p:cNvSpPr/>
          <p:nvPr/>
        </p:nvSpPr>
        <p:spPr>
          <a:xfrm>
            <a:off x="457200" y="5486400"/>
            <a:ext cx="1981200" cy="914400"/>
          </a:xfrm>
          <a:prstGeom prst="flowChartProcess">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800" decel="100000"/>
                                        <p:tgtEl>
                                          <p:spTgt spid="10"/>
                                        </p:tgtEl>
                                      </p:cBhvr>
                                    </p:animEffect>
                                    <p:anim calcmode="lin" valueType="num">
                                      <p:cBhvr>
                                        <p:cTn id="16" dur="800" decel="100000" fill="hold"/>
                                        <p:tgtEl>
                                          <p:spTgt spid="10"/>
                                        </p:tgtEl>
                                        <p:attrNameLst>
                                          <p:attrName>style.rotation</p:attrName>
                                        </p:attrNameLst>
                                      </p:cBhvr>
                                      <p:tavLst>
                                        <p:tav tm="0">
                                          <p:val>
                                            <p:fltVal val="-90"/>
                                          </p:val>
                                        </p:tav>
                                        <p:tav tm="100000">
                                          <p:val>
                                            <p:fltVal val="0"/>
                                          </p:val>
                                        </p:tav>
                                      </p:tavLst>
                                    </p:anim>
                                    <p:anim calcmode="lin" valueType="num">
                                      <p:cBhvr>
                                        <p:cTn id="17" dur="800" decel="100000" fill="hold"/>
                                        <p:tgtEl>
                                          <p:spTgt spid="10"/>
                                        </p:tgtEl>
                                        <p:attrNameLst>
                                          <p:attrName>ppt_x</p:attrName>
                                        </p:attrNameLst>
                                      </p:cBhvr>
                                      <p:tavLst>
                                        <p:tav tm="0">
                                          <p:val>
                                            <p:strVal val="#ppt_x+0.4"/>
                                          </p:val>
                                        </p:tav>
                                        <p:tav tm="100000">
                                          <p:val>
                                            <p:strVal val="#ppt_x-0.05"/>
                                          </p:val>
                                        </p:tav>
                                      </p:tavLst>
                                    </p:anim>
                                    <p:anim calcmode="lin" valueType="num">
                                      <p:cBhvr>
                                        <p:cTn id="18" dur="800" decel="100000" fill="hold"/>
                                        <p:tgtEl>
                                          <p:spTgt spid="1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0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599" y="609600"/>
            <a:ext cx="6398381" cy="5847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লেন্স</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সংক্রান্ত</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কয়েকটি</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সংজ্ঞা</a:t>
            </a:r>
            <a:r>
              <a:rPr lang="bn-IN"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endPar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3" name="Rectangle 22"/>
          <p:cNvSpPr/>
          <p:nvPr/>
        </p:nvSpPr>
        <p:spPr>
          <a:xfrm>
            <a:off x="533400" y="1676400"/>
            <a:ext cx="5410200" cy="426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bn-IN"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a:p>
            <a:endParaRPr lang="bn-IN"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a:p>
            <a:r>
              <a:rPr lang="bn-IN" sz="28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বক্রতার কেন্দ্রঃ</a:t>
            </a:r>
          </a:p>
          <a:p>
            <a:r>
              <a:rPr lang="bn-IN"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লেন্স</a:t>
            </a:r>
            <a:r>
              <a:rPr lang="bn-IN"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ের</a:t>
            </a:r>
            <a:r>
              <a:rPr lang="en-US"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উভয়</a:t>
            </a:r>
            <a:r>
              <a:rPr lang="bn-IN"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পৃষ্ঠই</a:t>
            </a:r>
            <a:r>
              <a:rPr lang="en-US"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কোননা</a:t>
            </a:r>
            <a:r>
              <a:rPr lang="en-US"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কোন</a:t>
            </a:r>
            <a:r>
              <a:rPr lang="bn-IN"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নির্দিষ্ট</a:t>
            </a:r>
            <a:r>
              <a:rPr lang="en-US"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গোলকের</a:t>
            </a:r>
            <a:r>
              <a:rPr lang="en-US"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অংশ</a:t>
            </a:r>
            <a:r>
              <a:rPr lang="en-US"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বিশেষ</a:t>
            </a:r>
            <a:r>
              <a:rPr lang="en-US"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bn-IN"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প্রত্যেক</a:t>
            </a:r>
            <a:r>
              <a:rPr lang="en-US"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গোলকের</a:t>
            </a:r>
            <a:r>
              <a:rPr lang="en-US"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কেন্দ্রকে</a:t>
            </a:r>
            <a:r>
              <a:rPr lang="en-US"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ঐ </a:t>
            </a:r>
            <a:r>
              <a:rPr lang="en-US"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লেন্সের</a:t>
            </a:r>
            <a:r>
              <a:rPr lang="en-US"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বক্রতার</a:t>
            </a:r>
            <a:r>
              <a:rPr lang="en-US"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কেন্দ্র</a:t>
            </a:r>
            <a:r>
              <a:rPr lang="en-US"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বলা</a:t>
            </a:r>
            <a:r>
              <a:rPr lang="en-US"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en-US" b="1" dirty="0" err="1">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হয়</a:t>
            </a:r>
            <a:r>
              <a:rPr lang="en-US"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bn-IN"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চিত্রে </a:t>
            </a:r>
            <a:r>
              <a:rPr lang="en-US" sz="18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C</a:t>
            </a:r>
            <a:r>
              <a:rPr lang="en-US" sz="1800" b="1" baseline="-25000" dirty="0">
                <a:ln w="11430"/>
                <a:solidFill>
                  <a:schemeClr val="bg1"/>
                </a:solidFill>
                <a:effectLst>
                  <a:outerShdw blurRad="50800" dist="39000" dir="5460000" algn="tl">
                    <a:srgbClr val="000000">
                      <a:alpha val="38000"/>
                    </a:srgbClr>
                  </a:outerShdw>
                </a:effectLst>
                <a:latin typeface="+mj-lt"/>
                <a:cs typeface="NikoshBAN" pitchFamily="2" charset="0"/>
              </a:rPr>
              <a:t>1</a:t>
            </a:r>
            <a:r>
              <a:rPr lang="en-US" sz="1800" b="1" dirty="0">
                <a:ln w="11430"/>
                <a:solidFill>
                  <a:schemeClr val="bg1"/>
                </a:solidFill>
                <a:effectLst>
                  <a:outerShdw blurRad="50800" dist="39000" dir="5460000" algn="tl">
                    <a:srgbClr val="000000">
                      <a:alpha val="38000"/>
                    </a:srgbClr>
                  </a:outerShdw>
                </a:effectLst>
                <a:latin typeface="+mj-lt"/>
                <a:cs typeface="NikoshBAN" pitchFamily="2" charset="0"/>
              </a:rPr>
              <a:t> </a:t>
            </a:r>
            <a:r>
              <a:rPr lang="bn-IN"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এবং </a:t>
            </a:r>
            <a:r>
              <a:rPr lang="en-US" sz="1800" b="1" dirty="0">
                <a:ln w="11430"/>
                <a:solidFill>
                  <a:schemeClr val="bg1"/>
                </a:solidFill>
                <a:effectLst>
                  <a:outerShdw blurRad="50800" dist="39000" dir="5460000" algn="tl">
                    <a:srgbClr val="000000">
                      <a:alpha val="38000"/>
                    </a:srgbClr>
                  </a:outerShdw>
                </a:effectLst>
                <a:latin typeface="+mj-lt"/>
                <a:cs typeface="NikoshBAN" pitchFamily="2" charset="0"/>
              </a:rPr>
              <a:t>C</a:t>
            </a:r>
            <a:r>
              <a:rPr lang="en-US" sz="1800" b="1" baseline="-25000" dirty="0">
                <a:ln w="11430"/>
                <a:solidFill>
                  <a:schemeClr val="bg1"/>
                </a:solidFill>
                <a:effectLst>
                  <a:outerShdw blurRad="50800" dist="39000" dir="5460000" algn="tl">
                    <a:srgbClr val="000000">
                      <a:alpha val="38000"/>
                    </a:srgbClr>
                  </a:outerShdw>
                </a:effectLst>
                <a:latin typeface="+mj-lt"/>
                <a:cs typeface="NikoshBAN" pitchFamily="2" charset="0"/>
              </a:rPr>
              <a:t>2</a:t>
            </a:r>
            <a:r>
              <a:rPr lang="en-US" b="1" dirty="0">
                <a:ln w="11430"/>
                <a:solidFill>
                  <a:schemeClr val="bg1"/>
                </a:solidFill>
                <a:effectLst>
                  <a:outerShdw blurRad="50800" dist="39000" dir="5460000" algn="tl">
                    <a:srgbClr val="000000">
                      <a:alpha val="38000"/>
                    </a:srgbClr>
                  </a:outerShdw>
                </a:effectLst>
                <a:latin typeface="+mj-lt"/>
                <a:cs typeface="NikoshBAN" pitchFamily="2" charset="0"/>
              </a:rPr>
              <a:t> </a:t>
            </a:r>
            <a:r>
              <a:rPr lang="bn-IN"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বক্রতার কেন্দ্র।</a:t>
            </a:r>
          </a:p>
          <a:p>
            <a:r>
              <a:rPr lang="bn-IN" sz="2800" b="1" dirty="0">
                <a:solidFill>
                  <a:schemeClr val="bg1"/>
                </a:solidFill>
                <a:latin typeface="NikoshBAN" pitchFamily="2" charset="0"/>
                <a:cs typeface="NikoshBAN" pitchFamily="2" charset="0"/>
              </a:rPr>
              <a:t>প্রধান অক্ষঃ</a:t>
            </a:r>
          </a:p>
          <a:p>
            <a:r>
              <a:rPr lang="bn-IN" b="1" dirty="0">
                <a:solidFill>
                  <a:schemeClr val="bg1"/>
                </a:solidFill>
                <a:latin typeface="NikoshBAN" pitchFamily="2" charset="0"/>
                <a:cs typeface="NikoshBAN" pitchFamily="2" charset="0"/>
              </a:rPr>
              <a:t> লেন্সের দুইটি</a:t>
            </a:r>
            <a:r>
              <a:rPr lang="en-US" b="1" dirty="0">
                <a:solidFill>
                  <a:schemeClr val="bg1"/>
                </a:solidFill>
                <a:latin typeface="NikoshBAN" pitchFamily="2" charset="0"/>
                <a:cs typeface="NikoshBAN" pitchFamily="2" charset="0"/>
              </a:rPr>
              <a:t> </a:t>
            </a:r>
            <a:r>
              <a:rPr lang="en-US" b="1" dirty="0" err="1">
                <a:solidFill>
                  <a:schemeClr val="bg1"/>
                </a:solidFill>
                <a:latin typeface="NikoshBAN" pitchFamily="2" charset="0"/>
                <a:cs typeface="NikoshBAN" pitchFamily="2" charset="0"/>
              </a:rPr>
              <a:t>গোলীয়</a:t>
            </a:r>
            <a:r>
              <a:rPr lang="en-US" b="1" dirty="0">
                <a:solidFill>
                  <a:schemeClr val="bg1"/>
                </a:solidFill>
                <a:latin typeface="NikoshBAN" pitchFamily="2" charset="0"/>
                <a:cs typeface="NikoshBAN" pitchFamily="2" charset="0"/>
              </a:rPr>
              <a:t> </a:t>
            </a:r>
            <a:r>
              <a:rPr lang="en-US" b="1" dirty="0" err="1">
                <a:solidFill>
                  <a:schemeClr val="bg1"/>
                </a:solidFill>
                <a:latin typeface="NikoshBAN" pitchFamily="2" charset="0"/>
                <a:cs typeface="NikoshBAN" pitchFamily="2" charset="0"/>
              </a:rPr>
              <a:t>পৃষ্ঠ</a:t>
            </a:r>
            <a:r>
              <a:rPr lang="bn-IN" b="1" dirty="0">
                <a:solidFill>
                  <a:schemeClr val="bg1"/>
                </a:solidFill>
                <a:latin typeface="NikoshBAN" pitchFamily="2" charset="0"/>
                <a:cs typeface="NikoshBAN" pitchFamily="2" charset="0"/>
              </a:rPr>
              <a:t> থাকে। এই পৃষ্ঠদ্বয়ের বক্রতার কেন্দ্র </a:t>
            </a:r>
            <a:r>
              <a:rPr lang="en-US" b="1" dirty="0" err="1">
                <a:solidFill>
                  <a:schemeClr val="bg1"/>
                </a:solidFill>
                <a:latin typeface="NikoshBAN" pitchFamily="2" charset="0"/>
                <a:cs typeface="NikoshBAN" pitchFamily="2" charset="0"/>
              </a:rPr>
              <a:t>দুইটি</a:t>
            </a:r>
            <a:r>
              <a:rPr lang="bn-IN" b="1" dirty="0">
                <a:solidFill>
                  <a:schemeClr val="bg1"/>
                </a:solidFill>
                <a:latin typeface="NikoshBAN" pitchFamily="2" charset="0"/>
                <a:cs typeface="NikoshBAN" pitchFamily="2" charset="0"/>
              </a:rPr>
              <a:t>কে </a:t>
            </a:r>
            <a:r>
              <a:rPr lang="en-US" b="1" dirty="0">
                <a:solidFill>
                  <a:schemeClr val="bg1"/>
                </a:solidFill>
                <a:latin typeface="NikoshBAN" pitchFamily="2" charset="0"/>
                <a:cs typeface="NikoshBAN" pitchFamily="2" charset="0"/>
              </a:rPr>
              <a:t>  </a:t>
            </a:r>
            <a:r>
              <a:rPr lang="en-US" b="1" dirty="0" err="1">
                <a:solidFill>
                  <a:schemeClr val="bg1"/>
                </a:solidFill>
                <a:latin typeface="NikoshBAN" pitchFamily="2" charset="0"/>
                <a:cs typeface="NikoshBAN" pitchFamily="2" charset="0"/>
              </a:rPr>
              <a:t>যোগ</a:t>
            </a:r>
            <a:r>
              <a:rPr lang="en-US" b="1" dirty="0">
                <a:solidFill>
                  <a:schemeClr val="bg1"/>
                </a:solidFill>
                <a:latin typeface="NikoshBAN" pitchFamily="2" charset="0"/>
                <a:cs typeface="NikoshBAN" pitchFamily="2" charset="0"/>
              </a:rPr>
              <a:t> </a:t>
            </a:r>
            <a:r>
              <a:rPr lang="en-US" b="1" dirty="0" err="1">
                <a:solidFill>
                  <a:schemeClr val="bg1"/>
                </a:solidFill>
                <a:latin typeface="NikoshBAN" pitchFamily="2" charset="0"/>
                <a:cs typeface="NikoshBAN" pitchFamily="2" charset="0"/>
              </a:rPr>
              <a:t>করলে</a:t>
            </a:r>
            <a:r>
              <a:rPr lang="en-US" b="1" dirty="0">
                <a:solidFill>
                  <a:schemeClr val="bg1"/>
                </a:solidFill>
                <a:latin typeface="NikoshBAN" pitchFamily="2" charset="0"/>
                <a:cs typeface="NikoshBAN" pitchFamily="2" charset="0"/>
              </a:rPr>
              <a:t> </a:t>
            </a:r>
            <a:r>
              <a:rPr lang="en-US" b="1" dirty="0" err="1">
                <a:solidFill>
                  <a:schemeClr val="bg1"/>
                </a:solidFill>
                <a:latin typeface="NikoshBAN" pitchFamily="2" charset="0"/>
                <a:cs typeface="NikoshBAN" pitchFamily="2" charset="0"/>
              </a:rPr>
              <a:t>যে</a:t>
            </a:r>
            <a:r>
              <a:rPr lang="en-US" b="1" dirty="0">
                <a:solidFill>
                  <a:schemeClr val="bg1"/>
                </a:solidFill>
                <a:latin typeface="NikoshBAN" pitchFamily="2" charset="0"/>
                <a:cs typeface="NikoshBAN" pitchFamily="2" charset="0"/>
              </a:rPr>
              <a:t> </a:t>
            </a:r>
            <a:r>
              <a:rPr lang="en-US" b="1" dirty="0" err="1">
                <a:solidFill>
                  <a:schemeClr val="bg1"/>
                </a:solidFill>
                <a:latin typeface="NikoshBAN" pitchFamily="2" charset="0"/>
                <a:cs typeface="NikoshBAN" pitchFamily="2" charset="0"/>
              </a:rPr>
              <a:t>সরলরেখা</a:t>
            </a:r>
            <a:r>
              <a:rPr lang="en-US" b="1" dirty="0">
                <a:solidFill>
                  <a:schemeClr val="bg1"/>
                </a:solidFill>
                <a:latin typeface="NikoshBAN" pitchFamily="2" charset="0"/>
                <a:cs typeface="NikoshBAN" pitchFamily="2" charset="0"/>
              </a:rPr>
              <a:t> </a:t>
            </a:r>
            <a:r>
              <a:rPr lang="en-US" b="1" dirty="0" err="1">
                <a:solidFill>
                  <a:schemeClr val="bg1"/>
                </a:solidFill>
                <a:latin typeface="NikoshBAN" pitchFamily="2" charset="0"/>
                <a:cs typeface="NikoshBAN" pitchFamily="2" charset="0"/>
              </a:rPr>
              <a:t>পাওয়া</a:t>
            </a:r>
            <a:r>
              <a:rPr lang="en-US" b="1" dirty="0">
                <a:solidFill>
                  <a:schemeClr val="bg1"/>
                </a:solidFill>
                <a:latin typeface="NikoshBAN" pitchFamily="2" charset="0"/>
                <a:cs typeface="NikoshBAN" pitchFamily="2" charset="0"/>
              </a:rPr>
              <a:t> </a:t>
            </a:r>
            <a:r>
              <a:rPr lang="en-US" b="1" dirty="0" err="1">
                <a:solidFill>
                  <a:schemeClr val="bg1"/>
                </a:solidFill>
                <a:latin typeface="NikoshBAN" pitchFamily="2" charset="0"/>
                <a:cs typeface="NikoshBAN" pitchFamily="2" charset="0"/>
              </a:rPr>
              <a:t>যায়</a:t>
            </a:r>
            <a:r>
              <a:rPr lang="en-US" b="1" dirty="0">
                <a:solidFill>
                  <a:schemeClr val="bg1"/>
                </a:solidFill>
                <a:latin typeface="NikoshBAN" pitchFamily="2" charset="0"/>
                <a:cs typeface="NikoshBAN" pitchFamily="2" charset="0"/>
              </a:rPr>
              <a:t> </a:t>
            </a:r>
            <a:r>
              <a:rPr lang="en-US" b="1" dirty="0" err="1">
                <a:solidFill>
                  <a:schemeClr val="bg1"/>
                </a:solidFill>
                <a:latin typeface="NikoshBAN" pitchFamily="2" charset="0"/>
                <a:cs typeface="NikoshBAN" pitchFamily="2" charset="0"/>
              </a:rPr>
              <a:t>তাকে</a:t>
            </a:r>
            <a:r>
              <a:rPr lang="en-US" b="1" dirty="0">
                <a:solidFill>
                  <a:schemeClr val="bg1"/>
                </a:solidFill>
                <a:latin typeface="NikoshBAN" pitchFamily="2" charset="0"/>
                <a:cs typeface="NikoshBAN" pitchFamily="2" charset="0"/>
              </a:rPr>
              <a:t> </a:t>
            </a:r>
            <a:r>
              <a:rPr lang="bn-IN" b="1" dirty="0">
                <a:solidFill>
                  <a:schemeClr val="bg1"/>
                </a:solidFill>
                <a:latin typeface="NikoshBAN" pitchFamily="2" charset="0"/>
                <a:cs typeface="NikoshBAN" pitchFamily="2" charset="0"/>
              </a:rPr>
              <a:t>ঐ লেন্সের </a:t>
            </a:r>
            <a:r>
              <a:rPr lang="en-US" b="1" dirty="0" err="1">
                <a:solidFill>
                  <a:schemeClr val="bg1"/>
                </a:solidFill>
                <a:latin typeface="NikoshBAN" pitchFamily="2" charset="0"/>
                <a:cs typeface="NikoshBAN" pitchFamily="2" charset="0"/>
              </a:rPr>
              <a:t>প্রধান</a:t>
            </a:r>
            <a:r>
              <a:rPr lang="en-US" b="1" dirty="0">
                <a:solidFill>
                  <a:schemeClr val="bg1"/>
                </a:solidFill>
                <a:latin typeface="NikoshBAN" pitchFamily="2" charset="0"/>
                <a:cs typeface="NikoshBAN" pitchFamily="2" charset="0"/>
              </a:rPr>
              <a:t> </a:t>
            </a:r>
            <a:r>
              <a:rPr lang="en-US" b="1" dirty="0" err="1">
                <a:solidFill>
                  <a:schemeClr val="bg1"/>
                </a:solidFill>
                <a:latin typeface="NikoshBAN" pitchFamily="2" charset="0"/>
                <a:cs typeface="NikoshBAN" pitchFamily="2" charset="0"/>
              </a:rPr>
              <a:t>অক্ষ</a:t>
            </a:r>
            <a:r>
              <a:rPr lang="en-US" b="1" dirty="0">
                <a:solidFill>
                  <a:schemeClr val="bg1"/>
                </a:solidFill>
                <a:latin typeface="NikoshBAN" pitchFamily="2" charset="0"/>
                <a:cs typeface="NikoshBAN" pitchFamily="2" charset="0"/>
              </a:rPr>
              <a:t> </a:t>
            </a:r>
            <a:r>
              <a:rPr lang="en-US" b="1" dirty="0" err="1">
                <a:solidFill>
                  <a:schemeClr val="bg1"/>
                </a:solidFill>
                <a:latin typeface="NikoshBAN" pitchFamily="2" charset="0"/>
                <a:cs typeface="NikoshBAN" pitchFamily="2" charset="0"/>
              </a:rPr>
              <a:t>বলে</a:t>
            </a:r>
            <a:r>
              <a:rPr lang="en-US" b="1" dirty="0">
                <a:solidFill>
                  <a:schemeClr val="bg1"/>
                </a:solidFill>
                <a:latin typeface="NikoshBAN" pitchFamily="2" charset="0"/>
                <a:cs typeface="NikoshBAN" pitchFamily="2" charset="0"/>
              </a:rPr>
              <a:t>।</a:t>
            </a:r>
            <a:r>
              <a:rPr lang="bn-IN" b="1" dirty="0">
                <a:solidFill>
                  <a:schemeClr val="bg1"/>
                </a:solidFill>
                <a:latin typeface="NikoshBAN" pitchFamily="2" charset="0"/>
                <a:cs typeface="NikoshBAN" pitchFamily="2" charset="0"/>
              </a:rPr>
              <a:t> চিত্রে </a:t>
            </a:r>
            <a:r>
              <a:rPr lang="en-US"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C</a:t>
            </a:r>
            <a:r>
              <a:rPr lang="en-US" b="1" baseline="-25000" dirty="0">
                <a:ln w="11430"/>
                <a:solidFill>
                  <a:schemeClr val="bg1"/>
                </a:solidFill>
                <a:effectLst>
                  <a:outerShdw blurRad="50800" dist="39000" dir="5460000" algn="tl">
                    <a:srgbClr val="000000">
                      <a:alpha val="38000"/>
                    </a:srgbClr>
                  </a:outerShdw>
                </a:effectLst>
                <a:cs typeface="NikoshBAN" pitchFamily="2" charset="0"/>
              </a:rPr>
              <a:t>1</a:t>
            </a:r>
            <a:r>
              <a:rPr lang="en-US" b="1" dirty="0">
                <a:ln w="11430"/>
                <a:solidFill>
                  <a:schemeClr val="bg1"/>
                </a:solidFill>
                <a:effectLst>
                  <a:outerShdw blurRad="50800" dist="39000" dir="5460000" algn="tl">
                    <a:srgbClr val="000000">
                      <a:alpha val="38000"/>
                    </a:srgbClr>
                  </a:outerShdw>
                </a:effectLst>
                <a:cs typeface="NikoshBAN" pitchFamily="2" charset="0"/>
              </a:rPr>
              <a:t>C</a:t>
            </a:r>
            <a:r>
              <a:rPr lang="en-US" b="1" baseline="-25000" dirty="0">
                <a:ln w="11430"/>
                <a:solidFill>
                  <a:schemeClr val="bg1"/>
                </a:solidFill>
                <a:effectLst>
                  <a:outerShdw blurRad="50800" dist="39000" dir="5460000" algn="tl">
                    <a:srgbClr val="000000">
                      <a:alpha val="38000"/>
                    </a:srgbClr>
                  </a:outerShdw>
                </a:effectLst>
                <a:cs typeface="NikoshBAN" pitchFamily="2" charset="0"/>
              </a:rPr>
              <a:t>2</a:t>
            </a:r>
            <a:r>
              <a:rPr lang="en-US" sz="2400" b="1" dirty="0">
                <a:ln w="11430"/>
                <a:solidFill>
                  <a:schemeClr val="bg1"/>
                </a:solidFill>
                <a:effectLst>
                  <a:outerShdw blurRad="50800" dist="39000" dir="5460000" algn="tl">
                    <a:srgbClr val="000000">
                      <a:alpha val="38000"/>
                    </a:srgbClr>
                  </a:outerShdw>
                </a:effectLst>
                <a:cs typeface="NikoshBAN" pitchFamily="2" charset="0"/>
              </a:rPr>
              <a:t> </a:t>
            </a:r>
            <a:r>
              <a:rPr lang="en-US" b="1" dirty="0" err="1">
                <a:solidFill>
                  <a:schemeClr val="bg1"/>
                </a:solidFill>
                <a:latin typeface="NikoshBAN" pitchFamily="2" charset="0"/>
                <a:cs typeface="NikoshBAN" pitchFamily="2" charset="0"/>
              </a:rPr>
              <a:t>সরলরেখা</a:t>
            </a:r>
            <a:r>
              <a:rPr lang="bn-IN" b="1" dirty="0">
                <a:solidFill>
                  <a:schemeClr val="bg1"/>
                </a:solidFill>
                <a:latin typeface="NikoshBAN" pitchFamily="2" charset="0"/>
                <a:cs typeface="NikoshBAN" pitchFamily="2" charset="0"/>
              </a:rPr>
              <a:t>টি </a:t>
            </a:r>
            <a:r>
              <a:rPr lang="en-US" b="1" dirty="0" err="1">
                <a:solidFill>
                  <a:schemeClr val="bg1"/>
                </a:solidFill>
                <a:latin typeface="NikoshBAN" pitchFamily="2" charset="0"/>
                <a:cs typeface="NikoshBAN" pitchFamily="2" charset="0"/>
              </a:rPr>
              <a:t>প্রধান</a:t>
            </a:r>
            <a:r>
              <a:rPr lang="en-US" b="1" dirty="0">
                <a:solidFill>
                  <a:schemeClr val="bg1"/>
                </a:solidFill>
                <a:latin typeface="NikoshBAN" pitchFamily="2" charset="0"/>
                <a:cs typeface="NikoshBAN" pitchFamily="2" charset="0"/>
              </a:rPr>
              <a:t> </a:t>
            </a:r>
            <a:r>
              <a:rPr lang="en-US" b="1" dirty="0" err="1">
                <a:solidFill>
                  <a:schemeClr val="bg1"/>
                </a:solidFill>
                <a:latin typeface="NikoshBAN" pitchFamily="2" charset="0"/>
                <a:cs typeface="NikoshBAN" pitchFamily="2" charset="0"/>
              </a:rPr>
              <a:t>অক্ষ</a:t>
            </a:r>
            <a:r>
              <a:rPr lang="bn-IN" b="1" dirty="0">
                <a:solidFill>
                  <a:schemeClr val="bg1"/>
                </a:solidFill>
                <a:latin typeface="NikoshBAN" pitchFamily="2" charset="0"/>
                <a:cs typeface="NikoshBAN" pitchFamily="2" charset="0"/>
              </a:rPr>
              <a:t>। </a:t>
            </a:r>
          </a:p>
          <a:p>
            <a:r>
              <a:rPr lang="bn-IN"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p>
          <a:p>
            <a:r>
              <a:rPr lang="bn-IN" b="1" baseline="-25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b="1" baseline="-25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bn-IN"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grpSp>
        <p:nvGrpSpPr>
          <p:cNvPr id="27" name="Group 26"/>
          <p:cNvGrpSpPr/>
          <p:nvPr/>
        </p:nvGrpSpPr>
        <p:grpSpPr>
          <a:xfrm>
            <a:off x="6019800" y="1295400"/>
            <a:ext cx="3276600" cy="1752600"/>
            <a:chOff x="1828800" y="2438400"/>
            <a:chExt cx="4800600" cy="2286000"/>
          </a:xfrm>
        </p:grpSpPr>
        <p:grpSp>
          <p:nvGrpSpPr>
            <p:cNvPr id="28" name="Group 3"/>
            <p:cNvGrpSpPr/>
            <p:nvPr/>
          </p:nvGrpSpPr>
          <p:grpSpPr>
            <a:xfrm>
              <a:off x="3962400" y="2895600"/>
              <a:ext cx="483326" cy="1295400"/>
              <a:chOff x="3962400" y="2667000"/>
              <a:chExt cx="483326" cy="2514600"/>
            </a:xfrm>
          </p:grpSpPr>
          <p:grpSp>
            <p:nvGrpSpPr>
              <p:cNvPr id="36" name="Group 38"/>
              <p:cNvGrpSpPr/>
              <p:nvPr/>
            </p:nvGrpSpPr>
            <p:grpSpPr>
              <a:xfrm>
                <a:off x="3962400" y="2667000"/>
                <a:ext cx="483326" cy="2514600"/>
                <a:chOff x="6755674" y="2438400"/>
                <a:chExt cx="483326" cy="2514600"/>
              </a:xfrm>
            </p:grpSpPr>
            <p:sp>
              <p:nvSpPr>
                <p:cNvPr id="38" name="Chord 37"/>
                <p:cNvSpPr/>
                <p:nvPr/>
              </p:nvSpPr>
              <p:spPr>
                <a:xfrm>
                  <a:off x="6781800"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9" name="Chord 38"/>
                <p:cNvSpPr/>
                <p:nvPr/>
              </p:nvSpPr>
              <p:spPr>
                <a:xfrm rot="10800000">
                  <a:off x="6755674"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37" name="Straight Connector 36"/>
              <p:cNvCxnSpPr>
                <a:stCxn id="39" idx="0"/>
                <a:endCxn id="39" idx="1"/>
              </p:cNvCxnSpPr>
              <p:nvPr/>
            </p:nvCxnSpPr>
            <p:spPr>
              <a:xfrm rot="16200000" flipH="1" flipV="1">
                <a:off x="2942170" y="3918337"/>
                <a:ext cx="2512092" cy="14433"/>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9" name="Oval 28"/>
            <p:cNvSpPr/>
            <p:nvPr/>
          </p:nvSpPr>
          <p:spPr>
            <a:xfrm>
              <a:off x="3962400" y="2438400"/>
              <a:ext cx="2362200" cy="22860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057400" y="2438400"/>
              <a:ext cx="2362200" cy="22860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1828800" y="3505200"/>
              <a:ext cx="48006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5181600" y="34290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124200" y="342900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047999" y="3581400"/>
              <a:ext cx="901996" cy="521883"/>
            </a:xfrm>
            <a:prstGeom prst="rect">
              <a:avLst/>
            </a:prstGeom>
            <a:noFill/>
          </p:spPr>
          <p:txBody>
            <a:bodyPr wrap="square" rtlCol="0">
              <a:spAutoFit/>
            </a:bodyPr>
            <a:lstStyle/>
            <a:p>
              <a:r>
                <a:rPr lang="en-US" dirty="0">
                  <a:solidFill>
                    <a:schemeClr val="bg1"/>
                  </a:solidFill>
                </a:rPr>
                <a:t>C</a:t>
              </a:r>
              <a:r>
                <a:rPr lang="en-US" baseline="-25000" dirty="0">
                  <a:solidFill>
                    <a:schemeClr val="bg1"/>
                  </a:solidFill>
                </a:rPr>
                <a:t>1</a:t>
              </a:r>
            </a:p>
          </p:txBody>
        </p:sp>
        <p:sp>
          <p:nvSpPr>
            <p:cNvPr id="35" name="TextBox 34"/>
            <p:cNvSpPr txBox="1"/>
            <p:nvPr/>
          </p:nvSpPr>
          <p:spPr>
            <a:xfrm>
              <a:off x="5105401" y="3581400"/>
              <a:ext cx="965790" cy="521883"/>
            </a:xfrm>
            <a:prstGeom prst="rect">
              <a:avLst/>
            </a:prstGeom>
            <a:noFill/>
          </p:spPr>
          <p:txBody>
            <a:bodyPr wrap="square" rtlCol="0">
              <a:spAutoFit/>
            </a:bodyPr>
            <a:lstStyle/>
            <a:p>
              <a:r>
                <a:rPr lang="en-US" dirty="0">
                  <a:solidFill>
                    <a:schemeClr val="bg1"/>
                  </a:solidFill>
                </a:rPr>
                <a:t>C</a:t>
              </a:r>
              <a:r>
                <a:rPr lang="en-US" baseline="-25000" dirty="0">
                  <a:solidFill>
                    <a:schemeClr val="bg1"/>
                  </a:solidFill>
                </a:rPr>
                <a:t>2</a:t>
              </a:r>
            </a:p>
          </p:txBody>
        </p:sp>
      </p:grpSp>
      <p:grpSp>
        <p:nvGrpSpPr>
          <p:cNvPr id="74" name="Group 73"/>
          <p:cNvGrpSpPr/>
          <p:nvPr/>
        </p:nvGrpSpPr>
        <p:grpSpPr>
          <a:xfrm>
            <a:off x="6019800" y="3505200"/>
            <a:ext cx="3581400" cy="1828800"/>
            <a:chOff x="5943600" y="3429000"/>
            <a:chExt cx="3581400" cy="1752600"/>
          </a:xfrm>
        </p:grpSpPr>
        <p:grpSp>
          <p:nvGrpSpPr>
            <p:cNvPr id="71" name="Group 70"/>
            <p:cNvGrpSpPr/>
            <p:nvPr/>
          </p:nvGrpSpPr>
          <p:grpSpPr>
            <a:xfrm>
              <a:off x="5943600" y="3429000"/>
              <a:ext cx="3581400" cy="1752600"/>
              <a:chOff x="5943600" y="3429000"/>
              <a:chExt cx="3581400" cy="1752600"/>
            </a:xfrm>
          </p:grpSpPr>
          <p:grpSp>
            <p:nvGrpSpPr>
              <p:cNvPr id="70" name="Group 69"/>
              <p:cNvGrpSpPr/>
              <p:nvPr/>
            </p:nvGrpSpPr>
            <p:grpSpPr>
              <a:xfrm>
                <a:off x="6019800" y="3429000"/>
                <a:ext cx="3441095" cy="1752600"/>
                <a:chOff x="6019800" y="3429000"/>
                <a:chExt cx="3441095" cy="1752600"/>
              </a:xfrm>
            </p:grpSpPr>
            <p:grpSp>
              <p:nvGrpSpPr>
                <p:cNvPr id="69" name="Group 68"/>
                <p:cNvGrpSpPr/>
                <p:nvPr/>
              </p:nvGrpSpPr>
              <p:grpSpPr>
                <a:xfrm>
                  <a:off x="6019800" y="3429000"/>
                  <a:ext cx="3173790" cy="1752600"/>
                  <a:chOff x="6019800" y="3429000"/>
                  <a:chExt cx="3173790" cy="1752600"/>
                </a:xfrm>
              </p:grpSpPr>
              <p:grpSp>
                <p:nvGrpSpPr>
                  <p:cNvPr id="53" name="Group 52"/>
                  <p:cNvGrpSpPr/>
                  <p:nvPr/>
                </p:nvGrpSpPr>
                <p:grpSpPr>
                  <a:xfrm>
                    <a:off x="7391400" y="3657600"/>
                    <a:ext cx="685800" cy="1295400"/>
                    <a:chOff x="2362200" y="2514600"/>
                    <a:chExt cx="762000" cy="2514600"/>
                  </a:xfrm>
                  <a:solidFill>
                    <a:srgbClr val="00B0F0"/>
                  </a:solidFill>
                </p:grpSpPr>
                <p:sp>
                  <p:nvSpPr>
                    <p:cNvPr id="54" name="Isosceles Triangle 53"/>
                    <p:cNvSpPr/>
                    <p:nvPr/>
                  </p:nvSpPr>
                  <p:spPr>
                    <a:xfrm rot="10800000">
                      <a:off x="2392077" y="25146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5" name="Moon 54"/>
                    <p:cNvSpPr/>
                    <p:nvPr/>
                  </p:nvSpPr>
                  <p:spPr>
                    <a:xfrm>
                      <a:off x="2743200" y="2514600"/>
                      <a:ext cx="3810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6" name="Moon 55"/>
                    <p:cNvSpPr/>
                    <p:nvPr/>
                  </p:nvSpPr>
                  <p:spPr>
                    <a:xfrm flipH="1">
                      <a:off x="2362200" y="2514600"/>
                      <a:ext cx="4572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7" name="Isosceles Triangle 56"/>
                    <p:cNvSpPr/>
                    <p:nvPr/>
                  </p:nvSpPr>
                  <p:spPr>
                    <a:xfrm>
                      <a:off x="2377138" y="41910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sp>
                <p:nvSpPr>
                  <p:cNvPr id="43" name="Oval 42"/>
                  <p:cNvSpPr/>
                  <p:nvPr/>
                </p:nvSpPr>
                <p:spPr>
                  <a:xfrm>
                    <a:off x="6019800" y="3429000"/>
                    <a:ext cx="1612295" cy="17526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610600" y="4191000"/>
                    <a:ext cx="104019" cy="116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705600" y="4191000"/>
                    <a:ext cx="104019" cy="116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400800" y="4305300"/>
                    <a:ext cx="615648" cy="400110"/>
                  </a:xfrm>
                  <a:prstGeom prst="rect">
                    <a:avLst/>
                  </a:prstGeom>
                  <a:noFill/>
                </p:spPr>
                <p:txBody>
                  <a:bodyPr wrap="square" rtlCol="0">
                    <a:spAutoFit/>
                  </a:bodyPr>
                  <a:lstStyle/>
                  <a:p>
                    <a:r>
                      <a:rPr lang="en-US" dirty="0">
                        <a:solidFill>
                          <a:schemeClr val="bg1"/>
                        </a:solidFill>
                      </a:rPr>
                      <a:t>C</a:t>
                    </a:r>
                    <a:r>
                      <a:rPr lang="en-US" baseline="-25000" dirty="0">
                        <a:solidFill>
                          <a:schemeClr val="bg1"/>
                        </a:solidFill>
                      </a:rPr>
                      <a:t>1</a:t>
                    </a:r>
                  </a:p>
                </p:txBody>
              </p:sp>
              <p:sp>
                <p:nvSpPr>
                  <p:cNvPr id="48" name="TextBox 47"/>
                  <p:cNvSpPr txBox="1"/>
                  <p:nvPr/>
                </p:nvSpPr>
                <p:spPr>
                  <a:xfrm>
                    <a:off x="8534400" y="4267200"/>
                    <a:ext cx="659190" cy="400110"/>
                  </a:xfrm>
                  <a:prstGeom prst="rect">
                    <a:avLst/>
                  </a:prstGeom>
                  <a:noFill/>
                </p:spPr>
                <p:txBody>
                  <a:bodyPr wrap="square" rtlCol="0">
                    <a:spAutoFit/>
                  </a:bodyPr>
                  <a:lstStyle/>
                  <a:p>
                    <a:r>
                      <a:rPr lang="en-US" dirty="0">
                        <a:solidFill>
                          <a:schemeClr val="bg1"/>
                        </a:solidFill>
                      </a:rPr>
                      <a:t>C</a:t>
                    </a:r>
                    <a:r>
                      <a:rPr lang="en-US" baseline="-25000" dirty="0">
                        <a:solidFill>
                          <a:schemeClr val="bg1"/>
                        </a:solidFill>
                      </a:rPr>
                      <a:t>2</a:t>
                    </a:r>
                  </a:p>
                </p:txBody>
              </p:sp>
            </p:grpSp>
            <p:sp>
              <p:nvSpPr>
                <p:cNvPr id="42" name="Oval 41"/>
                <p:cNvSpPr/>
                <p:nvPr/>
              </p:nvSpPr>
              <p:spPr>
                <a:xfrm>
                  <a:off x="7848600" y="3429000"/>
                  <a:ext cx="1612295" cy="1752600"/>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Connector 43"/>
              <p:cNvCxnSpPr/>
              <p:nvPr/>
            </p:nvCxnSpPr>
            <p:spPr>
              <a:xfrm flipV="1">
                <a:off x="5943600" y="4229100"/>
                <a:ext cx="3581400" cy="381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a:stCxn id="54" idx="3"/>
              <a:endCxn id="57" idx="3"/>
            </p:cNvCxnSpPr>
            <p:nvPr/>
          </p:nvCxnSpPr>
          <p:spPr>
            <a:xfrm rot="16200000" flipH="1" flipV="1">
              <a:off x="7080661" y="4298577"/>
              <a:ext cx="1295400" cy="13445"/>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75" name="Picture 1" descr="C:\Users\C.B.SOMAJPOTI\Desktop\Home_Button.png">
            <a:hlinkClick r:id="" action="ppaction://hlinkshowjump?jump=firstslide"/>
          </p:cNvPr>
          <p:cNvPicPr>
            <a:picLocks noChangeAspect="1" noChangeArrowheads="1"/>
          </p:cNvPicPr>
          <p:nvPr/>
        </p:nvPicPr>
        <p:blipFill>
          <a:blip r:embed="rId2" cstate="print"/>
          <a:srcRect/>
          <a:stretch>
            <a:fillRect/>
          </a:stretch>
        </p:blipFill>
        <p:spPr bwMode="auto">
          <a:xfrm>
            <a:off x="7543800" y="5654038"/>
            <a:ext cx="866775" cy="975362"/>
          </a:xfrm>
          <a:prstGeom prst="rect">
            <a:avLst/>
          </a:prstGeom>
          <a:noFill/>
        </p:spPr>
      </p:pic>
      <p:pic>
        <p:nvPicPr>
          <p:cNvPr id="76" name="Picture 3" descr="C:\Users\C.B.SOMAJPOTI\Desktop\next.png">
            <a:hlinkClick r:id="" action="ppaction://hlinkshowjump?jump=previousslide"/>
          </p:cNvPr>
          <p:cNvPicPr>
            <a:picLocks noChangeAspect="1" noChangeArrowheads="1"/>
          </p:cNvPicPr>
          <p:nvPr/>
        </p:nvPicPr>
        <p:blipFill>
          <a:blip r:embed="rId3" cstate="print"/>
          <a:srcRect/>
          <a:stretch>
            <a:fillRect/>
          </a:stretch>
        </p:blipFill>
        <p:spPr bwMode="auto">
          <a:xfrm flipH="1">
            <a:off x="8309608" y="5863288"/>
            <a:ext cx="619126" cy="698172"/>
          </a:xfrm>
          <a:prstGeom prst="rect">
            <a:avLst/>
          </a:prstGeom>
          <a:noFill/>
        </p:spPr>
      </p:pic>
      <p:pic>
        <p:nvPicPr>
          <p:cNvPr id="77" name="Picture 2" descr="C:\Users\C.B.SOMAJPOTI\Desktop\next.png">
            <a:hlinkClick r:id="" action="ppaction://hlinkshowjump?jump=nextslide"/>
          </p:cNvPr>
          <p:cNvPicPr>
            <a:picLocks noChangeAspect="1" noChangeArrowheads="1"/>
          </p:cNvPicPr>
          <p:nvPr/>
        </p:nvPicPr>
        <p:blipFill>
          <a:blip r:embed="rId4" cstate="print"/>
          <a:srcRect/>
          <a:stretch>
            <a:fillRect/>
          </a:stretch>
        </p:blipFill>
        <p:spPr bwMode="auto">
          <a:xfrm>
            <a:off x="8866823" y="5909414"/>
            <a:ext cx="579228" cy="6531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2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2000"/>
                                        <p:tgtEl>
                                          <p:spTgt spid="74"/>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1000" fill="hold"/>
                                        <p:tgtEl>
                                          <p:spTgt spid="23"/>
                                        </p:tgtEl>
                                        <p:attrNameLst>
                                          <p:attrName>ppt_w</p:attrName>
                                        </p:attrNameLst>
                                      </p:cBhvr>
                                      <p:tavLst>
                                        <p:tav tm="0">
                                          <p:val>
                                            <p:strVal val="#ppt_w*0.70"/>
                                          </p:val>
                                        </p:tav>
                                        <p:tav tm="100000">
                                          <p:val>
                                            <p:strVal val="#ppt_w"/>
                                          </p:val>
                                        </p:tav>
                                      </p:tavLst>
                                    </p:anim>
                                    <p:anim calcmode="lin" valueType="num">
                                      <p:cBhvr>
                                        <p:cTn id="25" dur="1000" fill="hold"/>
                                        <p:tgtEl>
                                          <p:spTgt spid="23"/>
                                        </p:tgtEl>
                                        <p:attrNameLst>
                                          <p:attrName>ppt_h</p:attrName>
                                        </p:attrNameLst>
                                      </p:cBhvr>
                                      <p:tavLst>
                                        <p:tav tm="0">
                                          <p:val>
                                            <p:strVal val="#ppt_h"/>
                                          </p:val>
                                        </p:tav>
                                        <p:tav tm="100000">
                                          <p:val>
                                            <p:strVal val="#ppt_h"/>
                                          </p:val>
                                        </p:tav>
                                      </p:tavLst>
                                    </p:anim>
                                    <p:animEffect transition="in" filter="fade">
                                      <p:cBhvr>
                                        <p:cTn id="2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5181600" y="3380740"/>
            <a:ext cx="2438400" cy="1877060"/>
            <a:chOff x="5181600" y="3380740"/>
            <a:chExt cx="2438400" cy="1877060"/>
          </a:xfrm>
        </p:grpSpPr>
        <p:grpSp>
          <p:nvGrpSpPr>
            <p:cNvPr id="16" name="Group 15"/>
            <p:cNvGrpSpPr/>
            <p:nvPr/>
          </p:nvGrpSpPr>
          <p:grpSpPr>
            <a:xfrm>
              <a:off x="6324600" y="3380740"/>
              <a:ext cx="228600" cy="1877060"/>
              <a:chOff x="3962400" y="2667000"/>
              <a:chExt cx="483326" cy="2514600"/>
            </a:xfrm>
          </p:grpSpPr>
          <p:grpSp>
            <p:nvGrpSpPr>
              <p:cNvPr id="17" name="Group 38"/>
              <p:cNvGrpSpPr/>
              <p:nvPr/>
            </p:nvGrpSpPr>
            <p:grpSpPr>
              <a:xfrm>
                <a:off x="3962400" y="2667000"/>
                <a:ext cx="483326" cy="2514600"/>
                <a:chOff x="6755674" y="2438400"/>
                <a:chExt cx="483326" cy="2514600"/>
              </a:xfrm>
            </p:grpSpPr>
            <p:sp>
              <p:nvSpPr>
                <p:cNvPr id="19" name="Chord 18"/>
                <p:cNvSpPr/>
                <p:nvPr/>
              </p:nvSpPr>
              <p:spPr>
                <a:xfrm>
                  <a:off x="6781800"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20" name="Chord 19"/>
                <p:cNvSpPr/>
                <p:nvPr/>
              </p:nvSpPr>
              <p:spPr>
                <a:xfrm rot="10800000">
                  <a:off x="6755674"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18" name="Straight Connector 17"/>
              <p:cNvCxnSpPr>
                <a:stCxn id="20" idx="0"/>
                <a:endCxn id="20" idx="1"/>
              </p:cNvCxnSpPr>
              <p:nvPr/>
            </p:nvCxnSpPr>
            <p:spPr>
              <a:xfrm rot="16200000" flipH="1" flipV="1">
                <a:off x="2942170" y="3918337"/>
                <a:ext cx="2512092" cy="14433"/>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5181600" y="4295140"/>
              <a:ext cx="24384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5562600" y="3456940"/>
              <a:ext cx="1752600" cy="1600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486400" y="3456940"/>
              <a:ext cx="1828800" cy="1600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248400" y="4295140"/>
              <a:ext cx="533400" cy="400110"/>
            </a:xfrm>
            <a:prstGeom prst="rect">
              <a:avLst/>
            </a:prstGeom>
            <a:noFill/>
          </p:spPr>
          <p:txBody>
            <a:bodyPr wrap="square" rtlCol="0">
              <a:spAutoFit/>
            </a:bodyPr>
            <a:lstStyle/>
            <a:p>
              <a:r>
                <a:rPr lang="en-US" dirty="0">
                  <a:solidFill>
                    <a:schemeClr val="bg1"/>
                  </a:solidFill>
                </a:rPr>
                <a:t>O </a:t>
              </a:r>
            </a:p>
          </p:txBody>
        </p:sp>
      </p:grpSp>
      <p:grpSp>
        <p:nvGrpSpPr>
          <p:cNvPr id="30" name="Group 29"/>
          <p:cNvGrpSpPr/>
          <p:nvPr/>
        </p:nvGrpSpPr>
        <p:grpSpPr>
          <a:xfrm>
            <a:off x="685800" y="3124200"/>
            <a:ext cx="3276600" cy="2133600"/>
            <a:chOff x="685800" y="3124200"/>
            <a:chExt cx="3276600" cy="2133600"/>
          </a:xfrm>
        </p:grpSpPr>
        <p:grpSp>
          <p:nvGrpSpPr>
            <p:cNvPr id="2" name="Group 1"/>
            <p:cNvGrpSpPr/>
            <p:nvPr/>
          </p:nvGrpSpPr>
          <p:grpSpPr>
            <a:xfrm>
              <a:off x="2133600" y="3581400"/>
              <a:ext cx="524933" cy="1419860"/>
              <a:chOff x="3962400" y="2667000"/>
              <a:chExt cx="483326" cy="2514600"/>
            </a:xfrm>
          </p:grpSpPr>
          <p:grpSp>
            <p:nvGrpSpPr>
              <p:cNvPr id="3" name="Group 38"/>
              <p:cNvGrpSpPr/>
              <p:nvPr/>
            </p:nvGrpSpPr>
            <p:grpSpPr>
              <a:xfrm>
                <a:off x="3962400" y="2667000"/>
                <a:ext cx="483326" cy="2514600"/>
                <a:chOff x="6755674" y="2438400"/>
                <a:chExt cx="483326" cy="2514600"/>
              </a:xfrm>
            </p:grpSpPr>
            <p:sp>
              <p:nvSpPr>
                <p:cNvPr id="5" name="Chord 4"/>
                <p:cNvSpPr/>
                <p:nvPr/>
              </p:nvSpPr>
              <p:spPr>
                <a:xfrm>
                  <a:off x="6781800"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6" name="Chord 5"/>
                <p:cNvSpPr/>
                <p:nvPr/>
              </p:nvSpPr>
              <p:spPr>
                <a:xfrm rot="10800000">
                  <a:off x="6755674"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4" name="Straight Connector 3"/>
              <p:cNvCxnSpPr>
                <a:stCxn id="6" idx="0"/>
                <a:endCxn id="6" idx="1"/>
              </p:cNvCxnSpPr>
              <p:nvPr/>
            </p:nvCxnSpPr>
            <p:spPr>
              <a:xfrm rot="16200000" flipH="1" flipV="1">
                <a:off x="2942170" y="3918337"/>
                <a:ext cx="2512092" cy="14433"/>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7" name="Oval 6"/>
            <p:cNvSpPr/>
            <p:nvPr/>
          </p:nvSpPr>
          <p:spPr>
            <a:xfrm>
              <a:off x="2974219" y="4188460"/>
              <a:ext cx="104019" cy="116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69962" y="4188460"/>
              <a:ext cx="104019" cy="116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17952" y="4305300"/>
              <a:ext cx="615648" cy="400110"/>
            </a:xfrm>
            <a:prstGeom prst="rect">
              <a:avLst/>
            </a:prstGeom>
            <a:noFill/>
          </p:spPr>
          <p:txBody>
            <a:bodyPr wrap="square" rtlCol="0">
              <a:spAutoFit/>
            </a:bodyPr>
            <a:lstStyle/>
            <a:p>
              <a:r>
                <a:rPr lang="en-US" dirty="0">
                  <a:solidFill>
                    <a:schemeClr val="bg1"/>
                  </a:solidFill>
                </a:rPr>
                <a:t>C</a:t>
              </a:r>
              <a:r>
                <a:rPr lang="en-US" baseline="-25000" dirty="0">
                  <a:solidFill>
                    <a:schemeClr val="bg1"/>
                  </a:solidFill>
                </a:rPr>
                <a:t>1</a:t>
              </a:r>
            </a:p>
          </p:txBody>
        </p:sp>
        <p:sp>
          <p:nvSpPr>
            <p:cNvPr id="10" name="TextBox 9"/>
            <p:cNvSpPr txBox="1"/>
            <p:nvPr/>
          </p:nvSpPr>
          <p:spPr>
            <a:xfrm>
              <a:off x="2922210" y="4305300"/>
              <a:ext cx="659190" cy="400110"/>
            </a:xfrm>
            <a:prstGeom prst="rect">
              <a:avLst/>
            </a:prstGeom>
            <a:noFill/>
          </p:spPr>
          <p:txBody>
            <a:bodyPr wrap="square" rtlCol="0">
              <a:spAutoFit/>
            </a:bodyPr>
            <a:lstStyle/>
            <a:p>
              <a:r>
                <a:rPr lang="en-US" dirty="0">
                  <a:solidFill>
                    <a:schemeClr val="bg1"/>
                  </a:solidFill>
                </a:rPr>
                <a:t>C</a:t>
              </a:r>
              <a:r>
                <a:rPr lang="en-US" baseline="-25000" dirty="0">
                  <a:solidFill>
                    <a:schemeClr val="bg1"/>
                  </a:solidFill>
                </a:rPr>
                <a:t>2</a:t>
              </a:r>
            </a:p>
          </p:txBody>
        </p:sp>
        <p:cxnSp>
          <p:nvCxnSpPr>
            <p:cNvPr id="11" name="Straight Arrow Connector 10"/>
            <p:cNvCxnSpPr/>
            <p:nvPr/>
          </p:nvCxnSpPr>
          <p:spPr>
            <a:xfrm rot="5400000">
              <a:off x="2324100" y="3390900"/>
              <a:ext cx="762000" cy="228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255333" y="3916866"/>
              <a:ext cx="481521" cy="2677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2057400" y="4419600"/>
              <a:ext cx="457200" cy="152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1866900" y="4914900"/>
              <a:ext cx="533400" cy="152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5800" y="4246880"/>
              <a:ext cx="3276600" cy="12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209800" y="4191000"/>
              <a:ext cx="533400" cy="400110"/>
            </a:xfrm>
            <a:prstGeom prst="rect">
              <a:avLst/>
            </a:prstGeom>
            <a:noFill/>
          </p:spPr>
          <p:txBody>
            <a:bodyPr wrap="square" rtlCol="0">
              <a:spAutoFit/>
            </a:bodyPr>
            <a:lstStyle/>
            <a:p>
              <a:r>
                <a:rPr lang="en-US" dirty="0">
                  <a:solidFill>
                    <a:schemeClr val="bg1"/>
                  </a:solidFill>
                </a:rPr>
                <a:t>O </a:t>
              </a:r>
            </a:p>
          </p:txBody>
        </p:sp>
      </p:grpSp>
      <p:sp>
        <p:nvSpPr>
          <p:cNvPr id="34" name="Rectangle 33"/>
          <p:cNvSpPr/>
          <p:nvPr/>
        </p:nvSpPr>
        <p:spPr>
          <a:xfrm>
            <a:off x="533400" y="533400"/>
            <a:ext cx="8686800" cy="259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6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আলোক কেন্দ্রঃ</a:t>
            </a:r>
            <a:endParaRPr lang="en-US" sz="36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a:p>
            <a:r>
              <a:rPr lang="bn-IN"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IN"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আলোক কেন্দ্র হলো লেন্সের প্রধান অক্ষের উপর অবস্থিত একটি নির্দিষ্ট বিন্দু, যার মধ্য দিয়ে কোনো রশ্মি অতিক্রম করলে প্রতিসরণের পর লেন্সের অপর পৃষ্ট থেকে নির্গত হওয়ার সময় আপতিত রশ্মির সমান্তরালভাবে নির্গত হয়। চিত্রে </a:t>
            </a:r>
            <a:r>
              <a:rPr lang="en-US" sz="18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O </a:t>
            </a:r>
            <a:r>
              <a:rPr lang="bn-IN"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বিন্দু হলো লেন্সের আলোক কেন্দ্র।     </a:t>
            </a:r>
            <a:endParaRPr lang="en-US"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36" name="Picture 1" descr="C:\Users\C.B.SOMAJPOTI\Desktop\Home_Button.png">
            <a:hlinkClick r:id="" action="ppaction://hlinkshowjump?jump=firstslide"/>
          </p:cNvPr>
          <p:cNvPicPr>
            <a:picLocks noChangeAspect="1" noChangeArrowheads="1"/>
          </p:cNvPicPr>
          <p:nvPr/>
        </p:nvPicPr>
        <p:blipFill>
          <a:blip r:embed="rId2" cstate="print"/>
          <a:srcRect/>
          <a:stretch>
            <a:fillRect/>
          </a:stretch>
        </p:blipFill>
        <p:spPr bwMode="auto">
          <a:xfrm>
            <a:off x="7543800" y="5654038"/>
            <a:ext cx="866775" cy="975362"/>
          </a:xfrm>
          <a:prstGeom prst="rect">
            <a:avLst/>
          </a:prstGeom>
          <a:noFill/>
        </p:spPr>
      </p:pic>
      <p:pic>
        <p:nvPicPr>
          <p:cNvPr id="37" name="Picture 3" descr="C:\Users\C.B.SOMAJPOTI\Desktop\next.png">
            <a:hlinkClick r:id="" action="ppaction://hlinkshowjump?jump=previousslide"/>
          </p:cNvPr>
          <p:cNvPicPr>
            <a:picLocks noChangeAspect="1" noChangeArrowheads="1"/>
          </p:cNvPicPr>
          <p:nvPr/>
        </p:nvPicPr>
        <p:blipFill>
          <a:blip r:embed="rId3" cstate="print"/>
          <a:srcRect/>
          <a:stretch>
            <a:fillRect/>
          </a:stretch>
        </p:blipFill>
        <p:spPr bwMode="auto">
          <a:xfrm flipH="1">
            <a:off x="8309608" y="5863288"/>
            <a:ext cx="619126" cy="698172"/>
          </a:xfrm>
          <a:prstGeom prst="rect">
            <a:avLst/>
          </a:prstGeom>
          <a:noFill/>
        </p:spPr>
      </p:pic>
      <p:pic>
        <p:nvPicPr>
          <p:cNvPr id="38" name="Picture 2" descr="C:\Users\C.B.SOMAJPOTI\Desktop\next.png">
            <a:hlinkClick r:id="" action="ppaction://hlinkshowjump?jump=nextslide"/>
          </p:cNvPr>
          <p:cNvPicPr>
            <a:picLocks noChangeAspect="1" noChangeArrowheads="1"/>
          </p:cNvPicPr>
          <p:nvPr/>
        </p:nvPicPr>
        <p:blipFill>
          <a:blip r:embed="rId4" cstate="print"/>
          <a:srcRect/>
          <a:stretch>
            <a:fillRect/>
          </a:stretch>
        </p:blipFill>
        <p:spPr bwMode="auto">
          <a:xfrm>
            <a:off x="8866823" y="5909414"/>
            <a:ext cx="579228" cy="6531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2362200" y="4114800"/>
            <a:ext cx="448733" cy="1828800"/>
            <a:chOff x="3962400" y="2667000"/>
            <a:chExt cx="483326" cy="2514600"/>
          </a:xfrm>
        </p:grpSpPr>
        <p:grpSp>
          <p:nvGrpSpPr>
            <p:cNvPr id="36" name="Group 38"/>
            <p:cNvGrpSpPr/>
            <p:nvPr/>
          </p:nvGrpSpPr>
          <p:grpSpPr>
            <a:xfrm>
              <a:off x="3962400" y="2667000"/>
              <a:ext cx="483326" cy="2514600"/>
              <a:chOff x="6755674" y="2438400"/>
              <a:chExt cx="483326" cy="2514600"/>
            </a:xfrm>
          </p:grpSpPr>
          <p:sp>
            <p:nvSpPr>
              <p:cNvPr id="38" name="Chord 37"/>
              <p:cNvSpPr/>
              <p:nvPr/>
            </p:nvSpPr>
            <p:spPr>
              <a:xfrm>
                <a:off x="6781800"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9" name="Chord 38"/>
              <p:cNvSpPr/>
              <p:nvPr/>
            </p:nvSpPr>
            <p:spPr>
              <a:xfrm rot="10800000">
                <a:off x="6755674"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37" name="Straight Connector 36"/>
            <p:cNvCxnSpPr>
              <a:stCxn id="39" idx="0"/>
              <a:endCxn id="39" idx="1"/>
            </p:cNvCxnSpPr>
            <p:nvPr/>
          </p:nvCxnSpPr>
          <p:spPr>
            <a:xfrm rot="16200000" flipH="1" flipV="1">
              <a:off x="2942170" y="3918337"/>
              <a:ext cx="2512092" cy="14433"/>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a:off x="838200" y="5029200"/>
            <a:ext cx="3352800" cy="12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838200" y="4419600"/>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590800" y="4419600"/>
            <a:ext cx="1752600" cy="1143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38200" y="5562600"/>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590800" y="4572000"/>
            <a:ext cx="1676400"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7543800" y="4038597"/>
            <a:ext cx="685800" cy="1981203"/>
            <a:chOff x="6781800" y="3809999"/>
            <a:chExt cx="685800" cy="1981203"/>
          </a:xfrm>
        </p:grpSpPr>
        <p:grpSp>
          <p:nvGrpSpPr>
            <p:cNvPr id="50" name="Group 49"/>
            <p:cNvGrpSpPr/>
            <p:nvPr/>
          </p:nvGrpSpPr>
          <p:grpSpPr>
            <a:xfrm>
              <a:off x="6781800" y="3810000"/>
              <a:ext cx="685800" cy="1981200"/>
              <a:chOff x="2362200" y="2514600"/>
              <a:chExt cx="762000" cy="2514600"/>
            </a:xfrm>
            <a:solidFill>
              <a:srgbClr val="00B0F0"/>
            </a:solidFill>
          </p:grpSpPr>
          <p:sp>
            <p:nvSpPr>
              <p:cNvPr id="51" name="Isosceles Triangle 50"/>
              <p:cNvSpPr/>
              <p:nvPr/>
            </p:nvSpPr>
            <p:spPr>
              <a:xfrm rot="10800000">
                <a:off x="2392077" y="25146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2" name="Moon 51"/>
              <p:cNvSpPr/>
              <p:nvPr/>
            </p:nvSpPr>
            <p:spPr>
              <a:xfrm>
                <a:off x="2743200" y="2514600"/>
                <a:ext cx="3810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3" name="Moon 52"/>
              <p:cNvSpPr/>
              <p:nvPr/>
            </p:nvSpPr>
            <p:spPr>
              <a:xfrm flipH="1">
                <a:off x="2362200" y="2514600"/>
                <a:ext cx="4572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4" name="Isosceles Triangle 53"/>
              <p:cNvSpPr/>
              <p:nvPr/>
            </p:nvSpPr>
            <p:spPr>
              <a:xfrm>
                <a:off x="2377138" y="41910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56" name="Straight Connector 55"/>
            <p:cNvCxnSpPr>
              <a:stCxn id="51" idx="3"/>
            </p:cNvCxnSpPr>
            <p:nvPr/>
          </p:nvCxnSpPr>
          <p:spPr>
            <a:xfrm rot="16200000" flipH="1">
              <a:off x="6153540" y="4781942"/>
              <a:ext cx="1981203" cy="3731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p:nvCxnSpPr>
        <p:spPr>
          <a:xfrm>
            <a:off x="6019800" y="4952998"/>
            <a:ext cx="3352800" cy="12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172200" y="4419598"/>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7924800" y="3886198"/>
            <a:ext cx="12954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6172200" y="5410198"/>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7924800" y="5410198"/>
            <a:ext cx="15240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6858000" y="4495798"/>
            <a:ext cx="914400" cy="457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a:off x="6781800" y="4952998"/>
            <a:ext cx="990600" cy="457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304800" y="533400"/>
            <a:ext cx="9296400" cy="3276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r>
              <a:rPr lang="en-US" sz="3200" b="1" dirty="0" err="1">
                <a:ln w="50800"/>
                <a:solidFill>
                  <a:srgbClr val="7030A0"/>
                </a:solidFill>
                <a:latin typeface="NikoshBAN" pitchFamily="2" charset="0"/>
                <a:cs typeface="NikoshBAN" pitchFamily="2" charset="0"/>
              </a:rPr>
              <a:t>প্রধান</a:t>
            </a:r>
            <a:r>
              <a:rPr lang="en-US" sz="3200" b="1" dirty="0">
                <a:ln w="50800"/>
                <a:solidFill>
                  <a:srgbClr val="7030A0"/>
                </a:solidFill>
                <a:latin typeface="NikoshBAN" pitchFamily="2" charset="0"/>
                <a:cs typeface="NikoshBAN" pitchFamily="2" charset="0"/>
              </a:rPr>
              <a:t> </a:t>
            </a:r>
            <a:r>
              <a:rPr lang="en-US" sz="3200" b="1" dirty="0" err="1">
                <a:ln w="50800"/>
                <a:solidFill>
                  <a:srgbClr val="7030A0"/>
                </a:solidFill>
                <a:latin typeface="NikoshBAN" pitchFamily="2" charset="0"/>
                <a:cs typeface="NikoshBAN" pitchFamily="2" charset="0"/>
              </a:rPr>
              <a:t>ফোকাস</a:t>
            </a:r>
            <a:r>
              <a:rPr lang="bn-IN" sz="3200" b="1" dirty="0">
                <a:ln w="50800"/>
                <a:solidFill>
                  <a:srgbClr val="7030A0"/>
                </a:solidFill>
                <a:latin typeface="NikoshBAN" pitchFamily="2" charset="0"/>
                <a:cs typeface="NikoshBAN" pitchFamily="2" charset="0"/>
              </a:rPr>
              <a:t>ঃ </a:t>
            </a:r>
          </a:p>
          <a:p>
            <a:r>
              <a:rPr lang="en-US" sz="2400" b="1" dirty="0" err="1">
                <a:ln w="50800"/>
                <a:solidFill>
                  <a:schemeClr val="bg1">
                    <a:shade val="50000"/>
                  </a:schemeClr>
                </a:solidFill>
                <a:latin typeface="NikoshBAN" pitchFamily="2" charset="0"/>
                <a:cs typeface="NikoshBAN" pitchFamily="2" charset="0"/>
              </a:rPr>
              <a:t>লেন্সের</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প্রধান</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অক্ষের</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সমান্তরাল</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রশ্মিগুচ্ছ</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প্রতিসরণের</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পর</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প্রধান</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অক্ষের</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উপর</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যে</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বিন্দুতে</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মিলিত</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হয়</a:t>
            </a:r>
            <a:r>
              <a:rPr lang="bn-IN" sz="2400" b="1" dirty="0">
                <a:ln w="50800"/>
                <a:solidFill>
                  <a:schemeClr val="bg1">
                    <a:shade val="50000"/>
                  </a:schemeClr>
                </a:solidFill>
                <a:latin typeface="NikoshBAN" pitchFamily="2" charset="0"/>
                <a:cs typeface="NikoshBAN" pitchFamily="2" charset="0"/>
              </a:rPr>
              <a:t> </a:t>
            </a:r>
            <a:r>
              <a:rPr lang="en-US" sz="2400" b="1" dirty="0">
                <a:ln w="50800"/>
                <a:solidFill>
                  <a:schemeClr val="bg1">
                    <a:shade val="50000"/>
                  </a:schemeClr>
                </a:solidFill>
                <a:latin typeface="NikoshBAN" pitchFamily="2" charset="0"/>
                <a:cs typeface="NikoshBAN" pitchFamily="2" charset="0"/>
              </a:rPr>
              <a:t>(</a:t>
            </a:r>
            <a:r>
              <a:rPr lang="en-US" sz="2400" b="1" dirty="0" err="1">
                <a:ln w="50800"/>
                <a:solidFill>
                  <a:schemeClr val="bg1">
                    <a:shade val="50000"/>
                  </a:schemeClr>
                </a:solidFill>
                <a:latin typeface="NikoshBAN" pitchFamily="2" charset="0"/>
                <a:cs typeface="NikoshBAN" pitchFamily="2" charset="0"/>
              </a:rPr>
              <a:t>উত্তল</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লেন্সের</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ক্ষেত্রে</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অথবা</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যে</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বিন্দু</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থেকে</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অপসৃত</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হচ্ছে</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অবতল</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লেন্সের</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ক্ষেত্রে</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বলে</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মনে</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হয়</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সেই</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বিন্দুকে</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লেন্সের</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প্রধান</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ফোকাস</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বা</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ফোকাস</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বিন্দু</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বলে</a:t>
            </a:r>
            <a:r>
              <a:rPr lang="en-US" sz="2400" b="1" dirty="0">
                <a:ln w="50800"/>
                <a:solidFill>
                  <a:schemeClr val="bg1">
                    <a:shade val="50000"/>
                  </a:schemeClr>
                </a:solidFill>
                <a:latin typeface="NikoshBAN" pitchFamily="2" charset="0"/>
                <a:cs typeface="NikoshBAN" pitchFamily="2" charset="0"/>
              </a:rPr>
              <a:t>।</a:t>
            </a:r>
            <a:endParaRPr lang="bn-IN" sz="2400" b="1" dirty="0">
              <a:ln w="50800"/>
              <a:solidFill>
                <a:schemeClr val="bg1">
                  <a:shade val="50000"/>
                </a:schemeClr>
              </a:solidFill>
              <a:latin typeface="NikoshBAN" pitchFamily="2" charset="0"/>
              <a:cs typeface="NikoshBAN" pitchFamily="2" charset="0"/>
            </a:endParaRPr>
          </a:p>
          <a:p>
            <a:r>
              <a:rPr lang="bn-IN" sz="2800" b="1" dirty="0">
                <a:ln w="50800"/>
                <a:solidFill>
                  <a:srgbClr val="7030A0"/>
                </a:solidFill>
                <a:latin typeface="NikoshBAN" pitchFamily="2" charset="0"/>
                <a:cs typeface="NikoshBAN" pitchFamily="2" charset="0"/>
              </a:rPr>
              <a:t>ফোকাস দুরত্বঃ </a:t>
            </a:r>
          </a:p>
          <a:p>
            <a:r>
              <a:rPr lang="en-US" sz="2400" b="1" dirty="0" err="1">
                <a:ln w="50800"/>
                <a:solidFill>
                  <a:schemeClr val="bg1">
                    <a:shade val="50000"/>
                  </a:schemeClr>
                </a:solidFill>
                <a:latin typeface="NikoshBAN" pitchFamily="2" charset="0"/>
                <a:cs typeface="NikoshBAN" pitchFamily="2" charset="0"/>
              </a:rPr>
              <a:t>লেন্সের</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আলোক</a:t>
            </a:r>
            <a:r>
              <a:rPr lang="bn-IN"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কেন্দ্র</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থেকে</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প্রধান</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ফোকাস</a:t>
            </a:r>
            <a:r>
              <a:rPr lang="en-US" sz="2400" b="1" dirty="0">
                <a:ln w="50800"/>
                <a:solidFill>
                  <a:schemeClr val="bg1">
                    <a:shade val="50000"/>
                  </a:schemeClr>
                </a:solidFill>
                <a:latin typeface="NikoshBAN" pitchFamily="2" charset="0"/>
                <a:cs typeface="NikoshBAN" pitchFamily="2" charset="0"/>
              </a:rPr>
              <a:t> প</a:t>
            </a:r>
            <a:r>
              <a:rPr lang="as-IN" sz="2400" b="1" dirty="0">
                <a:ln w="50800"/>
                <a:solidFill>
                  <a:schemeClr val="bg1">
                    <a:shade val="50000"/>
                  </a:schemeClr>
                </a:solidFill>
                <a:latin typeface="NikoshBAN" pitchFamily="2" charset="0"/>
                <a:cs typeface="NikoshBAN" pitchFamily="2" charset="0"/>
              </a:rPr>
              <a:t>র্য</a:t>
            </a:r>
            <a:r>
              <a:rPr lang="en-US" sz="2400" b="1" dirty="0" err="1">
                <a:ln w="50800"/>
                <a:solidFill>
                  <a:schemeClr val="bg1">
                    <a:shade val="50000"/>
                  </a:schemeClr>
                </a:solidFill>
                <a:latin typeface="NikoshBAN" pitchFamily="2" charset="0"/>
                <a:cs typeface="NikoshBAN" pitchFamily="2" charset="0"/>
              </a:rPr>
              <a:t>ন্ত</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দুরত্বকে</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ফোকাস</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দুরত্ব</a:t>
            </a:r>
            <a:r>
              <a:rPr lang="en-US" sz="2400" b="1" dirty="0">
                <a:ln w="50800"/>
                <a:solidFill>
                  <a:schemeClr val="bg1">
                    <a:shade val="50000"/>
                  </a:schemeClr>
                </a:solidFill>
                <a:latin typeface="NikoshBAN" pitchFamily="2" charset="0"/>
                <a:cs typeface="NikoshBAN" pitchFamily="2" charset="0"/>
              </a:rPr>
              <a:t> </a:t>
            </a:r>
            <a:r>
              <a:rPr lang="en-US" sz="2400" b="1" dirty="0" err="1">
                <a:ln w="50800"/>
                <a:solidFill>
                  <a:schemeClr val="bg1">
                    <a:shade val="50000"/>
                  </a:schemeClr>
                </a:solidFill>
                <a:latin typeface="NikoshBAN" pitchFamily="2" charset="0"/>
                <a:cs typeface="NikoshBAN" pitchFamily="2" charset="0"/>
              </a:rPr>
              <a:t>বলে</a:t>
            </a:r>
            <a:r>
              <a:rPr lang="en-US" sz="2400" b="1" dirty="0">
                <a:ln w="50800"/>
                <a:solidFill>
                  <a:schemeClr val="bg1">
                    <a:shade val="50000"/>
                  </a:schemeClr>
                </a:solidFill>
                <a:latin typeface="NikoshBAN" pitchFamily="2" charset="0"/>
                <a:cs typeface="NikoshBAN" pitchFamily="2" charset="0"/>
              </a:rPr>
              <a:t>।</a:t>
            </a:r>
          </a:p>
        </p:txBody>
      </p:sp>
      <p:pic>
        <p:nvPicPr>
          <p:cNvPr id="76" name="Picture 1" descr="C:\Users\C.B.SOMAJPOTI\Desktop\Home_Button.png">
            <a:hlinkClick r:id="" action="ppaction://hlinkshowjump?jump=firstslide"/>
          </p:cNvPr>
          <p:cNvPicPr>
            <a:picLocks noChangeAspect="1" noChangeArrowheads="1"/>
          </p:cNvPicPr>
          <p:nvPr/>
        </p:nvPicPr>
        <p:blipFill>
          <a:blip r:embed="rId2" cstate="print"/>
          <a:srcRect/>
          <a:stretch>
            <a:fillRect/>
          </a:stretch>
        </p:blipFill>
        <p:spPr bwMode="auto">
          <a:xfrm>
            <a:off x="4800600" y="5654038"/>
            <a:ext cx="866775" cy="975362"/>
          </a:xfrm>
          <a:prstGeom prst="rect">
            <a:avLst/>
          </a:prstGeom>
          <a:noFill/>
        </p:spPr>
      </p:pic>
      <p:pic>
        <p:nvPicPr>
          <p:cNvPr id="77" name="Picture 3" descr="C:\Users\C.B.SOMAJPOTI\Desktop\next.png">
            <a:hlinkClick r:id="" action="ppaction://hlinkshowjump?jump=previousslide"/>
          </p:cNvPr>
          <p:cNvPicPr>
            <a:picLocks noChangeAspect="1" noChangeArrowheads="1"/>
          </p:cNvPicPr>
          <p:nvPr/>
        </p:nvPicPr>
        <p:blipFill>
          <a:blip r:embed="rId3" cstate="print"/>
          <a:srcRect/>
          <a:stretch>
            <a:fillRect/>
          </a:stretch>
        </p:blipFill>
        <p:spPr bwMode="auto">
          <a:xfrm flipH="1">
            <a:off x="5566408" y="5863288"/>
            <a:ext cx="619126" cy="698172"/>
          </a:xfrm>
          <a:prstGeom prst="rect">
            <a:avLst/>
          </a:prstGeom>
          <a:noFill/>
        </p:spPr>
      </p:pic>
      <p:pic>
        <p:nvPicPr>
          <p:cNvPr id="78" name="Picture 2" descr="C:\Users\C.B.SOMAJPOTI\Desktop\next.png">
            <a:hlinkClick r:id="" action="ppaction://hlinkshowjump?jump=nextslide"/>
          </p:cNvPr>
          <p:cNvPicPr>
            <a:picLocks noChangeAspect="1" noChangeArrowheads="1"/>
          </p:cNvPicPr>
          <p:nvPr/>
        </p:nvPicPr>
        <p:blipFill>
          <a:blip r:embed="rId4" cstate="print"/>
          <a:srcRect/>
          <a:stretch>
            <a:fillRect/>
          </a:stretch>
        </p:blipFill>
        <p:spPr bwMode="auto">
          <a:xfrm>
            <a:off x="6123623" y="5909414"/>
            <a:ext cx="579228" cy="6531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1000" fill="hold"/>
                                        <p:tgtEl>
                                          <p:spTgt spid="75"/>
                                        </p:tgtEl>
                                        <p:attrNameLst>
                                          <p:attrName>ppt_w</p:attrName>
                                        </p:attrNameLst>
                                      </p:cBhvr>
                                      <p:tavLst>
                                        <p:tav tm="0">
                                          <p:val>
                                            <p:strVal val="#ppt_w*0.70"/>
                                          </p:val>
                                        </p:tav>
                                        <p:tav tm="100000">
                                          <p:val>
                                            <p:strVal val="#ppt_w"/>
                                          </p:val>
                                        </p:tav>
                                      </p:tavLst>
                                    </p:anim>
                                    <p:anim calcmode="lin" valueType="num">
                                      <p:cBhvr>
                                        <p:cTn id="8" dur="1000" fill="hold"/>
                                        <p:tgtEl>
                                          <p:spTgt spid="75"/>
                                        </p:tgtEl>
                                        <p:attrNameLst>
                                          <p:attrName>ppt_h</p:attrName>
                                        </p:attrNameLst>
                                      </p:cBhvr>
                                      <p:tavLst>
                                        <p:tav tm="0">
                                          <p:val>
                                            <p:strVal val="#ppt_h"/>
                                          </p:val>
                                        </p:tav>
                                        <p:tav tm="100000">
                                          <p:val>
                                            <p:strVal val="#ppt_h"/>
                                          </p:val>
                                        </p:tav>
                                      </p:tavLst>
                                    </p:anim>
                                    <p:animEffect transition="in" filter="fade">
                                      <p:cBhvr>
                                        <p:cTn id="9" dur="1000"/>
                                        <p:tgtEl>
                                          <p:spTgt spid="7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2000"/>
                                        <p:tgtEl>
                                          <p:spTgt spid="35"/>
                                        </p:tgtEl>
                                      </p:cBhvr>
                                    </p:animEffect>
                                  </p:childTnLst>
                                </p:cTn>
                              </p:par>
                              <p:par>
                                <p:cTn id="15" presetID="10"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20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2000"/>
                                        <p:tgtEl>
                                          <p:spTgt spid="41"/>
                                        </p:tgtEl>
                                      </p:cBhvr>
                                    </p:animEffect>
                                  </p:childTnLst>
                                </p:cTn>
                              </p:par>
                              <p:par>
                                <p:cTn id="23" presetID="22" presetClass="entr" presetSubtype="8"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20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left)">
                                      <p:cBhvr>
                                        <p:cTn id="30" dur="2000"/>
                                        <p:tgtEl>
                                          <p:spTgt spid="45"/>
                                        </p:tgtEl>
                                      </p:cBhvr>
                                    </p:animEffect>
                                  </p:childTnLst>
                                </p:cTn>
                              </p:par>
                              <p:par>
                                <p:cTn id="31" presetID="22" presetClass="entr" presetSubtype="8"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2000"/>
                                        <p:tgtEl>
                                          <p:spTgt spid="4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fade">
                                      <p:cBhvr>
                                        <p:cTn id="38" dur="2000"/>
                                        <p:tgtEl>
                                          <p:spTgt spid="59"/>
                                        </p:tgtEl>
                                      </p:cBhvr>
                                    </p:animEffect>
                                  </p:childTnLst>
                                </p:cTn>
                              </p:par>
                              <p:par>
                                <p:cTn id="39" presetID="10"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2000"/>
                                        <p:tgtEl>
                                          <p:spTgt spid="6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left)">
                                      <p:cBhvr>
                                        <p:cTn id="46" dur="2000"/>
                                        <p:tgtEl>
                                          <p:spTgt spid="61"/>
                                        </p:tgtEl>
                                      </p:cBhvr>
                                    </p:animEffect>
                                  </p:childTnLst>
                                </p:cTn>
                              </p:par>
                              <p:par>
                                <p:cTn id="47" presetID="22" presetClass="entr" presetSubtype="8"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wipe(left)">
                                      <p:cBhvr>
                                        <p:cTn id="49" dur="2000"/>
                                        <p:tgtEl>
                                          <p:spTgt spid="6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wipe(left)">
                                      <p:cBhvr>
                                        <p:cTn id="54" dur="2000"/>
                                        <p:tgtEl>
                                          <p:spTgt spid="62"/>
                                        </p:tgtEl>
                                      </p:cBhvr>
                                    </p:animEffect>
                                  </p:childTnLst>
                                </p:cTn>
                              </p:par>
                              <p:par>
                                <p:cTn id="55" presetID="22" presetClass="entr" presetSubtype="8"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wipe(left)">
                                      <p:cBhvr>
                                        <p:cTn id="57" dur="2000"/>
                                        <p:tgtEl>
                                          <p:spTgt spid="6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wipe(right)">
                                      <p:cBhvr>
                                        <p:cTn id="62" dur="2000"/>
                                        <p:tgtEl>
                                          <p:spTgt spid="70"/>
                                        </p:tgtEl>
                                      </p:cBhvr>
                                    </p:animEffect>
                                  </p:childTnLst>
                                </p:cTn>
                              </p:par>
                              <p:par>
                                <p:cTn id="63" presetID="22" presetClass="entr" presetSubtype="2"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wipe(right)">
                                      <p:cBhvr>
                                        <p:cTn id="65"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3962400" y="2667000"/>
            <a:ext cx="483326" cy="2514600"/>
            <a:chOff x="3962400" y="2667000"/>
            <a:chExt cx="483326" cy="2514600"/>
          </a:xfrm>
        </p:grpSpPr>
        <p:grpSp>
          <p:nvGrpSpPr>
            <p:cNvPr id="39" name="Group 38"/>
            <p:cNvGrpSpPr/>
            <p:nvPr/>
          </p:nvGrpSpPr>
          <p:grpSpPr>
            <a:xfrm>
              <a:off x="3962400" y="2667000"/>
              <a:ext cx="483326" cy="2514600"/>
              <a:chOff x="6755674" y="2438400"/>
              <a:chExt cx="483326" cy="2514600"/>
            </a:xfrm>
          </p:grpSpPr>
          <p:sp>
            <p:nvSpPr>
              <p:cNvPr id="36" name="Chord 35"/>
              <p:cNvSpPr/>
              <p:nvPr/>
            </p:nvSpPr>
            <p:spPr>
              <a:xfrm>
                <a:off x="6781800"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7" name="Chord 36"/>
              <p:cNvSpPr/>
              <p:nvPr/>
            </p:nvSpPr>
            <p:spPr>
              <a:xfrm rot="10800000">
                <a:off x="6755674"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50" name="Straight Connector 49"/>
            <p:cNvCxnSpPr>
              <a:stCxn id="37" idx="0"/>
              <a:endCxn id="37" idx="1"/>
            </p:cNvCxnSpPr>
            <p:nvPr/>
          </p:nvCxnSpPr>
          <p:spPr>
            <a:xfrm rot="16200000" flipH="1" flipV="1">
              <a:off x="2942170" y="3918337"/>
              <a:ext cx="2512092" cy="14433"/>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3" name="Horizontal Scroll 32"/>
          <p:cNvSpPr/>
          <p:nvPr/>
        </p:nvSpPr>
        <p:spPr>
          <a:xfrm>
            <a:off x="533400" y="381000"/>
            <a:ext cx="7010400" cy="1143000"/>
          </a:xfrm>
          <a:prstGeom prst="horizontalScroll">
            <a:avLst/>
          </a:prstGeom>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r>
              <a:rPr lang="bn-IN" sz="36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উত্তল লেন্সের প্রতি</a:t>
            </a:r>
            <a:r>
              <a:rPr lang="bn-BD" sz="36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বিম্ব গঠন</a:t>
            </a:r>
            <a:r>
              <a:rPr lang="bn-IN" sz="36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endParaRPr lang="en-US" sz="3600" b="1" dirty="0">
              <a:ln w="50800"/>
              <a:solidFill>
                <a:srgbClr val="002060"/>
              </a:solidFill>
              <a:latin typeface="NikoshBAN" pitchFamily="2" charset="0"/>
              <a:cs typeface="NikoshBAN" pitchFamily="2" charset="0"/>
            </a:endParaRPr>
          </a:p>
        </p:txBody>
      </p:sp>
      <p:cxnSp>
        <p:nvCxnSpPr>
          <p:cNvPr id="41" name="Straight Connector 40"/>
          <p:cNvCxnSpPr/>
          <p:nvPr/>
        </p:nvCxnSpPr>
        <p:spPr>
          <a:xfrm>
            <a:off x="1524000" y="3886200"/>
            <a:ext cx="5334000" cy="15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3" name="Picture 42" descr="Picture1r6.jpg"/>
          <p:cNvPicPr>
            <a:picLocks noChangeAspect="1"/>
          </p:cNvPicPr>
          <p:nvPr/>
        </p:nvPicPr>
        <p:blipFill>
          <a:blip r:embed="rId2" cstate="print">
            <a:clrChange>
              <a:clrFrom>
                <a:srgbClr val="FFFFFF"/>
              </a:clrFrom>
              <a:clrTo>
                <a:srgbClr val="FFFFFF">
                  <a:alpha val="0"/>
                </a:srgbClr>
              </a:clrTo>
            </a:clrChange>
          </a:blip>
          <a:srcRect l="12342" t="9567" r="15766" b="26895"/>
          <a:stretch>
            <a:fillRect/>
          </a:stretch>
        </p:blipFill>
        <p:spPr>
          <a:xfrm>
            <a:off x="1371599" y="2895600"/>
            <a:ext cx="701253" cy="1023257"/>
          </a:xfrm>
          <a:prstGeom prst="rect">
            <a:avLst/>
          </a:prstGeom>
        </p:spPr>
      </p:pic>
      <p:pic>
        <p:nvPicPr>
          <p:cNvPr id="44" name="Picture 43" descr="Picture1r6.jpg"/>
          <p:cNvPicPr>
            <a:picLocks noChangeAspect="1"/>
          </p:cNvPicPr>
          <p:nvPr/>
        </p:nvPicPr>
        <p:blipFill>
          <a:blip r:embed="rId2" cstate="print">
            <a:clrChange>
              <a:clrFrom>
                <a:srgbClr val="FFFFFF"/>
              </a:clrFrom>
              <a:clrTo>
                <a:srgbClr val="FFFFFF">
                  <a:alpha val="0"/>
                </a:srgbClr>
              </a:clrTo>
            </a:clrChange>
          </a:blip>
          <a:srcRect l="12342" t="9567" r="15766" b="26895"/>
          <a:stretch>
            <a:fillRect/>
          </a:stretch>
        </p:blipFill>
        <p:spPr>
          <a:xfrm flipV="1">
            <a:off x="5943600" y="3886200"/>
            <a:ext cx="771622" cy="1143000"/>
          </a:xfrm>
          <a:prstGeom prst="rect">
            <a:avLst/>
          </a:prstGeom>
        </p:spPr>
      </p:pic>
      <p:cxnSp>
        <p:nvCxnSpPr>
          <p:cNvPr id="45" name="Straight Arrow Connector 44"/>
          <p:cNvCxnSpPr/>
          <p:nvPr/>
        </p:nvCxnSpPr>
        <p:spPr>
          <a:xfrm>
            <a:off x="4191000" y="3124200"/>
            <a:ext cx="3124200" cy="2362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752600" y="3124200"/>
            <a:ext cx="2514600" cy="762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752600" y="3124200"/>
            <a:ext cx="2438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600200" y="3810000"/>
            <a:ext cx="5486400" cy="400110"/>
          </a:xfrm>
          <a:prstGeom prst="rect">
            <a:avLst/>
          </a:prstGeom>
          <a:noFill/>
        </p:spPr>
        <p:txBody>
          <a:bodyPr wrap="square" rtlCol="0">
            <a:spAutoFit/>
          </a:bodyPr>
          <a:lstStyle/>
          <a:p>
            <a:r>
              <a:rPr lang="en-US" dirty="0">
                <a:solidFill>
                  <a:schemeClr val="bg1"/>
                </a:solidFill>
              </a:rPr>
              <a:t>Q            F            O        F’          Q</a:t>
            </a:r>
            <a:r>
              <a:rPr lang="en-US" baseline="-25000" dirty="0">
                <a:solidFill>
                  <a:schemeClr val="bg1"/>
                </a:solidFill>
              </a:rPr>
              <a:t>1</a:t>
            </a:r>
            <a:r>
              <a:rPr lang="en-US" dirty="0">
                <a:solidFill>
                  <a:schemeClr val="bg1"/>
                </a:solidFill>
              </a:rPr>
              <a:t>         </a:t>
            </a:r>
            <a:endParaRPr lang="en-US" dirty="0"/>
          </a:p>
        </p:txBody>
      </p:sp>
      <p:sp>
        <p:nvSpPr>
          <p:cNvPr id="57" name="TextBox 56"/>
          <p:cNvSpPr txBox="1"/>
          <p:nvPr/>
        </p:nvSpPr>
        <p:spPr>
          <a:xfrm>
            <a:off x="1600200" y="2590800"/>
            <a:ext cx="2895600" cy="400110"/>
          </a:xfrm>
          <a:prstGeom prst="rect">
            <a:avLst/>
          </a:prstGeom>
          <a:noFill/>
        </p:spPr>
        <p:txBody>
          <a:bodyPr wrap="square" rtlCol="0">
            <a:spAutoFit/>
          </a:bodyPr>
          <a:lstStyle/>
          <a:p>
            <a:r>
              <a:rPr lang="en-US" dirty="0">
                <a:solidFill>
                  <a:schemeClr val="bg1"/>
                </a:solidFill>
              </a:rPr>
              <a:t>P                       R                   </a:t>
            </a:r>
            <a:endParaRPr lang="en-US" dirty="0"/>
          </a:p>
        </p:txBody>
      </p:sp>
      <p:sp>
        <p:nvSpPr>
          <p:cNvPr id="62" name="TextBox 61"/>
          <p:cNvSpPr txBox="1"/>
          <p:nvPr/>
        </p:nvSpPr>
        <p:spPr>
          <a:xfrm>
            <a:off x="6172200" y="4800600"/>
            <a:ext cx="762000" cy="400110"/>
          </a:xfrm>
          <a:prstGeom prst="rect">
            <a:avLst/>
          </a:prstGeom>
          <a:noFill/>
        </p:spPr>
        <p:txBody>
          <a:bodyPr wrap="square" rtlCol="0">
            <a:spAutoFit/>
          </a:bodyPr>
          <a:lstStyle/>
          <a:p>
            <a:r>
              <a:rPr lang="en-US" dirty="0">
                <a:solidFill>
                  <a:schemeClr val="bg1"/>
                </a:solidFill>
              </a:rPr>
              <a:t>P</a:t>
            </a:r>
            <a:r>
              <a:rPr lang="en-US" baseline="-25000" dirty="0">
                <a:solidFill>
                  <a:schemeClr val="bg1"/>
                </a:solidFill>
              </a:rPr>
              <a:t>1</a:t>
            </a:r>
          </a:p>
        </p:txBody>
      </p:sp>
      <p:sp>
        <p:nvSpPr>
          <p:cNvPr id="64" name="TextBox 63"/>
          <p:cNvSpPr txBox="1"/>
          <p:nvPr/>
        </p:nvSpPr>
        <p:spPr>
          <a:xfrm>
            <a:off x="3962400" y="5181600"/>
            <a:ext cx="609600" cy="400110"/>
          </a:xfrm>
          <a:prstGeom prst="rect">
            <a:avLst/>
          </a:prstGeom>
          <a:noFill/>
        </p:spPr>
        <p:txBody>
          <a:bodyPr wrap="square" rtlCol="0">
            <a:spAutoFit/>
          </a:bodyPr>
          <a:lstStyle/>
          <a:p>
            <a:r>
              <a:rPr lang="en-US" dirty="0">
                <a:solidFill>
                  <a:schemeClr val="bg1"/>
                </a:solidFill>
              </a:rPr>
              <a:t>L’ </a:t>
            </a:r>
          </a:p>
        </p:txBody>
      </p:sp>
      <p:sp>
        <p:nvSpPr>
          <p:cNvPr id="65" name="TextBox 64"/>
          <p:cNvSpPr txBox="1"/>
          <p:nvPr/>
        </p:nvSpPr>
        <p:spPr>
          <a:xfrm>
            <a:off x="3962400" y="2286000"/>
            <a:ext cx="609600" cy="400110"/>
          </a:xfrm>
          <a:prstGeom prst="rect">
            <a:avLst/>
          </a:prstGeom>
          <a:noFill/>
        </p:spPr>
        <p:txBody>
          <a:bodyPr wrap="square" rtlCol="0">
            <a:spAutoFit/>
          </a:bodyPr>
          <a:lstStyle/>
          <a:p>
            <a:r>
              <a:rPr lang="en-US" dirty="0">
                <a:solidFill>
                  <a:schemeClr val="bg1"/>
                </a:solidFill>
              </a:rPr>
              <a:t>L </a:t>
            </a:r>
          </a:p>
        </p:txBody>
      </p:sp>
      <p:sp>
        <p:nvSpPr>
          <p:cNvPr id="73" name="Rectangle 72"/>
          <p:cNvSpPr/>
          <p:nvPr/>
        </p:nvSpPr>
        <p:spPr>
          <a:xfrm>
            <a:off x="7696200" y="457200"/>
            <a:ext cx="1371600" cy="12954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1" descr="C:\Users\C.B.SOMAJPOTI\Desktop\Home_Button.png">
            <a:hlinkClick r:id="" action="ppaction://hlinkshowjump?jump=firstslide"/>
          </p:cNvPr>
          <p:cNvPicPr>
            <a:picLocks noChangeAspect="1" noChangeArrowheads="1"/>
          </p:cNvPicPr>
          <p:nvPr/>
        </p:nvPicPr>
        <p:blipFill>
          <a:blip r:embed="rId4" cstate="print"/>
          <a:srcRect/>
          <a:stretch>
            <a:fillRect/>
          </a:stretch>
        </p:blipFill>
        <p:spPr bwMode="auto">
          <a:xfrm>
            <a:off x="7543800" y="5654038"/>
            <a:ext cx="866775" cy="975362"/>
          </a:xfrm>
          <a:prstGeom prst="rect">
            <a:avLst/>
          </a:prstGeom>
          <a:noFill/>
        </p:spPr>
      </p:pic>
      <p:pic>
        <p:nvPicPr>
          <p:cNvPr id="75" name="Picture 3" descr="C:\Users\C.B.SOMAJPOTI\Desktop\next.png">
            <a:hlinkClick r:id="" action="ppaction://hlinkshowjump?jump=previousslide"/>
          </p:cNvPr>
          <p:cNvPicPr>
            <a:picLocks noChangeAspect="1" noChangeArrowheads="1"/>
          </p:cNvPicPr>
          <p:nvPr/>
        </p:nvPicPr>
        <p:blipFill>
          <a:blip r:embed="rId5" cstate="print"/>
          <a:srcRect/>
          <a:stretch>
            <a:fillRect/>
          </a:stretch>
        </p:blipFill>
        <p:spPr bwMode="auto">
          <a:xfrm flipH="1">
            <a:off x="8309608" y="5863288"/>
            <a:ext cx="619126" cy="698172"/>
          </a:xfrm>
          <a:prstGeom prst="rect">
            <a:avLst/>
          </a:prstGeom>
          <a:noFill/>
        </p:spPr>
      </p:pic>
      <p:pic>
        <p:nvPicPr>
          <p:cNvPr id="76" name="Picture 2" descr="C:\Users\C.B.SOMAJPOTI\Desktop\next.png">
            <a:hlinkClick r:id="" action="ppaction://hlinkshowjump?jump=nextslide"/>
          </p:cNvPr>
          <p:cNvPicPr>
            <a:picLocks noChangeAspect="1" noChangeArrowheads="1"/>
          </p:cNvPicPr>
          <p:nvPr/>
        </p:nvPicPr>
        <p:blipFill>
          <a:blip r:embed="rId6" cstate="print"/>
          <a:srcRect/>
          <a:stretch>
            <a:fillRect/>
          </a:stretch>
        </p:blipFill>
        <p:spPr bwMode="auto">
          <a:xfrm>
            <a:off x="8866823" y="5909414"/>
            <a:ext cx="579228" cy="653180"/>
          </a:xfrm>
          <a:prstGeom prst="rect">
            <a:avLst/>
          </a:prstGeom>
          <a:noFill/>
        </p:spPr>
      </p:pic>
      <p:cxnSp>
        <p:nvCxnSpPr>
          <p:cNvPr id="35" name="Straight Arrow Connector 34"/>
          <p:cNvCxnSpPr/>
          <p:nvPr/>
        </p:nvCxnSpPr>
        <p:spPr>
          <a:xfrm>
            <a:off x="4191000" y="3886200"/>
            <a:ext cx="3276600" cy="1295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2000"/>
                                        <p:tgtEl>
                                          <p:spTgt spid="7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2000"/>
                                        <p:tgtEl>
                                          <p:spTgt spid="41"/>
                                        </p:tgtEl>
                                      </p:cBhvr>
                                    </p:animEffect>
                                  </p:childTnLst>
                                </p:cTn>
                              </p:par>
                              <p:par>
                                <p:cTn id="16" presetID="10" presetClass="entr" presetSubtype="0"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2000"/>
                                        <p:tgtEl>
                                          <p:spTgt spid="66"/>
                                        </p:tgtEl>
                                      </p:cBhvr>
                                    </p:animEffect>
                                  </p:childTnLst>
                                </p:cTn>
                              </p:par>
                              <p:par>
                                <p:cTn id="19" presetID="10"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20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left)">
                                      <p:cBhvr>
                                        <p:cTn id="26" dur="2000"/>
                                        <p:tgtEl>
                                          <p:spTgt spid="47"/>
                                        </p:tgtEl>
                                      </p:cBhvr>
                                    </p:animEffect>
                                  </p:childTnLst>
                                </p:cTn>
                              </p:par>
                              <p:par>
                                <p:cTn id="27" presetID="22" presetClass="entr" presetSubtype="8"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20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2000"/>
                                        <p:tgtEl>
                                          <p:spTgt spid="35"/>
                                        </p:tgtEl>
                                      </p:cBhvr>
                                    </p:animEffect>
                                  </p:childTnLst>
                                </p:cTn>
                              </p:par>
                              <p:par>
                                <p:cTn id="35" presetID="22" presetClass="entr" presetSubtype="8"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20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20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2000"/>
                                        <p:tgtEl>
                                          <p:spTgt spid="5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2000"/>
                                        <p:tgtEl>
                                          <p:spTgt spid="5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2000"/>
                                        <p:tgtEl>
                                          <p:spTgt spid="6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2000"/>
                                        <p:tgtEl>
                                          <p:spTgt spid="6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6" grpId="0"/>
      <p:bldP spid="57" grpId="0"/>
      <p:bldP spid="62" grpId="0"/>
      <p:bldP spid="64" grpId="0"/>
      <p:bldP spid="65" grpId="0"/>
      <p:bldP spid="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2590800" y="609600"/>
            <a:ext cx="3886200" cy="1600200"/>
          </a:xfrm>
          <a:prstGeom prst="downArrowCallout">
            <a:avLst/>
          </a:prstGeom>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4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জোড়ায় কাজ </a:t>
            </a:r>
            <a:endParaRPr lang="en-US" sz="44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Horizontal Scroll 3"/>
          <p:cNvSpPr/>
          <p:nvPr/>
        </p:nvSpPr>
        <p:spPr>
          <a:xfrm>
            <a:off x="990600" y="2590800"/>
            <a:ext cx="7677150" cy="2209800"/>
          </a:xfrm>
          <a:prstGeom prst="horizontalScroll">
            <a:avLst/>
          </a:prstGeom>
          <a:ln/>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36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চিত্র অংকন করে উত্তল লেন্সের প্রতি</a:t>
            </a:r>
            <a:r>
              <a:rPr lang="bn-BD" sz="36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বিম্ব গঠন বর্ণনা</a:t>
            </a:r>
            <a:r>
              <a:rPr lang="en-US" sz="3600" b="1" dirty="0">
                <a:ln w="11430"/>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a:t>
            </a:r>
            <a:r>
              <a:rPr lang="bn-IN" sz="3600" b="1" dirty="0">
                <a:ln w="11430"/>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কর। </a:t>
            </a:r>
            <a:endParaRPr lang="en-US" sz="3600" b="1" dirty="0">
              <a:ln w="11430"/>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endParaRPr>
          </a:p>
        </p:txBody>
      </p:sp>
      <p:sp>
        <p:nvSpPr>
          <p:cNvPr id="6" name="Bevel 5"/>
          <p:cNvSpPr/>
          <p:nvPr/>
        </p:nvSpPr>
        <p:spPr>
          <a:xfrm>
            <a:off x="6629400" y="685800"/>
            <a:ext cx="2819400" cy="838200"/>
          </a:xfrm>
          <a:prstGeom prst="bevel">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24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সময়ঃ </a:t>
            </a:r>
            <a:r>
              <a:rPr lang="bn-IN" sz="24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১০</a:t>
            </a:r>
            <a:r>
              <a:rPr lang="bn-BD" sz="24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মিনিট </a:t>
            </a:r>
            <a:endParaRPr lang="en-US" sz="24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10" name="Content Placeholder 6" descr="meeting-hi.png"/>
          <p:cNvPicPr>
            <a:picLocks noChangeAspect="1"/>
          </p:cNvPicPr>
          <p:nvPr/>
        </p:nvPicPr>
        <p:blipFill>
          <a:blip r:embed="rId2" cstate="print">
            <a:clrChange>
              <a:clrFrom>
                <a:srgbClr val="965C36"/>
              </a:clrFrom>
              <a:clrTo>
                <a:srgbClr val="965C36">
                  <a:alpha val="0"/>
                </a:srgbClr>
              </a:clrTo>
            </a:clrChange>
          </a:blip>
          <a:srcRect l="53899" b="57453"/>
          <a:stretch>
            <a:fillRect/>
          </a:stretch>
        </p:blipFill>
        <p:spPr>
          <a:xfrm rot="21184441">
            <a:off x="452764" y="420656"/>
            <a:ext cx="2014551" cy="1537045"/>
          </a:xfrm>
          <a:prstGeom prst="rect">
            <a:avLst/>
          </a:prstGeom>
        </p:spPr>
      </p:pic>
      <p:pic>
        <p:nvPicPr>
          <p:cNvPr id="11" name="Picture 1" descr="C:\Users\C.B.SOMAJPOTI\Desktop\Home_Button.png">
            <a:hlinkClick r:id="" action="ppaction://hlinkshowjump?jump=firstslide"/>
          </p:cNvPr>
          <p:cNvPicPr>
            <a:picLocks noChangeAspect="1" noChangeArrowheads="1"/>
          </p:cNvPicPr>
          <p:nvPr/>
        </p:nvPicPr>
        <p:blipFill>
          <a:blip r:embed="rId3" cstate="print"/>
          <a:srcRect/>
          <a:stretch>
            <a:fillRect/>
          </a:stretch>
        </p:blipFill>
        <p:spPr bwMode="auto">
          <a:xfrm>
            <a:off x="7543800" y="5654038"/>
            <a:ext cx="866775" cy="975362"/>
          </a:xfrm>
          <a:prstGeom prst="rect">
            <a:avLst/>
          </a:prstGeom>
          <a:noFill/>
        </p:spPr>
      </p:pic>
      <p:pic>
        <p:nvPicPr>
          <p:cNvPr id="12" name="Picture 3" descr="C:\Users\C.B.SOMAJPOTI\Desktop\next.png">
            <a:hlinkClick r:id="" action="ppaction://hlinkshowjump?jump=previousslide"/>
          </p:cNvPr>
          <p:cNvPicPr>
            <a:picLocks noChangeAspect="1" noChangeArrowheads="1"/>
          </p:cNvPicPr>
          <p:nvPr/>
        </p:nvPicPr>
        <p:blipFill>
          <a:blip r:embed="rId4" cstate="print"/>
          <a:srcRect/>
          <a:stretch>
            <a:fillRect/>
          </a:stretch>
        </p:blipFill>
        <p:spPr bwMode="auto">
          <a:xfrm flipH="1">
            <a:off x="8309608" y="5863288"/>
            <a:ext cx="619126" cy="698172"/>
          </a:xfrm>
          <a:prstGeom prst="rect">
            <a:avLst/>
          </a:prstGeom>
          <a:noFill/>
        </p:spPr>
      </p:pic>
      <p:pic>
        <p:nvPicPr>
          <p:cNvPr id="13" name="Picture 2" descr="C:\Users\C.B.SOMAJPOTI\Desktop\next.png">
            <a:hlinkClick r:id="" action="ppaction://hlinkshowjump?jump=nextslide"/>
          </p:cNvPr>
          <p:cNvPicPr>
            <a:picLocks noChangeAspect="1" noChangeArrowheads="1"/>
          </p:cNvPicPr>
          <p:nvPr/>
        </p:nvPicPr>
        <p:blipFill>
          <a:blip r:embed="rId5" cstate="print"/>
          <a:srcRect/>
          <a:stretch>
            <a:fillRect/>
          </a:stretch>
        </p:blipFill>
        <p:spPr bwMode="auto">
          <a:xfrm>
            <a:off x="8866823" y="5909414"/>
            <a:ext cx="579228" cy="653180"/>
          </a:xfrm>
          <a:prstGeom prst="rect">
            <a:avLst/>
          </a:prstGeom>
          <a:noFill/>
        </p:spPr>
      </p:pic>
      <p:sp>
        <p:nvSpPr>
          <p:cNvPr id="9" name="Flowchart: Process 8"/>
          <p:cNvSpPr/>
          <p:nvPr/>
        </p:nvSpPr>
        <p:spPr>
          <a:xfrm>
            <a:off x="457200" y="5486400"/>
            <a:ext cx="1981200" cy="914400"/>
          </a:xfrm>
          <a:prstGeom prst="flowChartProcess">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05"/>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 calcmode="lin" valueType="num">
                                      <p:cBhvr>
                                        <p:cTn id="27" dur="500" fill="hold"/>
                                        <p:tgtEl>
                                          <p:spTgt spid="4"/>
                                        </p:tgtEl>
                                        <p:attrNameLst>
                                          <p:attrName>ppt_x</p:attrName>
                                        </p:attrNameLst>
                                      </p:cBhvr>
                                      <p:tavLst>
                                        <p:tav tm="0">
                                          <p:val>
                                            <p:strVal val="#ppt_x-.2"/>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76400" y="3200400"/>
            <a:ext cx="5334000" cy="400110"/>
          </a:xfrm>
          <a:prstGeom prst="rect">
            <a:avLst/>
          </a:prstGeom>
          <a:noFill/>
        </p:spPr>
        <p:txBody>
          <a:bodyPr wrap="square" rtlCol="0">
            <a:spAutoFit/>
          </a:bodyPr>
          <a:lstStyle/>
          <a:p>
            <a:r>
              <a:rPr lang="en-US" dirty="0">
                <a:solidFill>
                  <a:schemeClr val="bg1"/>
                </a:solidFill>
              </a:rPr>
              <a:t>Q            F               O             </a:t>
            </a:r>
            <a:endParaRPr lang="en-US" dirty="0"/>
          </a:p>
        </p:txBody>
      </p:sp>
      <p:pic>
        <p:nvPicPr>
          <p:cNvPr id="8" name="Picture 7" descr="Picture1r6.jpg"/>
          <p:cNvPicPr>
            <a:picLocks noChangeAspect="1"/>
          </p:cNvPicPr>
          <p:nvPr/>
        </p:nvPicPr>
        <p:blipFill>
          <a:blip r:embed="rId2" cstate="print">
            <a:clrChange>
              <a:clrFrom>
                <a:srgbClr val="FFFFFF"/>
              </a:clrFrom>
              <a:clrTo>
                <a:srgbClr val="FFFFFF">
                  <a:alpha val="0"/>
                </a:srgbClr>
              </a:clrTo>
            </a:clrChange>
          </a:blip>
          <a:srcRect l="12342" t="9567" r="15766" b="26895"/>
          <a:stretch>
            <a:fillRect/>
          </a:stretch>
        </p:blipFill>
        <p:spPr>
          <a:xfrm>
            <a:off x="1447800" y="2286000"/>
            <a:ext cx="701253" cy="1023257"/>
          </a:xfrm>
          <a:prstGeom prst="rect">
            <a:avLst/>
          </a:prstGeom>
        </p:spPr>
      </p:pic>
      <p:grpSp>
        <p:nvGrpSpPr>
          <p:cNvPr id="26" name="Group 25"/>
          <p:cNvGrpSpPr/>
          <p:nvPr/>
        </p:nvGrpSpPr>
        <p:grpSpPr>
          <a:xfrm>
            <a:off x="4191000" y="2057400"/>
            <a:ext cx="762000" cy="2514600"/>
            <a:chOff x="4191000" y="2057400"/>
            <a:chExt cx="762000" cy="2514600"/>
          </a:xfrm>
        </p:grpSpPr>
        <p:grpSp>
          <p:nvGrpSpPr>
            <p:cNvPr id="2" name="Group 1"/>
            <p:cNvGrpSpPr/>
            <p:nvPr/>
          </p:nvGrpSpPr>
          <p:grpSpPr>
            <a:xfrm>
              <a:off x="4191000" y="2057400"/>
              <a:ext cx="762000" cy="2514600"/>
              <a:chOff x="2362200" y="2514600"/>
              <a:chExt cx="762000" cy="2514600"/>
            </a:xfrm>
            <a:solidFill>
              <a:srgbClr val="00B0F0"/>
            </a:solidFill>
          </p:grpSpPr>
          <p:sp>
            <p:nvSpPr>
              <p:cNvPr id="3" name="Isosceles Triangle 2"/>
              <p:cNvSpPr/>
              <p:nvPr/>
            </p:nvSpPr>
            <p:spPr>
              <a:xfrm rot="10800000">
                <a:off x="2392077" y="25146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4" name="Moon 3"/>
              <p:cNvSpPr/>
              <p:nvPr/>
            </p:nvSpPr>
            <p:spPr>
              <a:xfrm>
                <a:off x="2743200" y="2514600"/>
                <a:ext cx="3810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 name="Moon 4"/>
              <p:cNvSpPr/>
              <p:nvPr/>
            </p:nvSpPr>
            <p:spPr>
              <a:xfrm flipH="1">
                <a:off x="2362200" y="2514600"/>
                <a:ext cx="4572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6" name="Isosceles Triangle 5"/>
              <p:cNvSpPr/>
              <p:nvPr/>
            </p:nvSpPr>
            <p:spPr>
              <a:xfrm>
                <a:off x="2377138" y="41910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12" name="Straight Connector 11"/>
            <p:cNvCxnSpPr>
              <a:stCxn id="3" idx="3"/>
              <a:endCxn id="6" idx="3"/>
            </p:cNvCxnSpPr>
            <p:nvPr/>
          </p:nvCxnSpPr>
          <p:spPr>
            <a:xfrm rot="16200000" flipH="1" flipV="1">
              <a:off x="3308101" y="3307231"/>
              <a:ext cx="2514600" cy="14938"/>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a:off x="1828800" y="2438400"/>
            <a:ext cx="2743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1"/>
          </p:cNvCxnSpPr>
          <p:nvPr/>
        </p:nvCxnSpPr>
        <p:spPr>
          <a:xfrm>
            <a:off x="1828800" y="2438400"/>
            <a:ext cx="2819400" cy="8763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572000" y="1447800"/>
            <a:ext cx="1905000"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24200" y="2438400"/>
            <a:ext cx="1447800" cy="836612"/>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pic>
        <p:nvPicPr>
          <p:cNvPr id="25" name="Picture 24" descr="Picture1r6.jpg"/>
          <p:cNvPicPr>
            <a:picLocks noChangeAspect="1"/>
          </p:cNvPicPr>
          <p:nvPr/>
        </p:nvPicPr>
        <p:blipFill>
          <a:blip r:embed="rId3" cstate="print">
            <a:clrChange>
              <a:clrFrom>
                <a:srgbClr val="FFFFFF"/>
              </a:clrFrom>
              <a:clrTo>
                <a:srgbClr val="FFFFFF">
                  <a:alpha val="0"/>
                </a:srgbClr>
              </a:clrTo>
            </a:clrChange>
          </a:blip>
          <a:srcRect l="12342" t="9567" r="15766" b="26895"/>
          <a:stretch>
            <a:fillRect/>
          </a:stretch>
        </p:blipFill>
        <p:spPr>
          <a:xfrm>
            <a:off x="3505199" y="2864496"/>
            <a:ext cx="304801" cy="444761"/>
          </a:xfrm>
          <a:prstGeom prst="rect">
            <a:avLst/>
          </a:prstGeom>
        </p:spPr>
      </p:pic>
      <p:sp>
        <p:nvSpPr>
          <p:cNvPr id="28" name="TextBox 27"/>
          <p:cNvSpPr txBox="1"/>
          <p:nvPr/>
        </p:nvSpPr>
        <p:spPr>
          <a:xfrm>
            <a:off x="4343400" y="1600200"/>
            <a:ext cx="609600" cy="400110"/>
          </a:xfrm>
          <a:prstGeom prst="rect">
            <a:avLst/>
          </a:prstGeom>
          <a:noFill/>
        </p:spPr>
        <p:txBody>
          <a:bodyPr wrap="square" rtlCol="0">
            <a:spAutoFit/>
          </a:bodyPr>
          <a:lstStyle/>
          <a:p>
            <a:r>
              <a:rPr lang="en-US" dirty="0">
                <a:solidFill>
                  <a:schemeClr val="bg1"/>
                </a:solidFill>
              </a:rPr>
              <a:t>L </a:t>
            </a:r>
          </a:p>
        </p:txBody>
      </p:sp>
      <p:sp>
        <p:nvSpPr>
          <p:cNvPr id="29" name="TextBox 28"/>
          <p:cNvSpPr txBox="1"/>
          <p:nvPr/>
        </p:nvSpPr>
        <p:spPr>
          <a:xfrm>
            <a:off x="4343400" y="4572000"/>
            <a:ext cx="609600" cy="400110"/>
          </a:xfrm>
          <a:prstGeom prst="rect">
            <a:avLst/>
          </a:prstGeom>
          <a:noFill/>
        </p:spPr>
        <p:txBody>
          <a:bodyPr wrap="square" rtlCol="0">
            <a:spAutoFit/>
          </a:bodyPr>
          <a:lstStyle/>
          <a:p>
            <a:r>
              <a:rPr lang="en-US" dirty="0">
                <a:solidFill>
                  <a:schemeClr val="bg1"/>
                </a:solidFill>
              </a:rPr>
              <a:t>L’ </a:t>
            </a:r>
          </a:p>
        </p:txBody>
      </p:sp>
      <p:sp>
        <p:nvSpPr>
          <p:cNvPr id="30" name="TextBox 29"/>
          <p:cNvSpPr txBox="1"/>
          <p:nvPr/>
        </p:nvSpPr>
        <p:spPr>
          <a:xfrm>
            <a:off x="1752600" y="2057400"/>
            <a:ext cx="381000" cy="400110"/>
          </a:xfrm>
          <a:prstGeom prst="rect">
            <a:avLst/>
          </a:prstGeom>
          <a:noFill/>
        </p:spPr>
        <p:txBody>
          <a:bodyPr wrap="square" rtlCol="0">
            <a:spAutoFit/>
          </a:bodyPr>
          <a:lstStyle/>
          <a:p>
            <a:r>
              <a:rPr lang="en-US" dirty="0">
                <a:solidFill>
                  <a:schemeClr val="bg1"/>
                </a:solidFill>
              </a:rPr>
              <a:t>P</a:t>
            </a:r>
            <a:endParaRPr lang="en-US" baseline="-25000" dirty="0">
              <a:solidFill>
                <a:schemeClr val="bg1"/>
              </a:solidFill>
            </a:endParaRPr>
          </a:p>
        </p:txBody>
      </p:sp>
      <p:sp>
        <p:nvSpPr>
          <p:cNvPr id="31" name="TextBox 30"/>
          <p:cNvSpPr txBox="1"/>
          <p:nvPr/>
        </p:nvSpPr>
        <p:spPr>
          <a:xfrm>
            <a:off x="3352800" y="2514600"/>
            <a:ext cx="762000" cy="400110"/>
          </a:xfrm>
          <a:prstGeom prst="rect">
            <a:avLst/>
          </a:prstGeom>
          <a:noFill/>
        </p:spPr>
        <p:txBody>
          <a:bodyPr wrap="square" rtlCol="0">
            <a:spAutoFit/>
          </a:bodyPr>
          <a:lstStyle/>
          <a:p>
            <a:r>
              <a:rPr lang="en-US" dirty="0">
                <a:solidFill>
                  <a:schemeClr val="bg1"/>
                </a:solidFill>
              </a:rPr>
              <a:t>P</a:t>
            </a:r>
            <a:r>
              <a:rPr lang="en-US" baseline="-25000" dirty="0">
                <a:solidFill>
                  <a:schemeClr val="bg1"/>
                </a:solidFill>
              </a:rPr>
              <a:t>1</a:t>
            </a:r>
          </a:p>
        </p:txBody>
      </p:sp>
      <p:sp>
        <p:nvSpPr>
          <p:cNvPr id="32" name="TextBox 31"/>
          <p:cNvSpPr txBox="1"/>
          <p:nvPr/>
        </p:nvSpPr>
        <p:spPr>
          <a:xfrm>
            <a:off x="3352800" y="3276600"/>
            <a:ext cx="609600" cy="400110"/>
          </a:xfrm>
          <a:prstGeom prst="rect">
            <a:avLst/>
          </a:prstGeom>
          <a:noFill/>
        </p:spPr>
        <p:txBody>
          <a:bodyPr wrap="square" rtlCol="0">
            <a:spAutoFit/>
          </a:bodyPr>
          <a:lstStyle/>
          <a:p>
            <a:r>
              <a:rPr lang="en-US" dirty="0">
                <a:solidFill>
                  <a:schemeClr val="bg1"/>
                </a:solidFill>
              </a:rPr>
              <a:t> Q</a:t>
            </a:r>
            <a:r>
              <a:rPr lang="en-US" baseline="-25000" dirty="0">
                <a:solidFill>
                  <a:schemeClr val="bg1"/>
                </a:solidFill>
              </a:rPr>
              <a:t>1</a:t>
            </a:r>
            <a:r>
              <a:rPr lang="en-US" dirty="0">
                <a:solidFill>
                  <a:schemeClr val="bg1"/>
                </a:solidFill>
              </a:rPr>
              <a:t>                  </a:t>
            </a:r>
            <a:endParaRPr lang="en-US" dirty="0"/>
          </a:p>
        </p:txBody>
      </p:sp>
      <p:sp>
        <p:nvSpPr>
          <p:cNvPr id="33" name="Horizontal Scroll 32"/>
          <p:cNvSpPr/>
          <p:nvPr/>
        </p:nvSpPr>
        <p:spPr>
          <a:xfrm>
            <a:off x="533400" y="381000"/>
            <a:ext cx="4876800" cy="114300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r>
              <a:rPr lang="bn-IN" sz="36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অবতল লেন্সের প্রতি</a:t>
            </a:r>
            <a:r>
              <a:rPr lang="bn-BD" sz="36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বিম্ব গঠন</a:t>
            </a:r>
            <a:r>
              <a:rPr lang="bn-IN" sz="36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endParaRPr lang="en-US" sz="3600" b="1" dirty="0">
              <a:ln w="50800"/>
              <a:solidFill>
                <a:srgbClr val="002060"/>
              </a:solidFill>
              <a:latin typeface="NikoshBAN" pitchFamily="2" charset="0"/>
              <a:cs typeface="NikoshBAN" pitchFamily="2" charset="0"/>
            </a:endParaRPr>
          </a:p>
        </p:txBody>
      </p:sp>
      <p:pic>
        <p:nvPicPr>
          <p:cNvPr id="35" name="Picture 1" descr="C:\Users\C.B.SOMAJPOTI\Desktop\Home_Button.png">
            <a:hlinkClick r:id="" action="ppaction://hlinkshowjump?jump=firstslide"/>
          </p:cNvPr>
          <p:cNvPicPr>
            <a:picLocks noChangeAspect="1" noChangeArrowheads="1"/>
          </p:cNvPicPr>
          <p:nvPr/>
        </p:nvPicPr>
        <p:blipFill>
          <a:blip r:embed="rId4" cstate="print"/>
          <a:srcRect/>
          <a:stretch>
            <a:fillRect/>
          </a:stretch>
        </p:blipFill>
        <p:spPr bwMode="auto">
          <a:xfrm>
            <a:off x="7543800" y="5654038"/>
            <a:ext cx="866775" cy="975362"/>
          </a:xfrm>
          <a:prstGeom prst="rect">
            <a:avLst/>
          </a:prstGeom>
          <a:noFill/>
        </p:spPr>
      </p:pic>
      <p:pic>
        <p:nvPicPr>
          <p:cNvPr id="36" name="Picture 3" descr="C:\Users\C.B.SOMAJPOTI\Desktop\next.png">
            <a:hlinkClick r:id="" action="ppaction://hlinkshowjump?jump=previousslide"/>
          </p:cNvPr>
          <p:cNvPicPr>
            <a:picLocks noChangeAspect="1" noChangeArrowheads="1"/>
          </p:cNvPicPr>
          <p:nvPr/>
        </p:nvPicPr>
        <p:blipFill>
          <a:blip r:embed="rId5" cstate="print"/>
          <a:srcRect/>
          <a:stretch>
            <a:fillRect/>
          </a:stretch>
        </p:blipFill>
        <p:spPr bwMode="auto">
          <a:xfrm flipH="1">
            <a:off x="8309608" y="5863288"/>
            <a:ext cx="619126" cy="698172"/>
          </a:xfrm>
          <a:prstGeom prst="rect">
            <a:avLst/>
          </a:prstGeom>
          <a:noFill/>
        </p:spPr>
      </p:pic>
      <p:pic>
        <p:nvPicPr>
          <p:cNvPr id="37" name="Picture 2" descr="C:\Users\C.B.SOMAJPOTI\Desktop\next.png">
            <a:hlinkClick r:id="" action="ppaction://hlinkshowjump?jump=nextslide"/>
          </p:cNvPr>
          <p:cNvPicPr>
            <a:picLocks noChangeAspect="1" noChangeArrowheads="1"/>
          </p:cNvPicPr>
          <p:nvPr/>
        </p:nvPicPr>
        <p:blipFill>
          <a:blip r:embed="rId6" cstate="print"/>
          <a:srcRect/>
          <a:stretch>
            <a:fillRect/>
          </a:stretch>
        </p:blipFill>
        <p:spPr bwMode="auto">
          <a:xfrm>
            <a:off x="8866823" y="5909414"/>
            <a:ext cx="579228" cy="653180"/>
          </a:xfrm>
          <a:prstGeom prst="rect">
            <a:avLst/>
          </a:prstGeom>
          <a:noFill/>
        </p:spPr>
      </p:pic>
      <p:cxnSp>
        <p:nvCxnSpPr>
          <p:cNvPr id="34" name="Straight Arrow Connector 33"/>
          <p:cNvCxnSpPr/>
          <p:nvPr/>
        </p:nvCxnSpPr>
        <p:spPr>
          <a:xfrm>
            <a:off x="4572000" y="3276600"/>
            <a:ext cx="2819400" cy="8763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676400" y="3276600"/>
            <a:ext cx="5105400" cy="1588"/>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200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2000"/>
                                        <p:tgtEl>
                                          <p:spTgt spid="18"/>
                                        </p:tgtEl>
                                      </p:cBhvr>
                                    </p:animEffect>
                                  </p:childTnLst>
                                </p:cTn>
                              </p:par>
                              <p:par>
                                <p:cTn id="32" presetID="22" presetClass="entr" presetSubtype="8"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20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right)">
                                      <p:cBhvr>
                                        <p:cTn id="39" dur="20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2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2000"/>
                                        <p:tgtEl>
                                          <p:spTgt spid="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2000"/>
                                        <p:tgtEl>
                                          <p:spTgt spid="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20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2000"/>
                                        <p:tgtEl>
                                          <p:spTgt spid="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2000"/>
                                        <p:tgtEl>
                                          <p:spTgt spid="2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Callout 2"/>
          <p:cNvSpPr/>
          <p:nvPr/>
        </p:nvSpPr>
        <p:spPr>
          <a:xfrm>
            <a:off x="2209800" y="609600"/>
            <a:ext cx="4216400" cy="1524000"/>
          </a:xfrm>
          <a:prstGeom prst="downArrowCallout">
            <a:avLst/>
          </a:prstGeom>
          <a:ln/>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54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দলীয় </a:t>
            </a:r>
            <a:r>
              <a:rPr lang="bn-BD" sz="54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কাজ </a:t>
            </a:r>
            <a:endParaRPr lang="en-US" sz="54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4" name="Horizontal Scroll 3"/>
          <p:cNvSpPr/>
          <p:nvPr/>
        </p:nvSpPr>
        <p:spPr>
          <a:xfrm>
            <a:off x="990600" y="2590800"/>
            <a:ext cx="7677150" cy="2209800"/>
          </a:xfrm>
          <a:prstGeom prst="horizontalScroll">
            <a:avLst/>
          </a:prstGeom>
          <a:ln/>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4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চিত্র অংকন করে অবতল লেন্সের প্রতি</a:t>
            </a:r>
            <a:r>
              <a:rPr lang="bn-BD" sz="4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বিম্ব</a:t>
            </a:r>
            <a:r>
              <a:rPr lang="bn-IN" sz="4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bn-BD" sz="4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গঠন বর্ণনা</a:t>
            </a:r>
            <a:r>
              <a:rPr lang="en-US" sz="4400" b="1" dirty="0">
                <a:ln w="11430"/>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 </a:t>
            </a:r>
            <a:r>
              <a:rPr lang="bn-IN" sz="4400" b="1" dirty="0">
                <a:ln w="11430"/>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rPr>
              <a:t>কর। </a:t>
            </a:r>
            <a:endParaRPr lang="en-US" sz="4400" b="1" dirty="0">
              <a:ln w="11430"/>
              <a:solidFill>
                <a:sysClr val="windowText" lastClr="000000"/>
              </a:solidFill>
              <a:effectLst>
                <a:outerShdw blurRad="80000" dist="40000" dir="5040000" algn="tl">
                  <a:srgbClr val="000000">
                    <a:alpha val="30000"/>
                  </a:srgbClr>
                </a:outerShdw>
              </a:effectLst>
              <a:latin typeface="NikoshBAN" pitchFamily="2" charset="0"/>
              <a:cs typeface="NikoshBAN" pitchFamily="2" charset="0"/>
            </a:endParaRPr>
          </a:p>
        </p:txBody>
      </p:sp>
      <p:sp>
        <p:nvSpPr>
          <p:cNvPr id="6" name="Bevel 5"/>
          <p:cNvSpPr/>
          <p:nvPr/>
        </p:nvSpPr>
        <p:spPr>
          <a:xfrm>
            <a:off x="6705600" y="533400"/>
            <a:ext cx="2819400" cy="990600"/>
          </a:xfrm>
          <a:prstGeom prst="bevel">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সময়ঃ </a:t>
            </a:r>
            <a:r>
              <a:rPr lang="bn-IN" sz="36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১০</a:t>
            </a:r>
            <a:r>
              <a:rPr lang="bn-BD" sz="36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মিনিট </a:t>
            </a:r>
            <a:endParaRPr lang="en-US" sz="36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0" name="Rectangle 9"/>
          <p:cNvSpPr/>
          <p:nvPr/>
        </p:nvSpPr>
        <p:spPr>
          <a:xfrm>
            <a:off x="381000" y="609600"/>
            <a:ext cx="1752600" cy="12954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 descr="C:\Users\C.B.SOMAJPOTI\Desktop\Home_Button.png">
            <a:hlinkClick r:id="" action="ppaction://hlinkshowjump?jump=firstslide"/>
          </p:cNvPr>
          <p:cNvPicPr>
            <a:picLocks noChangeAspect="1" noChangeArrowheads="1"/>
          </p:cNvPicPr>
          <p:nvPr/>
        </p:nvPicPr>
        <p:blipFill>
          <a:blip r:embed="rId3" cstate="print"/>
          <a:srcRect/>
          <a:stretch>
            <a:fillRect/>
          </a:stretch>
        </p:blipFill>
        <p:spPr bwMode="auto">
          <a:xfrm>
            <a:off x="7543800" y="5654038"/>
            <a:ext cx="866775" cy="975362"/>
          </a:xfrm>
          <a:prstGeom prst="rect">
            <a:avLst/>
          </a:prstGeom>
          <a:noFill/>
        </p:spPr>
      </p:pic>
      <p:pic>
        <p:nvPicPr>
          <p:cNvPr id="12" name="Picture 3" descr="C:\Users\C.B.SOMAJPOTI\Desktop\next.png">
            <a:hlinkClick r:id="" action="ppaction://hlinkshowjump?jump=previousslide"/>
          </p:cNvPr>
          <p:cNvPicPr>
            <a:picLocks noChangeAspect="1" noChangeArrowheads="1"/>
          </p:cNvPicPr>
          <p:nvPr/>
        </p:nvPicPr>
        <p:blipFill>
          <a:blip r:embed="rId4" cstate="print"/>
          <a:srcRect/>
          <a:stretch>
            <a:fillRect/>
          </a:stretch>
        </p:blipFill>
        <p:spPr bwMode="auto">
          <a:xfrm flipH="1">
            <a:off x="8309608" y="5863288"/>
            <a:ext cx="619126" cy="698172"/>
          </a:xfrm>
          <a:prstGeom prst="rect">
            <a:avLst/>
          </a:prstGeom>
          <a:noFill/>
        </p:spPr>
      </p:pic>
      <p:pic>
        <p:nvPicPr>
          <p:cNvPr id="13" name="Picture 2" descr="C:\Users\C.B.SOMAJPOTI\Desktop\next.png">
            <a:hlinkClick r:id="" action="ppaction://hlinkshowjump?jump=nextslide"/>
          </p:cNvPr>
          <p:cNvPicPr>
            <a:picLocks noChangeAspect="1" noChangeArrowheads="1"/>
          </p:cNvPicPr>
          <p:nvPr/>
        </p:nvPicPr>
        <p:blipFill>
          <a:blip r:embed="rId5" cstate="print"/>
          <a:srcRect/>
          <a:stretch>
            <a:fillRect/>
          </a:stretch>
        </p:blipFill>
        <p:spPr bwMode="auto">
          <a:xfrm>
            <a:off x="8866823" y="5909414"/>
            <a:ext cx="579228" cy="653180"/>
          </a:xfrm>
          <a:prstGeom prst="rect">
            <a:avLst/>
          </a:prstGeom>
          <a:noFill/>
        </p:spPr>
      </p:pic>
      <p:sp>
        <p:nvSpPr>
          <p:cNvPr id="9" name="Flowchart: Process 8"/>
          <p:cNvSpPr/>
          <p:nvPr/>
        </p:nvSpPr>
        <p:spPr>
          <a:xfrm>
            <a:off x="762000" y="5486400"/>
            <a:ext cx="1981200" cy="914400"/>
          </a:xfrm>
          <a:prstGeom prst="flowChartProcess">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05"/>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 calcmode="lin" valueType="num">
                                      <p:cBhvr>
                                        <p:cTn id="27" dur="500" fill="hold"/>
                                        <p:tgtEl>
                                          <p:spTgt spid="4"/>
                                        </p:tgtEl>
                                        <p:attrNameLst>
                                          <p:attrName>ppt_x</p:attrName>
                                        </p:attrNameLst>
                                      </p:cBhvr>
                                      <p:tavLst>
                                        <p:tav tm="0">
                                          <p:val>
                                            <p:strVal val="#ppt_x-.2"/>
                                          </p:val>
                                        </p:tav>
                                        <p:tav tm="100000">
                                          <p:val>
                                            <p:strVal val="#ppt_x"/>
                                          </p:val>
                                        </p:tav>
                                      </p:tavLst>
                                    </p:anim>
                                    <p:anim calcmode="lin" valueType="num">
                                      <p:cBhvr>
                                        <p:cTn id="28" dur="500" fill="hold"/>
                                        <p:tgtEl>
                                          <p:spTgt spid="4"/>
                                        </p:tgtEl>
                                        <p:attrNameLst>
                                          <p:attrName>ppt_y</p:attrName>
                                        </p:attrNameLst>
                                      </p:cBhvr>
                                      <p:tavLst>
                                        <p:tav tm="0">
                                          <p:val>
                                            <p:strVal val="#ppt_y"/>
                                          </p:val>
                                        </p:tav>
                                        <p:tav tm="100000">
                                          <p:val>
                                            <p:strVal val="#ppt_y"/>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81000" y="457200"/>
            <a:ext cx="2590800" cy="914400"/>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r>
              <a:rPr lang="bn-IN" sz="24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লেন্সের ক্ষমতাঃ </a:t>
            </a:r>
            <a:endParaRPr lang="en-US" sz="2400" b="1" dirty="0">
              <a:ln w="50800"/>
              <a:solidFill>
                <a:srgbClr val="002060"/>
              </a:solidFill>
              <a:latin typeface="NikoshBAN" pitchFamily="2" charset="0"/>
              <a:cs typeface="NikoshBAN" pitchFamily="2" charset="0"/>
            </a:endParaRPr>
          </a:p>
        </p:txBody>
      </p:sp>
      <p:grpSp>
        <p:nvGrpSpPr>
          <p:cNvPr id="40" name="Group 39"/>
          <p:cNvGrpSpPr/>
          <p:nvPr/>
        </p:nvGrpSpPr>
        <p:grpSpPr>
          <a:xfrm>
            <a:off x="7315200" y="1523999"/>
            <a:ext cx="685800" cy="1981203"/>
            <a:chOff x="6781800" y="3809999"/>
            <a:chExt cx="685800" cy="1981203"/>
          </a:xfrm>
        </p:grpSpPr>
        <p:grpSp>
          <p:nvGrpSpPr>
            <p:cNvPr id="41" name="Group 49"/>
            <p:cNvGrpSpPr/>
            <p:nvPr/>
          </p:nvGrpSpPr>
          <p:grpSpPr>
            <a:xfrm>
              <a:off x="6781794" y="3810000"/>
              <a:ext cx="685798" cy="1981200"/>
              <a:chOff x="2362200" y="2514600"/>
              <a:chExt cx="762000" cy="2514600"/>
            </a:xfrm>
            <a:solidFill>
              <a:srgbClr val="00B0F0"/>
            </a:solidFill>
          </p:grpSpPr>
          <p:sp>
            <p:nvSpPr>
              <p:cNvPr id="43" name="Isosceles Triangle 42"/>
              <p:cNvSpPr/>
              <p:nvPr/>
            </p:nvSpPr>
            <p:spPr>
              <a:xfrm rot="10800000">
                <a:off x="2392077" y="25146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44" name="Moon 43"/>
              <p:cNvSpPr/>
              <p:nvPr/>
            </p:nvSpPr>
            <p:spPr>
              <a:xfrm>
                <a:off x="2743200" y="2514600"/>
                <a:ext cx="3810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45" name="Moon 44"/>
              <p:cNvSpPr/>
              <p:nvPr/>
            </p:nvSpPr>
            <p:spPr>
              <a:xfrm flipH="1">
                <a:off x="2362200" y="2514600"/>
                <a:ext cx="4572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46" name="Isosceles Triangle 45"/>
              <p:cNvSpPr/>
              <p:nvPr/>
            </p:nvSpPr>
            <p:spPr>
              <a:xfrm>
                <a:off x="2377138" y="41910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42" name="Straight Connector 41"/>
            <p:cNvCxnSpPr>
              <a:stCxn id="43" idx="3"/>
            </p:cNvCxnSpPr>
            <p:nvPr/>
          </p:nvCxnSpPr>
          <p:spPr>
            <a:xfrm rot="16200000" flipH="1">
              <a:off x="6153540" y="4781942"/>
              <a:ext cx="1981203" cy="3731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a:xfrm>
            <a:off x="5791200" y="2438400"/>
            <a:ext cx="3352800" cy="12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943600" y="1905000"/>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696200" y="1371600"/>
            <a:ext cx="12954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943600" y="2895600"/>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696200" y="2895600"/>
            <a:ext cx="16002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705600" y="1981200"/>
            <a:ext cx="838200" cy="3810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0800000">
            <a:off x="6629400" y="2438400"/>
            <a:ext cx="914400" cy="457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2514600" y="1752600"/>
            <a:ext cx="448733" cy="1828800"/>
            <a:chOff x="3962400" y="2667000"/>
            <a:chExt cx="483326" cy="2514600"/>
          </a:xfrm>
        </p:grpSpPr>
        <p:grpSp>
          <p:nvGrpSpPr>
            <p:cNvPr id="55" name="Group 38"/>
            <p:cNvGrpSpPr/>
            <p:nvPr/>
          </p:nvGrpSpPr>
          <p:grpSpPr>
            <a:xfrm>
              <a:off x="3962400" y="2667000"/>
              <a:ext cx="483326" cy="2514600"/>
              <a:chOff x="6755674" y="2438400"/>
              <a:chExt cx="483326" cy="2514600"/>
            </a:xfrm>
          </p:grpSpPr>
          <p:sp>
            <p:nvSpPr>
              <p:cNvPr id="57" name="Chord 56"/>
              <p:cNvSpPr/>
              <p:nvPr/>
            </p:nvSpPr>
            <p:spPr>
              <a:xfrm>
                <a:off x="6781800"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8" name="Chord 57"/>
              <p:cNvSpPr/>
              <p:nvPr/>
            </p:nvSpPr>
            <p:spPr>
              <a:xfrm rot="10800000">
                <a:off x="6755674"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56" name="Straight Connector 55"/>
            <p:cNvCxnSpPr>
              <a:stCxn id="58" idx="0"/>
              <a:endCxn id="58" idx="1"/>
            </p:cNvCxnSpPr>
            <p:nvPr/>
          </p:nvCxnSpPr>
          <p:spPr>
            <a:xfrm rot="16200000" flipH="1" flipV="1">
              <a:off x="2942170" y="3918337"/>
              <a:ext cx="2512092" cy="14433"/>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59" name="Straight Connector 58"/>
          <p:cNvCxnSpPr/>
          <p:nvPr/>
        </p:nvCxnSpPr>
        <p:spPr>
          <a:xfrm>
            <a:off x="990600" y="2667000"/>
            <a:ext cx="38862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990600" y="2057400"/>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743200" y="2057400"/>
            <a:ext cx="1752600" cy="1143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990600" y="3200400"/>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2743200" y="2209800"/>
            <a:ext cx="1752600"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352800" y="2743200"/>
            <a:ext cx="685800" cy="400110"/>
          </a:xfrm>
          <a:prstGeom prst="rect">
            <a:avLst/>
          </a:prstGeom>
          <a:noFill/>
        </p:spPr>
        <p:txBody>
          <a:bodyPr wrap="square" rtlCol="0">
            <a:spAutoFit/>
          </a:bodyPr>
          <a:lstStyle/>
          <a:p>
            <a:r>
              <a:rPr lang="en-US" dirty="0">
                <a:solidFill>
                  <a:schemeClr val="bg1"/>
                </a:solidFill>
              </a:rPr>
              <a:t>F</a:t>
            </a:r>
            <a:r>
              <a:rPr lang="en-US" baseline="-25000" dirty="0">
                <a:solidFill>
                  <a:schemeClr val="bg1"/>
                </a:solidFill>
              </a:rPr>
              <a:t>2</a:t>
            </a:r>
          </a:p>
        </p:txBody>
      </p:sp>
      <p:sp>
        <p:nvSpPr>
          <p:cNvPr id="81" name="TextBox 80"/>
          <p:cNvSpPr txBox="1"/>
          <p:nvPr/>
        </p:nvSpPr>
        <p:spPr>
          <a:xfrm>
            <a:off x="6400800" y="2362200"/>
            <a:ext cx="685800" cy="400110"/>
          </a:xfrm>
          <a:prstGeom prst="rect">
            <a:avLst/>
          </a:prstGeom>
          <a:noFill/>
        </p:spPr>
        <p:txBody>
          <a:bodyPr wrap="square" rtlCol="0">
            <a:spAutoFit/>
          </a:bodyPr>
          <a:lstStyle/>
          <a:p>
            <a:r>
              <a:rPr lang="en-US" dirty="0">
                <a:solidFill>
                  <a:schemeClr val="bg1"/>
                </a:solidFill>
              </a:rPr>
              <a:t>F</a:t>
            </a:r>
            <a:r>
              <a:rPr lang="en-US" baseline="-25000" dirty="0">
                <a:solidFill>
                  <a:schemeClr val="bg1"/>
                </a:solidFill>
              </a:rPr>
              <a:t>2</a:t>
            </a:r>
          </a:p>
        </p:txBody>
      </p:sp>
      <p:grpSp>
        <p:nvGrpSpPr>
          <p:cNvPr id="84" name="Group 83"/>
          <p:cNvGrpSpPr/>
          <p:nvPr/>
        </p:nvGrpSpPr>
        <p:grpSpPr>
          <a:xfrm>
            <a:off x="2514600" y="4114800"/>
            <a:ext cx="448733" cy="1828800"/>
            <a:chOff x="3962400" y="2667000"/>
            <a:chExt cx="483326" cy="2514600"/>
          </a:xfrm>
        </p:grpSpPr>
        <p:grpSp>
          <p:nvGrpSpPr>
            <p:cNvPr id="85" name="Group 38"/>
            <p:cNvGrpSpPr/>
            <p:nvPr/>
          </p:nvGrpSpPr>
          <p:grpSpPr>
            <a:xfrm>
              <a:off x="3962400" y="2667000"/>
              <a:ext cx="483326" cy="2514600"/>
              <a:chOff x="6755674" y="2438400"/>
              <a:chExt cx="483326" cy="2514600"/>
            </a:xfrm>
          </p:grpSpPr>
          <p:sp>
            <p:nvSpPr>
              <p:cNvPr id="87" name="Chord 86"/>
              <p:cNvSpPr/>
              <p:nvPr/>
            </p:nvSpPr>
            <p:spPr>
              <a:xfrm>
                <a:off x="6781800"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88" name="Chord 87"/>
              <p:cNvSpPr/>
              <p:nvPr/>
            </p:nvSpPr>
            <p:spPr>
              <a:xfrm rot="10800000">
                <a:off x="6755674" y="2438400"/>
                <a:ext cx="457200" cy="2514600"/>
              </a:xfrm>
              <a:prstGeom prst="chord">
                <a:avLst>
                  <a:gd name="adj1" fmla="val 5439539"/>
                  <a:gd name="adj2" fmla="val 1620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86" name="Straight Connector 85"/>
            <p:cNvCxnSpPr>
              <a:stCxn id="88" idx="0"/>
              <a:endCxn id="88" idx="1"/>
            </p:cNvCxnSpPr>
            <p:nvPr/>
          </p:nvCxnSpPr>
          <p:spPr>
            <a:xfrm rot="16200000" flipH="1" flipV="1">
              <a:off x="2942170" y="3918337"/>
              <a:ext cx="2512092" cy="14433"/>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89" name="Straight Connector 88"/>
          <p:cNvCxnSpPr/>
          <p:nvPr/>
        </p:nvCxnSpPr>
        <p:spPr>
          <a:xfrm>
            <a:off x="990600" y="5029200"/>
            <a:ext cx="3886200" cy="1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990600" y="4419600"/>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2743200" y="4419600"/>
            <a:ext cx="2133600"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990600" y="5562600"/>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2743200" y="4724400"/>
            <a:ext cx="2057400" cy="8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810000" y="5105400"/>
            <a:ext cx="685800" cy="400110"/>
          </a:xfrm>
          <a:prstGeom prst="rect">
            <a:avLst/>
          </a:prstGeom>
          <a:noFill/>
        </p:spPr>
        <p:txBody>
          <a:bodyPr wrap="square" rtlCol="0">
            <a:spAutoFit/>
          </a:bodyPr>
          <a:lstStyle/>
          <a:p>
            <a:r>
              <a:rPr lang="en-US" dirty="0">
                <a:solidFill>
                  <a:schemeClr val="bg1"/>
                </a:solidFill>
              </a:rPr>
              <a:t>F</a:t>
            </a:r>
            <a:r>
              <a:rPr lang="en-US" baseline="-25000" dirty="0">
                <a:solidFill>
                  <a:schemeClr val="bg1"/>
                </a:solidFill>
              </a:rPr>
              <a:t>2</a:t>
            </a:r>
          </a:p>
        </p:txBody>
      </p:sp>
      <p:grpSp>
        <p:nvGrpSpPr>
          <p:cNvPr id="109" name="Group 108"/>
          <p:cNvGrpSpPr/>
          <p:nvPr/>
        </p:nvGrpSpPr>
        <p:grpSpPr>
          <a:xfrm>
            <a:off x="7467600" y="4267197"/>
            <a:ext cx="685800" cy="1981203"/>
            <a:chOff x="6781800" y="3809999"/>
            <a:chExt cx="685800" cy="1981203"/>
          </a:xfrm>
        </p:grpSpPr>
        <p:grpSp>
          <p:nvGrpSpPr>
            <p:cNvPr id="110" name="Group 49"/>
            <p:cNvGrpSpPr/>
            <p:nvPr/>
          </p:nvGrpSpPr>
          <p:grpSpPr>
            <a:xfrm>
              <a:off x="6781791" y="3810000"/>
              <a:ext cx="685797" cy="1981200"/>
              <a:chOff x="2362200" y="2514600"/>
              <a:chExt cx="762000" cy="2514600"/>
            </a:xfrm>
            <a:solidFill>
              <a:srgbClr val="00B0F0"/>
            </a:solidFill>
          </p:grpSpPr>
          <p:sp>
            <p:nvSpPr>
              <p:cNvPr id="112" name="Isosceles Triangle 111"/>
              <p:cNvSpPr/>
              <p:nvPr/>
            </p:nvSpPr>
            <p:spPr>
              <a:xfrm rot="10800000">
                <a:off x="2392077" y="25146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113" name="Moon 112"/>
              <p:cNvSpPr/>
              <p:nvPr/>
            </p:nvSpPr>
            <p:spPr>
              <a:xfrm>
                <a:off x="2743200" y="2514600"/>
                <a:ext cx="3810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114" name="Moon 113"/>
              <p:cNvSpPr/>
              <p:nvPr/>
            </p:nvSpPr>
            <p:spPr>
              <a:xfrm flipH="1">
                <a:off x="2362200" y="2514600"/>
                <a:ext cx="4572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115" name="Isosceles Triangle 114"/>
              <p:cNvSpPr/>
              <p:nvPr/>
            </p:nvSpPr>
            <p:spPr>
              <a:xfrm>
                <a:off x="2377138" y="41910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cxnSp>
          <p:nvCxnSpPr>
            <p:cNvPr id="111" name="Straight Connector 110"/>
            <p:cNvCxnSpPr>
              <a:stCxn id="112" idx="3"/>
            </p:cNvCxnSpPr>
            <p:nvPr/>
          </p:nvCxnSpPr>
          <p:spPr>
            <a:xfrm rot="16200000" flipH="1">
              <a:off x="6153540" y="4781942"/>
              <a:ext cx="1981203" cy="3731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6" name="Straight Connector 115"/>
          <p:cNvCxnSpPr/>
          <p:nvPr/>
        </p:nvCxnSpPr>
        <p:spPr>
          <a:xfrm>
            <a:off x="5943600" y="5181598"/>
            <a:ext cx="3352800" cy="121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6096000" y="4648198"/>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V="1">
            <a:off x="7848600" y="4114798"/>
            <a:ext cx="12954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6096000" y="5638798"/>
            <a:ext cx="17526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7848600" y="5638798"/>
            <a:ext cx="16002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6248400" y="4724398"/>
            <a:ext cx="1447800" cy="457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0800000">
            <a:off x="6172200" y="5181598"/>
            <a:ext cx="1524000" cy="4572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6172200" y="5257798"/>
            <a:ext cx="685800" cy="400110"/>
          </a:xfrm>
          <a:prstGeom prst="rect">
            <a:avLst/>
          </a:prstGeom>
          <a:noFill/>
        </p:spPr>
        <p:txBody>
          <a:bodyPr wrap="square" rtlCol="0">
            <a:spAutoFit/>
          </a:bodyPr>
          <a:lstStyle/>
          <a:p>
            <a:r>
              <a:rPr lang="en-US" dirty="0">
                <a:solidFill>
                  <a:schemeClr val="bg1"/>
                </a:solidFill>
              </a:rPr>
              <a:t>F</a:t>
            </a:r>
            <a:r>
              <a:rPr lang="en-US" baseline="-25000" dirty="0">
                <a:solidFill>
                  <a:schemeClr val="bg1"/>
                </a:solidFill>
              </a:rPr>
              <a:t>2</a:t>
            </a:r>
          </a:p>
        </p:txBody>
      </p:sp>
      <p:sp>
        <p:nvSpPr>
          <p:cNvPr id="131" name="TextBox 130"/>
          <p:cNvSpPr txBox="1"/>
          <p:nvPr/>
        </p:nvSpPr>
        <p:spPr>
          <a:xfrm>
            <a:off x="3048000" y="457200"/>
            <a:ext cx="65532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IN"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লেন্সের ক্ষমতা হলো কোনো লেন্সের  অভিসারী বা অপসারী করার সামর্থ্য। লেন্সের ফোকাস দুরত্ব যত কম, ক্ষমতা তত বেশী। </a:t>
            </a:r>
            <a:endParaRPr lang="en-US"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32" name="TextBox 131"/>
          <p:cNvSpPr txBox="1"/>
          <p:nvPr/>
        </p:nvSpPr>
        <p:spPr>
          <a:xfrm>
            <a:off x="3276600" y="5867400"/>
            <a:ext cx="3581400" cy="400110"/>
          </a:xfrm>
          <a:prstGeom prst="rect">
            <a:avLst/>
          </a:prstGeom>
          <a:noFill/>
        </p:spPr>
        <p:txBody>
          <a:bodyPr wrap="square" rtlCol="0">
            <a:spAutoFit/>
          </a:bodyPr>
          <a:lstStyle/>
          <a:p>
            <a:r>
              <a:rPr lang="bn-IN"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লেন্সের ক্ষমতা </a:t>
            </a:r>
            <a:r>
              <a:rPr lang="en-US" b="1" dirty="0">
                <a:ln w="11430"/>
                <a:solidFill>
                  <a:schemeClr val="bg1"/>
                </a:solidFill>
                <a:effectLst>
                  <a:outerShdw blurRad="50800" dist="39000" dir="5460000" algn="tl">
                    <a:srgbClr val="000000">
                      <a:alpha val="38000"/>
                    </a:srgbClr>
                  </a:outerShdw>
                </a:effectLst>
                <a:latin typeface="+mj-lt"/>
                <a:cs typeface="NikoshBAN" pitchFamily="2" charset="0"/>
              </a:rPr>
              <a:t>P= 1/f </a:t>
            </a:r>
            <a:endParaRPr lang="en-US" b="1" dirty="0">
              <a:ln w="5080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1">
                                            <p:txEl>
                                              <p:pRg st="0" end="0"/>
                                            </p:txEl>
                                          </p:spTgt>
                                        </p:tgtEl>
                                        <p:attrNameLst>
                                          <p:attrName>style.visibility</p:attrName>
                                        </p:attrNameLst>
                                      </p:cBhvr>
                                      <p:to>
                                        <p:strVal val="visible"/>
                                      </p:to>
                                    </p:set>
                                    <p:animEffect transition="in" filter="fade">
                                      <p:cBhvr>
                                        <p:cTn id="14" dur="2000"/>
                                        <p:tgtEl>
                                          <p:spTgt spid="13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2000"/>
                                        <p:tgtEl>
                                          <p:spTgt spid="54"/>
                                        </p:tgtEl>
                                      </p:cBhvr>
                                    </p:animEffect>
                                  </p:childTnLst>
                                </p:cTn>
                              </p:par>
                              <p:par>
                                <p:cTn id="20" presetID="10" presetClass="entr" presetSubtype="0"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20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left)">
                                      <p:cBhvr>
                                        <p:cTn id="27" dur="2000"/>
                                        <p:tgtEl>
                                          <p:spTgt spid="60"/>
                                        </p:tgtEl>
                                      </p:cBhvr>
                                    </p:animEffect>
                                  </p:childTnLst>
                                </p:cTn>
                              </p:par>
                              <p:par>
                                <p:cTn id="28" presetID="22" presetClass="entr" presetSubtype="8"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left)">
                                      <p:cBhvr>
                                        <p:cTn id="30" dur="2000"/>
                                        <p:tgtEl>
                                          <p:spTgt spid="6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2000"/>
                                        <p:tgtEl>
                                          <p:spTgt spid="61"/>
                                        </p:tgtEl>
                                      </p:cBhvr>
                                    </p:animEffect>
                                  </p:childTnLst>
                                </p:cTn>
                              </p:par>
                              <p:par>
                                <p:cTn id="36" presetID="22" presetClass="entr" presetSubtype="8" fill="hold"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2000"/>
                                        <p:tgtEl>
                                          <p:spTgt spid="6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2000"/>
                                        <p:tgtEl>
                                          <p:spTgt spid="40"/>
                                        </p:tgtEl>
                                      </p:cBhvr>
                                    </p:animEffect>
                                  </p:childTnLst>
                                </p:cTn>
                              </p:par>
                              <p:par>
                                <p:cTn id="44" presetID="10"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20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left)">
                                      <p:cBhvr>
                                        <p:cTn id="51" dur="2000"/>
                                        <p:tgtEl>
                                          <p:spTgt spid="48"/>
                                        </p:tgtEl>
                                      </p:cBhvr>
                                    </p:animEffect>
                                  </p:childTnLst>
                                </p:cTn>
                              </p:par>
                              <p:par>
                                <p:cTn id="52" presetID="22" presetClass="entr" presetSubtype="8" fill="hold"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2000"/>
                                        <p:tgtEl>
                                          <p:spTgt spid="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2000"/>
                                        <p:tgtEl>
                                          <p:spTgt spid="49"/>
                                        </p:tgtEl>
                                      </p:cBhvr>
                                    </p:animEffect>
                                  </p:childTnLst>
                                </p:cTn>
                              </p:par>
                              <p:par>
                                <p:cTn id="60" presetID="22" presetClass="entr" presetSubtype="8"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2000"/>
                                        <p:tgtEl>
                                          <p:spTgt spid="5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right)">
                                      <p:cBhvr>
                                        <p:cTn id="67" dur="2000"/>
                                        <p:tgtEl>
                                          <p:spTgt spid="52"/>
                                        </p:tgtEl>
                                      </p:cBhvr>
                                    </p:animEffect>
                                  </p:childTnLst>
                                </p:cTn>
                              </p:par>
                              <p:par>
                                <p:cTn id="68" presetID="22" presetClass="entr" presetSubtype="2" fill="hold"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wipe(right)">
                                      <p:cBhvr>
                                        <p:cTn id="70" dur="2000"/>
                                        <p:tgtEl>
                                          <p:spTgt spid="5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fade">
                                      <p:cBhvr>
                                        <p:cTn id="75" dur="2000"/>
                                        <p:tgtEl>
                                          <p:spTgt spid="8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0"/>
                                        </p:tgtEl>
                                        <p:attrNameLst>
                                          <p:attrName>style.visibility</p:attrName>
                                        </p:attrNameLst>
                                      </p:cBhvr>
                                      <p:to>
                                        <p:strVal val="visible"/>
                                      </p:to>
                                    </p:set>
                                    <p:animEffect transition="in" filter="fade">
                                      <p:cBhvr>
                                        <p:cTn id="78" dur="2000"/>
                                        <p:tgtEl>
                                          <p:spTgt spid="8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2000"/>
                                        <p:tgtEl>
                                          <p:spTgt spid="84"/>
                                        </p:tgtEl>
                                      </p:cBhvr>
                                    </p:animEffect>
                                  </p:childTnLst>
                                </p:cTn>
                              </p:par>
                              <p:par>
                                <p:cTn id="84" presetID="10" presetClass="entr" presetSubtype="0" fill="hold" nodeType="withEffect">
                                  <p:stCondLst>
                                    <p:cond delay="0"/>
                                  </p:stCondLst>
                                  <p:childTnLst>
                                    <p:set>
                                      <p:cBhvr>
                                        <p:cTn id="85" dur="1" fill="hold">
                                          <p:stCondLst>
                                            <p:cond delay="0"/>
                                          </p:stCondLst>
                                        </p:cTn>
                                        <p:tgtEl>
                                          <p:spTgt spid="89"/>
                                        </p:tgtEl>
                                        <p:attrNameLst>
                                          <p:attrName>style.visibility</p:attrName>
                                        </p:attrNameLst>
                                      </p:cBhvr>
                                      <p:to>
                                        <p:strVal val="visible"/>
                                      </p:to>
                                    </p:set>
                                    <p:animEffect transition="in" filter="fade">
                                      <p:cBhvr>
                                        <p:cTn id="86" dur="2000"/>
                                        <p:tgtEl>
                                          <p:spTgt spid="8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90"/>
                                        </p:tgtEl>
                                        <p:attrNameLst>
                                          <p:attrName>style.visibility</p:attrName>
                                        </p:attrNameLst>
                                      </p:cBhvr>
                                      <p:to>
                                        <p:strVal val="visible"/>
                                      </p:to>
                                    </p:set>
                                    <p:animEffect transition="in" filter="wipe(left)">
                                      <p:cBhvr>
                                        <p:cTn id="91" dur="2000"/>
                                        <p:tgtEl>
                                          <p:spTgt spid="90"/>
                                        </p:tgtEl>
                                      </p:cBhvr>
                                    </p:animEffect>
                                  </p:childTnLst>
                                </p:cTn>
                              </p:par>
                              <p:par>
                                <p:cTn id="92" presetID="22" presetClass="entr" presetSubtype="8" fill="hold" nodeType="withEffect">
                                  <p:stCondLst>
                                    <p:cond delay="0"/>
                                  </p:stCondLst>
                                  <p:childTnLst>
                                    <p:set>
                                      <p:cBhvr>
                                        <p:cTn id="93" dur="1" fill="hold">
                                          <p:stCondLst>
                                            <p:cond delay="0"/>
                                          </p:stCondLst>
                                        </p:cTn>
                                        <p:tgtEl>
                                          <p:spTgt spid="92"/>
                                        </p:tgtEl>
                                        <p:attrNameLst>
                                          <p:attrName>style.visibility</p:attrName>
                                        </p:attrNameLst>
                                      </p:cBhvr>
                                      <p:to>
                                        <p:strVal val="visible"/>
                                      </p:to>
                                    </p:set>
                                    <p:animEffect transition="in" filter="wipe(left)">
                                      <p:cBhvr>
                                        <p:cTn id="94" dur="2000"/>
                                        <p:tgtEl>
                                          <p:spTgt spid="92"/>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91"/>
                                        </p:tgtEl>
                                        <p:attrNameLst>
                                          <p:attrName>style.visibility</p:attrName>
                                        </p:attrNameLst>
                                      </p:cBhvr>
                                      <p:to>
                                        <p:strVal val="visible"/>
                                      </p:to>
                                    </p:set>
                                    <p:animEffect transition="in" filter="wipe(left)">
                                      <p:cBhvr>
                                        <p:cTn id="99" dur="2000"/>
                                        <p:tgtEl>
                                          <p:spTgt spid="91"/>
                                        </p:tgtEl>
                                      </p:cBhvr>
                                    </p:animEffect>
                                  </p:childTnLst>
                                </p:cTn>
                              </p:par>
                              <p:par>
                                <p:cTn id="100" presetID="22" presetClass="entr" presetSubtype="8" fill="hold" nodeType="withEffect">
                                  <p:stCondLst>
                                    <p:cond delay="0"/>
                                  </p:stCondLst>
                                  <p:childTnLst>
                                    <p:set>
                                      <p:cBhvr>
                                        <p:cTn id="101" dur="1" fill="hold">
                                          <p:stCondLst>
                                            <p:cond delay="0"/>
                                          </p:stCondLst>
                                        </p:cTn>
                                        <p:tgtEl>
                                          <p:spTgt spid="93"/>
                                        </p:tgtEl>
                                        <p:attrNameLst>
                                          <p:attrName>style.visibility</p:attrName>
                                        </p:attrNameLst>
                                      </p:cBhvr>
                                      <p:to>
                                        <p:strVal val="visible"/>
                                      </p:to>
                                    </p:set>
                                    <p:animEffect transition="in" filter="wipe(left)">
                                      <p:cBhvr>
                                        <p:cTn id="102" dur="2000"/>
                                        <p:tgtEl>
                                          <p:spTgt spid="9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09"/>
                                        </p:tgtEl>
                                        <p:attrNameLst>
                                          <p:attrName>style.visibility</p:attrName>
                                        </p:attrNameLst>
                                      </p:cBhvr>
                                      <p:to>
                                        <p:strVal val="visible"/>
                                      </p:to>
                                    </p:set>
                                    <p:animEffect transition="in" filter="fade">
                                      <p:cBhvr>
                                        <p:cTn id="107" dur="2000"/>
                                        <p:tgtEl>
                                          <p:spTgt spid="109"/>
                                        </p:tgtEl>
                                      </p:cBhvr>
                                    </p:animEffect>
                                  </p:childTnLst>
                                </p:cTn>
                              </p:par>
                              <p:par>
                                <p:cTn id="108" presetID="10" presetClass="entr" presetSubtype="0" fill="hold" nodeType="withEffect">
                                  <p:stCondLst>
                                    <p:cond delay="0"/>
                                  </p:stCondLst>
                                  <p:childTnLst>
                                    <p:set>
                                      <p:cBhvr>
                                        <p:cTn id="109" dur="1" fill="hold">
                                          <p:stCondLst>
                                            <p:cond delay="0"/>
                                          </p:stCondLst>
                                        </p:cTn>
                                        <p:tgtEl>
                                          <p:spTgt spid="116"/>
                                        </p:tgtEl>
                                        <p:attrNameLst>
                                          <p:attrName>style.visibility</p:attrName>
                                        </p:attrNameLst>
                                      </p:cBhvr>
                                      <p:to>
                                        <p:strVal val="visible"/>
                                      </p:to>
                                    </p:set>
                                    <p:animEffect transition="in" filter="fade">
                                      <p:cBhvr>
                                        <p:cTn id="110" dur="2000"/>
                                        <p:tgtEl>
                                          <p:spTgt spid="116"/>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117"/>
                                        </p:tgtEl>
                                        <p:attrNameLst>
                                          <p:attrName>style.visibility</p:attrName>
                                        </p:attrNameLst>
                                      </p:cBhvr>
                                      <p:to>
                                        <p:strVal val="visible"/>
                                      </p:to>
                                    </p:set>
                                    <p:animEffect transition="in" filter="wipe(left)">
                                      <p:cBhvr>
                                        <p:cTn id="115" dur="2000"/>
                                        <p:tgtEl>
                                          <p:spTgt spid="117"/>
                                        </p:tgtEl>
                                      </p:cBhvr>
                                    </p:animEffect>
                                  </p:childTnLst>
                                </p:cTn>
                              </p:par>
                              <p:par>
                                <p:cTn id="116" presetID="22" presetClass="entr" presetSubtype="8" fill="hold" nodeType="withEffect">
                                  <p:stCondLst>
                                    <p:cond delay="0"/>
                                  </p:stCondLst>
                                  <p:childTnLst>
                                    <p:set>
                                      <p:cBhvr>
                                        <p:cTn id="117" dur="1" fill="hold">
                                          <p:stCondLst>
                                            <p:cond delay="0"/>
                                          </p:stCondLst>
                                        </p:cTn>
                                        <p:tgtEl>
                                          <p:spTgt spid="119"/>
                                        </p:tgtEl>
                                        <p:attrNameLst>
                                          <p:attrName>style.visibility</p:attrName>
                                        </p:attrNameLst>
                                      </p:cBhvr>
                                      <p:to>
                                        <p:strVal val="visible"/>
                                      </p:to>
                                    </p:set>
                                    <p:animEffect transition="in" filter="wipe(left)">
                                      <p:cBhvr>
                                        <p:cTn id="118" dur="2000"/>
                                        <p:tgtEl>
                                          <p:spTgt spid="11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118"/>
                                        </p:tgtEl>
                                        <p:attrNameLst>
                                          <p:attrName>style.visibility</p:attrName>
                                        </p:attrNameLst>
                                      </p:cBhvr>
                                      <p:to>
                                        <p:strVal val="visible"/>
                                      </p:to>
                                    </p:set>
                                    <p:animEffect transition="in" filter="wipe(left)">
                                      <p:cBhvr>
                                        <p:cTn id="123" dur="2000"/>
                                        <p:tgtEl>
                                          <p:spTgt spid="118"/>
                                        </p:tgtEl>
                                      </p:cBhvr>
                                    </p:animEffect>
                                  </p:childTnLst>
                                </p:cTn>
                              </p:par>
                              <p:par>
                                <p:cTn id="124" presetID="22" presetClass="entr" presetSubtype="8" fill="hold" nodeType="withEffect">
                                  <p:stCondLst>
                                    <p:cond delay="0"/>
                                  </p:stCondLst>
                                  <p:childTnLst>
                                    <p:set>
                                      <p:cBhvr>
                                        <p:cTn id="125" dur="1" fill="hold">
                                          <p:stCondLst>
                                            <p:cond delay="0"/>
                                          </p:stCondLst>
                                        </p:cTn>
                                        <p:tgtEl>
                                          <p:spTgt spid="120"/>
                                        </p:tgtEl>
                                        <p:attrNameLst>
                                          <p:attrName>style.visibility</p:attrName>
                                        </p:attrNameLst>
                                      </p:cBhvr>
                                      <p:to>
                                        <p:strVal val="visible"/>
                                      </p:to>
                                    </p:set>
                                    <p:animEffect transition="in" filter="wipe(left)">
                                      <p:cBhvr>
                                        <p:cTn id="126" dur="2000"/>
                                        <p:tgtEl>
                                          <p:spTgt spid="120"/>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2" fill="hold" nodeType="clickEffect">
                                  <p:stCondLst>
                                    <p:cond delay="0"/>
                                  </p:stCondLst>
                                  <p:childTnLst>
                                    <p:set>
                                      <p:cBhvr>
                                        <p:cTn id="130" dur="1" fill="hold">
                                          <p:stCondLst>
                                            <p:cond delay="0"/>
                                          </p:stCondLst>
                                        </p:cTn>
                                        <p:tgtEl>
                                          <p:spTgt spid="121"/>
                                        </p:tgtEl>
                                        <p:attrNameLst>
                                          <p:attrName>style.visibility</p:attrName>
                                        </p:attrNameLst>
                                      </p:cBhvr>
                                      <p:to>
                                        <p:strVal val="visible"/>
                                      </p:to>
                                    </p:set>
                                    <p:animEffect transition="in" filter="wipe(right)">
                                      <p:cBhvr>
                                        <p:cTn id="131" dur="2000"/>
                                        <p:tgtEl>
                                          <p:spTgt spid="121"/>
                                        </p:tgtEl>
                                      </p:cBhvr>
                                    </p:animEffect>
                                  </p:childTnLst>
                                </p:cTn>
                              </p:par>
                              <p:par>
                                <p:cTn id="132" presetID="22" presetClass="entr" presetSubtype="2" fill="hold" nodeType="withEffect">
                                  <p:stCondLst>
                                    <p:cond delay="0"/>
                                  </p:stCondLst>
                                  <p:childTnLst>
                                    <p:set>
                                      <p:cBhvr>
                                        <p:cTn id="133" dur="1" fill="hold">
                                          <p:stCondLst>
                                            <p:cond delay="0"/>
                                          </p:stCondLst>
                                        </p:cTn>
                                        <p:tgtEl>
                                          <p:spTgt spid="122"/>
                                        </p:tgtEl>
                                        <p:attrNameLst>
                                          <p:attrName>style.visibility</p:attrName>
                                        </p:attrNameLst>
                                      </p:cBhvr>
                                      <p:to>
                                        <p:strVal val="visible"/>
                                      </p:to>
                                    </p:set>
                                    <p:animEffect transition="in" filter="wipe(right)">
                                      <p:cBhvr>
                                        <p:cTn id="134" dur="2000"/>
                                        <p:tgtEl>
                                          <p:spTgt spid="122"/>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23"/>
                                        </p:tgtEl>
                                        <p:attrNameLst>
                                          <p:attrName>style.visibility</p:attrName>
                                        </p:attrNameLst>
                                      </p:cBhvr>
                                      <p:to>
                                        <p:strVal val="visible"/>
                                      </p:to>
                                    </p:set>
                                    <p:animEffect transition="in" filter="fade">
                                      <p:cBhvr>
                                        <p:cTn id="139" dur="2000"/>
                                        <p:tgtEl>
                                          <p:spTgt spid="12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94"/>
                                        </p:tgtEl>
                                        <p:attrNameLst>
                                          <p:attrName>style.visibility</p:attrName>
                                        </p:attrNameLst>
                                      </p:cBhvr>
                                      <p:to>
                                        <p:strVal val="visible"/>
                                      </p:to>
                                    </p:set>
                                    <p:animEffect transition="in" filter="fade">
                                      <p:cBhvr>
                                        <p:cTn id="142" dur="2000"/>
                                        <p:tgtEl>
                                          <p:spTgt spid="94"/>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32"/>
                                        </p:tgtEl>
                                        <p:attrNameLst>
                                          <p:attrName>style.visibility</p:attrName>
                                        </p:attrNameLst>
                                      </p:cBhvr>
                                      <p:to>
                                        <p:strVal val="visible"/>
                                      </p:to>
                                    </p:set>
                                    <p:animEffect transition="in" filter="fade">
                                      <p:cBhvr>
                                        <p:cTn id="147" dur="2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0" grpId="0"/>
      <p:bldP spid="81" grpId="0"/>
      <p:bldP spid="94" grpId="0"/>
      <p:bldP spid="123" grpId="0"/>
      <p:bldP spid="1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762000"/>
            <a:ext cx="35814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bn-IN" sz="4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মূল্যায়নঃ </a:t>
            </a:r>
            <a:endParaRPr lang="en-US" sz="4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endParaRPr>
          </a:p>
        </p:txBody>
      </p:sp>
      <p:sp>
        <p:nvSpPr>
          <p:cNvPr id="3" name="Rounded Rectangle 2"/>
          <p:cNvSpPr/>
          <p:nvPr/>
        </p:nvSpPr>
        <p:spPr>
          <a:xfrm>
            <a:off x="381000" y="1905000"/>
            <a:ext cx="9067800" cy="34290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১। লেন্স কী? </a:t>
            </a:r>
          </a:p>
          <a:p>
            <a:r>
              <a:rPr lang="bn-IN"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২। উত্তল লেন্স বলতে কী বুঝ?</a:t>
            </a:r>
            <a:r>
              <a:rPr lang="bn-BD"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endParaRPr lang="bn-IN"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a:p>
            <a:r>
              <a:rPr lang="bn-IN"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৩। অবতল লেন্স বলতে কী বুঝ?</a:t>
            </a:r>
            <a:r>
              <a:rPr lang="bn-BD"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endParaRPr lang="bn-IN"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a:p>
            <a:r>
              <a:rPr lang="bn-IN"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৪। লেন্সে রশ্মি চিত্র অংকনের </a:t>
            </a:r>
            <a:r>
              <a:rPr lang="bn-BD"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নিয়ম</a:t>
            </a:r>
            <a:r>
              <a:rPr lang="bn-IN"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গুলো  কি কি?</a:t>
            </a:r>
          </a:p>
          <a:p>
            <a:r>
              <a:rPr lang="bn-IN"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৫। লেন্সের ক্ষমতা বলতে কী বুঝ?  </a:t>
            </a:r>
          </a:p>
          <a:p>
            <a:r>
              <a:rPr lang="bn-IN" sz="1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endParaRPr lang="en-US" sz="1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1" descr="C:\Users\C.B.SOMAJPOTI\Desktop\Home_Button.png">
            <a:hlinkClick r:id="" action="ppaction://hlinkshowjump?jump=firstslide"/>
          </p:cNvPr>
          <p:cNvPicPr>
            <a:picLocks noChangeAspect="1" noChangeArrowheads="1"/>
          </p:cNvPicPr>
          <p:nvPr/>
        </p:nvPicPr>
        <p:blipFill>
          <a:blip r:embed="rId2" cstate="print"/>
          <a:srcRect/>
          <a:stretch>
            <a:fillRect/>
          </a:stretch>
        </p:blipFill>
        <p:spPr bwMode="auto">
          <a:xfrm>
            <a:off x="7543800" y="5654038"/>
            <a:ext cx="866775" cy="975362"/>
          </a:xfrm>
          <a:prstGeom prst="rect">
            <a:avLst/>
          </a:prstGeom>
          <a:noFill/>
        </p:spPr>
      </p:pic>
      <p:pic>
        <p:nvPicPr>
          <p:cNvPr id="5" name="Picture 3" descr="C:\Users\C.B.SOMAJPOTI\Desktop\next.png">
            <a:hlinkClick r:id="" action="ppaction://hlinkshowjump?jump=previousslide"/>
          </p:cNvPr>
          <p:cNvPicPr>
            <a:picLocks noChangeAspect="1" noChangeArrowheads="1"/>
          </p:cNvPicPr>
          <p:nvPr/>
        </p:nvPicPr>
        <p:blipFill>
          <a:blip r:embed="rId3" cstate="print"/>
          <a:srcRect/>
          <a:stretch>
            <a:fillRect/>
          </a:stretch>
        </p:blipFill>
        <p:spPr bwMode="auto">
          <a:xfrm flipH="1">
            <a:off x="8309608" y="5863288"/>
            <a:ext cx="619126" cy="698172"/>
          </a:xfrm>
          <a:prstGeom prst="rect">
            <a:avLst/>
          </a:prstGeom>
          <a:noFill/>
        </p:spPr>
      </p:pic>
      <p:pic>
        <p:nvPicPr>
          <p:cNvPr id="6" name="Picture 2" descr="C:\Users\C.B.SOMAJPOTI\Desktop\next.png">
            <a:hlinkClick r:id="" action="ppaction://hlinkshowjump?jump=nextslide"/>
          </p:cNvPr>
          <p:cNvPicPr>
            <a:picLocks noChangeAspect="1" noChangeArrowheads="1"/>
          </p:cNvPicPr>
          <p:nvPr/>
        </p:nvPicPr>
        <p:blipFill>
          <a:blip r:embed="rId4" cstate="print"/>
          <a:srcRect/>
          <a:stretch>
            <a:fillRect/>
          </a:stretch>
        </p:blipFill>
        <p:spPr bwMode="auto">
          <a:xfrm>
            <a:off x="8866823" y="5909414"/>
            <a:ext cx="579228" cy="653180"/>
          </a:xfrm>
          <a:prstGeom prst="rect">
            <a:avLst/>
          </a:prstGeom>
          <a:noFill/>
        </p:spPr>
      </p:pic>
      <p:sp>
        <p:nvSpPr>
          <p:cNvPr id="7" name="Flowchart: Process 6"/>
          <p:cNvSpPr/>
          <p:nvPr/>
        </p:nvSpPr>
        <p:spPr>
          <a:xfrm>
            <a:off x="381000" y="5562600"/>
            <a:ext cx="1981200" cy="914400"/>
          </a:xfrm>
          <a:prstGeom prst="flowChartProcess">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05200" y="2138150"/>
            <a:ext cx="5651237" cy="3515888"/>
          </a:xfrm>
          <a:prstGeom prst="roundRect">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None/>
            </a:pPr>
            <a:r>
              <a:rPr lang="bn-BD"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এম,আবু</a:t>
            </a:r>
            <a:r>
              <a:rPr lang="en-US" sz="28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নোমান</a:t>
            </a:r>
            <a:endParaRPr lang="en-US" sz="28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a:p>
            <a:pPr algn="ctr">
              <a:buNone/>
            </a:pPr>
            <a:r>
              <a:rPr lang="en-US" sz="28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সহকারি</a:t>
            </a:r>
            <a:r>
              <a:rPr lang="en-US" sz="28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শিক্ষক</a:t>
            </a:r>
            <a:r>
              <a:rPr lang="en-US" sz="28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p>
          <a:p>
            <a:pPr algn="ctr">
              <a:buNone/>
            </a:pPr>
            <a:r>
              <a:rPr lang="en-US" sz="28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বাটাখালী</a:t>
            </a:r>
            <a:r>
              <a:rPr lang="en-US" sz="28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নূরীয়া</a:t>
            </a:r>
            <a:r>
              <a:rPr lang="en-US" sz="28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দাখিল</a:t>
            </a:r>
            <a:r>
              <a:rPr lang="en-US" sz="28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মাদ্রাসা</a:t>
            </a:r>
            <a:r>
              <a:rPr lang="en-US" sz="28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a:t>
            </a:r>
          </a:p>
          <a:p>
            <a:pPr algn="ctr">
              <a:buNone/>
            </a:pPr>
            <a:r>
              <a:rPr lang="en-US" sz="28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চকরিয়া</a:t>
            </a:r>
            <a:r>
              <a:rPr lang="en-US" sz="28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28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পৌরসভা।কক্সবাজার</a:t>
            </a:r>
            <a:endParaRPr lang="en-US" sz="28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a:p>
            <a:pPr algn="ctr">
              <a:buNone/>
            </a:pPr>
            <a:r>
              <a:rPr lang="en-US" sz="28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হ্য়ালোঃ০১৮১৮৫৪১৪৫৪</a:t>
            </a:r>
          </a:p>
          <a:p>
            <a:pPr algn="ctr">
              <a:buNone/>
            </a:pPr>
            <a:r>
              <a:rPr lang="en-US" sz="28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anomanck24434@gmail.com</a:t>
            </a:r>
          </a:p>
        </p:txBody>
      </p:sp>
      <p:sp>
        <p:nvSpPr>
          <p:cNvPr id="10" name="Round Diagonal Corner Rectangle 9"/>
          <p:cNvSpPr/>
          <p:nvPr/>
        </p:nvSpPr>
        <p:spPr>
          <a:xfrm>
            <a:off x="1886221" y="762000"/>
            <a:ext cx="7042513" cy="1018903"/>
          </a:xfrm>
          <a:prstGeom prst="round2DiagRect">
            <a:avLst/>
          </a:prstGeom>
          <a:ln w="38100"/>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400" b="1" dirty="0">
                <a:ln w="11430"/>
                <a:solidFill>
                  <a:srgbClr val="00206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শিক্ষক </a:t>
            </a:r>
            <a:r>
              <a:rPr lang="bn-IN" sz="5400" b="1" dirty="0">
                <a:ln w="11430"/>
                <a:solidFill>
                  <a:srgbClr val="00206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পরিচিতি</a:t>
            </a:r>
            <a:endParaRPr lang="en-US" sz="5400" b="1" dirty="0">
              <a:ln w="11430"/>
              <a:solidFill>
                <a:srgbClr val="002060"/>
              </a:solidFill>
              <a:effectLst>
                <a:outerShdw blurRad="50800" dist="39000" dir="5460000" algn="tl">
                  <a:srgbClr val="000000">
                    <a:alpha val="38000"/>
                  </a:srgbClr>
                </a:outerShdw>
              </a:effectLst>
            </a:endParaRPr>
          </a:p>
        </p:txBody>
      </p:sp>
      <p:pic>
        <p:nvPicPr>
          <p:cNvPr id="11" name="Picture 1" descr="C:\Users\C.B.SOMAJPOTI\Desktop\Home_Button.png">
            <a:hlinkClick r:id="" action="ppaction://hlinkshowjump?jump=firstslide"/>
          </p:cNvPr>
          <p:cNvPicPr>
            <a:picLocks noChangeAspect="1" noChangeArrowheads="1"/>
          </p:cNvPicPr>
          <p:nvPr/>
        </p:nvPicPr>
        <p:blipFill>
          <a:blip r:embed="rId2" cstate="print"/>
          <a:srcRect/>
          <a:stretch>
            <a:fillRect/>
          </a:stretch>
        </p:blipFill>
        <p:spPr bwMode="auto">
          <a:xfrm>
            <a:off x="7543800" y="5654038"/>
            <a:ext cx="866775" cy="975362"/>
          </a:xfrm>
          <a:prstGeom prst="rect">
            <a:avLst/>
          </a:prstGeom>
          <a:noFill/>
        </p:spPr>
      </p:pic>
      <p:pic>
        <p:nvPicPr>
          <p:cNvPr id="12" name="Picture 3" descr="C:\Users\C.B.SOMAJPOTI\Desktop\next.png">
            <a:hlinkClick r:id="" action="ppaction://hlinkshowjump?jump=previousslide"/>
          </p:cNvPr>
          <p:cNvPicPr>
            <a:picLocks noChangeAspect="1" noChangeArrowheads="1"/>
          </p:cNvPicPr>
          <p:nvPr/>
        </p:nvPicPr>
        <p:blipFill>
          <a:blip r:embed="rId3" cstate="print"/>
          <a:srcRect/>
          <a:stretch>
            <a:fillRect/>
          </a:stretch>
        </p:blipFill>
        <p:spPr bwMode="auto">
          <a:xfrm flipH="1">
            <a:off x="8309608" y="5863288"/>
            <a:ext cx="619126" cy="698172"/>
          </a:xfrm>
          <a:prstGeom prst="rect">
            <a:avLst/>
          </a:prstGeom>
          <a:noFill/>
        </p:spPr>
      </p:pic>
      <p:pic>
        <p:nvPicPr>
          <p:cNvPr id="13" name="Picture 2" descr="C:\Users\C.B.SOMAJPOTI\Desktop\next.png">
            <a:hlinkClick r:id="" action="ppaction://hlinkshowjump?jump=nextslide"/>
          </p:cNvPr>
          <p:cNvPicPr>
            <a:picLocks noChangeAspect="1" noChangeArrowheads="1"/>
          </p:cNvPicPr>
          <p:nvPr/>
        </p:nvPicPr>
        <p:blipFill>
          <a:blip r:embed="rId4" cstate="print"/>
          <a:srcRect/>
          <a:stretch>
            <a:fillRect/>
          </a:stretch>
        </p:blipFill>
        <p:spPr bwMode="auto">
          <a:xfrm>
            <a:off x="8866823" y="5909414"/>
            <a:ext cx="579228" cy="653180"/>
          </a:xfrm>
          <a:prstGeom prst="rect">
            <a:avLst/>
          </a:prstGeom>
          <a:noFill/>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88820" y="2138150"/>
            <a:ext cx="2611580" cy="35158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2"/>
                                        </p:tgtEl>
                                        <p:attrNameLst>
                                          <p:attrName>style.visibility</p:attrName>
                                        </p:attrNameLst>
                                      </p:cBhvr>
                                      <p:to>
                                        <p:strVal val="visible"/>
                                      </p:to>
                                    </p:set>
                                    <p:anim by="(-#ppt_w*2)" calcmode="lin" valueType="num">
                                      <p:cBhvr rctx="PPT">
                                        <p:cTn id="19" dur="500" autoRev="1" fill="hold">
                                          <p:stCondLst>
                                            <p:cond delay="0"/>
                                          </p:stCondLst>
                                        </p:cTn>
                                        <p:tgtEl>
                                          <p:spTgt spid="2"/>
                                        </p:tgtEl>
                                        <p:attrNameLst>
                                          <p:attrName>ppt_w</p:attrName>
                                        </p:attrNameLst>
                                      </p:cBhvr>
                                    </p:anim>
                                    <p:anim by="(#ppt_w*0.50)" calcmode="lin" valueType="num">
                                      <p:cBhvr>
                                        <p:cTn id="20" dur="500" decel="50000" autoRev="1" fill="hold">
                                          <p:stCondLst>
                                            <p:cond delay="0"/>
                                          </p:stCondLst>
                                        </p:cTn>
                                        <p:tgtEl>
                                          <p:spTgt spid="2"/>
                                        </p:tgtEl>
                                        <p:attrNameLst>
                                          <p:attrName>ppt_x</p:attrName>
                                        </p:attrNameLst>
                                      </p:cBhvr>
                                    </p:anim>
                                    <p:anim from="(-#ppt_h/2)" to="(#ppt_y)" calcmode="lin" valueType="num">
                                      <p:cBhvr>
                                        <p:cTn id="21" dur="1000" fill="hold">
                                          <p:stCondLst>
                                            <p:cond delay="0"/>
                                          </p:stCondLst>
                                        </p:cTn>
                                        <p:tgtEl>
                                          <p:spTgt spid="2"/>
                                        </p:tgtEl>
                                        <p:attrNameLst>
                                          <p:attrName>ppt_y</p:attrName>
                                        </p:attrNameLst>
                                      </p:cBhvr>
                                    </p:anim>
                                    <p:animRot by="21600000">
                                      <p:cBhvr>
                                        <p:cTn id="22"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3219450" y="685800"/>
            <a:ext cx="4457700" cy="990600"/>
          </a:xfrm>
          <a:prstGeom prst="round2Diag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4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বাড়ির কাজ    </a:t>
            </a:r>
            <a:endParaRPr lang="en-US" sz="44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3" name="Round Diagonal Corner Rectangle 2"/>
          <p:cNvSpPr/>
          <p:nvPr/>
        </p:nvSpPr>
        <p:spPr>
          <a:xfrm>
            <a:off x="1320800" y="2286000"/>
            <a:ext cx="7842250" cy="2438400"/>
          </a:xfrm>
          <a:prstGeom prst="round2Diag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bn-BD"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a:p>
            <a:endParaRPr lang="bn-BD"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a:p>
            <a:endParaRPr lang="bn-BD"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a:p>
            <a:pPr algn="ctr"/>
            <a:r>
              <a:rPr lang="bn-IN" sz="44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কোন লেন্সের ফোকাস দুরত্ব +</a:t>
            </a:r>
            <a:r>
              <a:rPr lang="en-US" sz="4400" b="1" dirty="0">
                <a:ln w="11430"/>
                <a:solidFill>
                  <a:sysClr val="windowText" lastClr="000000"/>
                </a:solidFill>
                <a:effectLst>
                  <a:outerShdw blurRad="50800" dist="39000" dir="5460000" algn="tl">
                    <a:srgbClr val="000000">
                      <a:alpha val="38000"/>
                    </a:srgbClr>
                  </a:outerShdw>
                </a:effectLst>
                <a:latin typeface="+mj-lt"/>
                <a:cs typeface="NikoshBAN" pitchFamily="2" charset="0"/>
              </a:rPr>
              <a:t>0.1 m </a:t>
            </a:r>
            <a:r>
              <a:rPr lang="bn-IN" sz="4400" b="1" dirty="0">
                <a:ln w="11430"/>
                <a:solidFill>
                  <a:sysClr val="windowText" lastClr="000000"/>
                </a:solidFill>
                <a:effectLst>
                  <a:outerShdw blurRad="50800" dist="39000" dir="5460000" algn="tl">
                    <a:srgbClr val="000000">
                      <a:alpha val="38000"/>
                    </a:srgbClr>
                  </a:outerShdw>
                </a:effectLst>
                <a:latin typeface="+mj-lt"/>
                <a:cs typeface="NikoshBAN" pitchFamily="2" charset="0"/>
              </a:rPr>
              <a:t>হলে ক্ষমতা কত? </a:t>
            </a:r>
            <a:endParaRPr lang="bn-BD" sz="32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a:p>
            <a:pPr algn="ctr"/>
            <a:r>
              <a:rPr lang="bn-BD"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p>
          <a:p>
            <a:pPr algn="ctr"/>
            <a:r>
              <a:rPr lang="bn-BD"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p>
          <a:p>
            <a:pPr algn="ct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grpSp>
        <p:nvGrpSpPr>
          <p:cNvPr id="6" name="Group 5"/>
          <p:cNvGrpSpPr/>
          <p:nvPr/>
        </p:nvGrpSpPr>
        <p:grpSpPr>
          <a:xfrm>
            <a:off x="495300" y="457200"/>
            <a:ext cx="1733550" cy="1371600"/>
            <a:chOff x="7010400" y="533400"/>
            <a:chExt cx="1600200" cy="1295400"/>
          </a:xfrm>
        </p:grpSpPr>
        <p:sp>
          <p:nvSpPr>
            <p:cNvPr id="4" name="Rectangle 3"/>
            <p:cNvSpPr/>
            <p:nvPr/>
          </p:nvSpPr>
          <p:spPr>
            <a:xfrm>
              <a:off x="7162800" y="1066800"/>
              <a:ext cx="12954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Isosceles Triangle 4"/>
            <p:cNvSpPr/>
            <p:nvPr/>
          </p:nvSpPr>
          <p:spPr>
            <a:xfrm>
              <a:off x="7010400" y="533400"/>
              <a:ext cx="1600200" cy="533400"/>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7" name="Flowchart: Process 6"/>
          <p:cNvSpPr/>
          <p:nvPr/>
        </p:nvSpPr>
        <p:spPr>
          <a:xfrm>
            <a:off x="7346950" y="5486400"/>
            <a:ext cx="1981200" cy="914400"/>
          </a:xfrm>
          <a:prstGeom prst="flowChartProcess">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304800"/>
            <a:ext cx="9296400" cy="62484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35527" y="571500"/>
            <a:ext cx="9677400" cy="1295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9600" b="1" dirty="0">
                <a:ln w="11430"/>
                <a:solidFill>
                  <a:srgbClr val="FF33CC"/>
                </a:solidFill>
                <a:effectLst>
                  <a:outerShdw blurRad="50800" dist="39000" dir="5460000" algn="tl">
                    <a:srgbClr val="000000">
                      <a:alpha val="38000"/>
                    </a:srgbClr>
                  </a:outerShdw>
                </a:effectLst>
                <a:latin typeface="NikoshBAN" pitchFamily="2" charset="0"/>
                <a:cs typeface="NikoshBAN" pitchFamily="2" charset="0"/>
              </a:rPr>
              <a:t>সবাইকে ধন্যবাদ </a:t>
            </a:r>
            <a:endParaRPr lang="en-US" sz="9600" b="1" dirty="0">
              <a:ln w="11430"/>
              <a:solidFill>
                <a:srgbClr val="FF33CC"/>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8877" y="1447800"/>
            <a:ext cx="1267174" cy="1524000"/>
          </a:xfrm>
          <a:prstGeom prst="rect">
            <a:avLst/>
          </a:prstGeom>
        </p:spPr>
      </p:pic>
      <p:pic>
        <p:nvPicPr>
          <p:cNvPr id="10" name="Picture 1" descr="C:\Users\C.B.SOMAJPOTI\Desktop\Home_Button.png">
            <a:hlinkClick r:id="" action="ppaction://hlinkshowjump?jump=firstslide"/>
          </p:cNvPr>
          <p:cNvPicPr>
            <a:picLocks noChangeAspect="1" noChangeArrowheads="1"/>
          </p:cNvPicPr>
          <p:nvPr/>
        </p:nvPicPr>
        <p:blipFill>
          <a:blip r:embed="rId5" cstate="print"/>
          <a:srcRect/>
          <a:stretch>
            <a:fillRect/>
          </a:stretch>
        </p:blipFill>
        <p:spPr bwMode="auto">
          <a:xfrm>
            <a:off x="7543800" y="5654038"/>
            <a:ext cx="866775" cy="975362"/>
          </a:xfrm>
          <a:prstGeom prst="rect">
            <a:avLst/>
          </a:prstGeom>
          <a:noFill/>
        </p:spPr>
      </p:pic>
      <p:pic>
        <p:nvPicPr>
          <p:cNvPr id="11" name="Picture 3" descr="C:\Users\C.B.SOMAJPOTI\Desktop\next.png">
            <a:hlinkClick r:id="" action="ppaction://hlinkshowjump?jump=previousslide"/>
          </p:cNvPr>
          <p:cNvPicPr>
            <a:picLocks noChangeAspect="1" noChangeArrowheads="1"/>
          </p:cNvPicPr>
          <p:nvPr/>
        </p:nvPicPr>
        <p:blipFill>
          <a:blip r:embed="rId6" cstate="print"/>
          <a:srcRect/>
          <a:stretch>
            <a:fillRect/>
          </a:stretch>
        </p:blipFill>
        <p:spPr bwMode="auto">
          <a:xfrm flipH="1">
            <a:off x="8309608" y="5863288"/>
            <a:ext cx="619126" cy="698172"/>
          </a:xfrm>
          <a:prstGeom prst="rect">
            <a:avLst/>
          </a:prstGeom>
          <a:noFill/>
        </p:spPr>
      </p:pic>
      <p:pic>
        <p:nvPicPr>
          <p:cNvPr id="12" name="Picture 2" descr="C:\Users\C.B.SOMAJPOTI\Desktop\next.png">
            <a:hlinkClick r:id="" action="ppaction://hlinkshowjump?jump=nextslide"/>
          </p:cNvPr>
          <p:cNvPicPr>
            <a:picLocks noChangeAspect="1" noChangeArrowheads="1"/>
          </p:cNvPicPr>
          <p:nvPr/>
        </p:nvPicPr>
        <p:blipFill>
          <a:blip r:embed="rId7" cstate="print"/>
          <a:srcRect/>
          <a:stretch>
            <a:fillRect/>
          </a:stretch>
        </p:blipFill>
        <p:spPr bwMode="auto">
          <a:xfrm>
            <a:off x="8866823" y="5909414"/>
            <a:ext cx="579228" cy="65318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1"/>
                                          </p:val>
                                        </p:tav>
                                        <p:tav tm="100000">
                                          <p:val>
                                            <p:strVal val="#ppt_x"/>
                                          </p:val>
                                        </p:tav>
                                      </p:tavLst>
                                    </p:anim>
                                    <p:anim calcmode="lin" valueType="num">
                                      <p:cBhvr>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mph" presetSubtype="0" fill="hold" grpId="1" nodeType="clickEffect">
                                  <p:stCondLst>
                                    <p:cond delay="0"/>
                                  </p:stCondLst>
                                  <p:iterate type="lt">
                                    <p:tmPct val="0"/>
                                  </p:iterate>
                                  <p:childTnLst>
                                    <p:animClr clrSpc="hsl" dir="cw">
                                      <p:cBhvr override="childStyle">
                                        <p:cTn id="18" dur="500" fill="hold"/>
                                        <p:tgtEl>
                                          <p:spTgt spid="8"/>
                                        </p:tgtEl>
                                        <p:attrNameLst>
                                          <p:attrName>style.color</p:attrName>
                                        </p:attrNameLst>
                                      </p:cBhvr>
                                      <p:by>
                                        <p:hsl h="-7200000" s="0" l="0"/>
                                      </p:by>
                                    </p:animClr>
                                    <p:animClr clrSpc="hsl" dir="cw">
                                      <p:cBhvr>
                                        <p:cTn id="19" dur="500" fill="hold"/>
                                        <p:tgtEl>
                                          <p:spTgt spid="8"/>
                                        </p:tgtEl>
                                        <p:attrNameLst>
                                          <p:attrName>fillcolor</p:attrName>
                                        </p:attrNameLst>
                                      </p:cBhvr>
                                      <p:by>
                                        <p:hsl h="-7200000" s="0" l="0"/>
                                      </p:by>
                                    </p:animClr>
                                    <p:animClr clrSpc="hsl" dir="cw">
                                      <p:cBhvr>
                                        <p:cTn id="20" dur="500" fill="hold"/>
                                        <p:tgtEl>
                                          <p:spTgt spid="8"/>
                                        </p:tgtEl>
                                        <p:attrNameLst>
                                          <p:attrName>stroke.color</p:attrName>
                                        </p:attrNameLst>
                                      </p:cBhvr>
                                      <p:by>
                                        <p:hsl h="-7200000" s="0" l="0"/>
                                      </p:by>
                                    </p:animClr>
                                    <p:set>
                                      <p:cBhvr>
                                        <p:cTn id="21" dur="500" fill="hold"/>
                                        <p:tgtEl>
                                          <p:spTgt spid="8"/>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9"/>
                                        </p:tgtEl>
                                      </p:cBhvr>
                                      <p:by x="150000" y="150000"/>
                                    </p:animScale>
                                  </p:childTnLst>
                                  <p:subTnLst>
                                    <p:audio>
                                      <p:cMediaNode>
                                        <p:cTn display="0" masterRel="sameClick">
                                          <p:stCondLst>
                                            <p:cond evt="begin" delay="0">
                                              <p:tn val="2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1562619" y="685800"/>
            <a:ext cx="6428423" cy="1295400"/>
          </a:xfrm>
          <a:prstGeom prst="cloud">
            <a:avLst/>
          </a:prstGeom>
          <a:ln/>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bn-BD" sz="44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endParaRPr>
          </a:p>
          <a:p>
            <a:pPr algn="ctr"/>
            <a:r>
              <a:rPr lang="bn-BD" sz="44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পাঠ পরিচিতি</a:t>
            </a:r>
          </a:p>
          <a:p>
            <a:pPr algn="ct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Oval 6"/>
          <p:cNvSpPr/>
          <p:nvPr/>
        </p:nvSpPr>
        <p:spPr>
          <a:xfrm>
            <a:off x="1295400" y="2133600"/>
            <a:ext cx="7435850" cy="3818260"/>
          </a:xfrm>
          <a:prstGeom prst="ellipse">
            <a:avLst/>
          </a:prstGeom>
          <a:solidFill>
            <a:schemeClr val="accent6">
              <a:lumMod val="60000"/>
              <a:lumOff val="40000"/>
            </a:scheme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40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শ্রেনিঃ</a:t>
            </a:r>
            <a:r>
              <a:rPr lang="en-US" sz="40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৮ম</a:t>
            </a:r>
            <a:r>
              <a:rPr lang="bn-BD" sz="40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 </a:t>
            </a:r>
          </a:p>
          <a:p>
            <a:pPr algn="ctr"/>
            <a:r>
              <a:rPr lang="bn-BD" sz="40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বিষয়ঃ পদার্থ </a:t>
            </a:r>
          </a:p>
          <a:p>
            <a:pPr algn="ctr"/>
            <a:r>
              <a:rPr lang="bn-BD" sz="4000" b="1" dirty="0">
                <a:ln w="11430"/>
                <a:solidFill>
                  <a:sysClr val="windowText" lastClr="000000"/>
                </a:solidFill>
                <a:effectLst>
                  <a:outerShdw blurRad="50800" dist="39000" dir="5460000" algn="tl">
                    <a:srgbClr val="000000">
                      <a:alpha val="38000"/>
                    </a:srgbClr>
                  </a:outerShdw>
                </a:effectLst>
                <a:latin typeface="NikoshBAN" pitchFamily="2" charset="0"/>
                <a:cs typeface="NikoshBAN" pitchFamily="2" charset="0"/>
              </a:rPr>
              <a:t>অধ্যায়ঃ নবম   </a:t>
            </a:r>
          </a:p>
        </p:txBody>
      </p:sp>
      <p:sp>
        <p:nvSpPr>
          <p:cNvPr id="8" name="Rectangle 7"/>
          <p:cNvSpPr/>
          <p:nvPr/>
        </p:nvSpPr>
        <p:spPr>
          <a:xfrm>
            <a:off x="533400" y="6019800"/>
            <a:ext cx="3207929" cy="415498"/>
          </a:xfrm>
          <a:prstGeom prst="rect">
            <a:avLst/>
          </a:prstGeom>
        </p:spPr>
        <p:txBody>
          <a:bodyPr wrap="none">
            <a:spAutoFit/>
          </a:bodyPr>
          <a:lstStyle/>
          <a:p>
            <a:r>
              <a:rPr lang="en-US" b="1" dirty="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C</a:t>
            </a:r>
            <a:r>
              <a:rPr lang="bn-BD" b="1" dirty="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horitroban</a:t>
            </a:r>
            <a:r>
              <a:rPr lang="en-US" b="1" dirty="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 </a:t>
            </a:r>
            <a:r>
              <a:rPr lang="bn-BD" b="1" dirty="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somajpoti</a:t>
            </a:r>
            <a:endParaRPr lang="en-US" dirty="0">
              <a:solidFill>
                <a:schemeClr val="accent6">
                  <a:lumMod val="50000"/>
                </a:schemeClr>
              </a:solidFill>
            </a:endParaRPr>
          </a:p>
        </p:txBody>
      </p:sp>
      <p:pic>
        <p:nvPicPr>
          <p:cNvPr id="9" name="Picture 1" descr="C:\Users\C.B.SOMAJPOTI\Desktop\Home_Button.png">
            <a:hlinkClick r:id="" action="ppaction://hlinkshowjump?jump=firstslide"/>
          </p:cNvPr>
          <p:cNvPicPr>
            <a:picLocks noChangeAspect="1" noChangeArrowheads="1"/>
          </p:cNvPicPr>
          <p:nvPr/>
        </p:nvPicPr>
        <p:blipFill>
          <a:blip r:embed="rId2" cstate="print"/>
          <a:srcRect/>
          <a:stretch>
            <a:fillRect/>
          </a:stretch>
        </p:blipFill>
        <p:spPr bwMode="auto">
          <a:xfrm>
            <a:off x="7543800" y="5654038"/>
            <a:ext cx="866775" cy="975362"/>
          </a:xfrm>
          <a:prstGeom prst="rect">
            <a:avLst/>
          </a:prstGeom>
          <a:noFill/>
        </p:spPr>
      </p:pic>
      <p:pic>
        <p:nvPicPr>
          <p:cNvPr id="10" name="Picture 3" descr="C:\Users\C.B.SOMAJPOTI\Desktop\next.png">
            <a:hlinkClick r:id="" action="ppaction://hlinkshowjump?jump=previousslide"/>
          </p:cNvPr>
          <p:cNvPicPr>
            <a:picLocks noChangeAspect="1" noChangeArrowheads="1"/>
          </p:cNvPicPr>
          <p:nvPr/>
        </p:nvPicPr>
        <p:blipFill>
          <a:blip r:embed="rId3" cstate="print"/>
          <a:srcRect/>
          <a:stretch>
            <a:fillRect/>
          </a:stretch>
        </p:blipFill>
        <p:spPr bwMode="auto">
          <a:xfrm flipH="1">
            <a:off x="8309608" y="5863288"/>
            <a:ext cx="619126" cy="698172"/>
          </a:xfrm>
          <a:prstGeom prst="rect">
            <a:avLst/>
          </a:prstGeom>
          <a:noFill/>
        </p:spPr>
      </p:pic>
      <p:pic>
        <p:nvPicPr>
          <p:cNvPr id="11" name="Picture 2" descr="C:\Users\C.B.SOMAJPOTI\Desktop\next.png">
            <a:hlinkClick r:id="" action="ppaction://hlinkshowjump?jump=nextslide"/>
          </p:cNvPr>
          <p:cNvPicPr>
            <a:picLocks noChangeAspect="1" noChangeArrowheads="1"/>
          </p:cNvPicPr>
          <p:nvPr/>
        </p:nvPicPr>
        <p:blipFill>
          <a:blip r:embed="rId4" cstate="print"/>
          <a:srcRect/>
          <a:stretch>
            <a:fillRect/>
          </a:stretch>
        </p:blipFill>
        <p:spPr bwMode="auto">
          <a:xfrm>
            <a:off x="8866823" y="5909414"/>
            <a:ext cx="579228" cy="6531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577850" y="457200"/>
            <a:ext cx="8947150" cy="6019800"/>
            <a:chOff x="577850" y="457200"/>
            <a:chExt cx="8947150" cy="6019800"/>
          </a:xfrm>
        </p:grpSpPr>
        <p:sp>
          <p:nvSpPr>
            <p:cNvPr id="2" name="Rectangle 1"/>
            <p:cNvSpPr/>
            <p:nvPr/>
          </p:nvSpPr>
          <p:spPr>
            <a:xfrm>
              <a:off x="577850" y="3429000"/>
              <a:ext cx="8947150" cy="3048000"/>
            </a:xfrm>
            <a:prstGeom prst="rect">
              <a:avLst/>
            </a:prstGeom>
            <a:solidFill>
              <a:schemeClr val="accent1">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en-US"/>
            </a:p>
          </p:txBody>
        </p:sp>
        <p:sp>
          <p:nvSpPr>
            <p:cNvPr id="3" name="Rectangle 2"/>
            <p:cNvSpPr/>
            <p:nvPr/>
          </p:nvSpPr>
          <p:spPr>
            <a:xfrm>
              <a:off x="577850" y="457200"/>
              <a:ext cx="8915400" cy="2971800"/>
            </a:xfrm>
            <a:prstGeom prst="rect">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en-US"/>
            </a:p>
          </p:txBody>
        </p:sp>
      </p:grpSp>
      <p:cxnSp>
        <p:nvCxnSpPr>
          <p:cNvPr id="5" name="Straight Connector 4"/>
          <p:cNvCxnSpPr/>
          <p:nvPr/>
        </p:nvCxnSpPr>
        <p:spPr>
          <a:xfrm rot="5400000">
            <a:off x="2657475" y="3502025"/>
            <a:ext cx="4343400" cy="8255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08050" y="2438401"/>
            <a:ext cx="2889250" cy="908553"/>
          </a:xfrm>
          <a:prstGeom prst="rect">
            <a:avLst/>
          </a:prstGeom>
          <a:noFill/>
        </p:spPr>
        <p:txBody>
          <a:bodyPr wrap="square" lIns="107287" tIns="53643" rIns="107287" bIns="53643"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5200" b="1" dirty="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বায়ু মাধ্যম </a:t>
            </a:r>
            <a:endParaRPr lang="en-US" sz="5200" b="1" dirty="0">
              <a:ln w="11430"/>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5" name="TextBox 14"/>
          <p:cNvSpPr txBox="1"/>
          <p:nvPr/>
        </p:nvSpPr>
        <p:spPr>
          <a:xfrm>
            <a:off x="6356350" y="3886201"/>
            <a:ext cx="2889250" cy="908553"/>
          </a:xfrm>
          <a:prstGeom prst="rect">
            <a:avLst/>
          </a:prstGeom>
          <a:noFill/>
        </p:spPr>
        <p:txBody>
          <a:bodyPr wrap="square" lIns="107287" tIns="53643" rIns="107287" bIns="53643"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5200" b="1" dirty="0">
                <a:ln w="11430"/>
                <a:solidFill>
                  <a:srgbClr val="7030A0"/>
                </a:solidFill>
                <a:effectLst>
                  <a:outerShdw blurRad="50800" dist="39000" dir="5460000" algn="tl">
                    <a:srgbClr val="000000">
                      <a:alpha val="38000"/>
                    </a:srgbClr>
                  </a:outerShdw>
                </a:effectLst>
                <a:latin typeface="NikoshBAN" pitchFamily="2" charset="0"/>
                <a:cs typeface="NikoshBAN" pitchFamily="2" charset="0"/>
              </a:rPr>
              <a:t>পানি মাধ্যম </a:t>
            </a:r>
            <a:endParaRPr lang="en-US" sz="5200" b="1" dirty="0">
              <a:ln w="11430"/>
              <a:solidFill>
                <a:srgbClr val="7030A0"/>
              </a:solidFill>
              <a:effectLst>
                <a:outerShdw blurRad="50800" dist="39000" dir="5460000" algn="tl">
                  <a:srgbClr val="000000">
                    <a:alpha val="38000"/>
                  </a:srgbClr>
                </a:outerShdw>
              </a:effectLst>
              <a:latin typeface="NikoshBAN" pitchFamily="2" charset="0"/>
              <a:cs typeface="NikoshBAN" pitchFamily="2" charset="0"/>
            </a:endParaRPr>
          </a:p>
        </p:txBody>
      </p:sp>
      <p:cxnSp>
        <p:nvCxnSpPr>
          <p:cNvPr id="19" name="Straight Connector 18"/>
          <p:cNvCxnSpPr/>
          <p:nvPr/>
        </p:nvCxnSpPr>
        <p:spPr>
          <a:xfrm>
            <a:off x="11887200" y="1447800"/>
            <a:ext cx="9906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264400" y="1447800"/>
            <a:ext cx="1733550" cy="1143000"/>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en-US"/>
          </a:p>
        </p:txBody>
      </p:sp>
      <p:cxnSp>
        <p:nvCxnSpPr>
          <p:cNvPr id="40" name="Straight Arrow Connector 39"/>
          <p:cNvCxnSpPr/>
          <p:nvPr/>
        </p:nvCxnSpPr>
        <p:spPr>
          <a:xfrm flipV="1">
            <a:off x="4787900" y="1981200"/>
            <a:ext cx="3219450" cy="1447800"/>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flipH="1">
            <a:off x="2057400" y="5105400"/>
            <a:ext cx="1479550" cy="60960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en-US"/>
          </a:p>
        </p:txBody>
      </p:sp>
      <p:sp>
        <p:nvSpPr>
          <p:cNvPr id="42" name="Oval 41"/>
          <p:cNvSpPr/>
          <p:nvPr/>
        </p:nvSpPr>
        <p:spPr>
          <a:xfrm flipH="1">
            <a:off x="2057400" y="4419600"/>
            <a:ext cx="1339850" cy="609600"/>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en-US"/>
          </a:p>
        </p:txBody>
      </p:sp>
      <p:cxnSp>
        <p:nvCxnSpPr>
          <p:cNvPr id="44" name="Straight Arrow Connector 43"/>
          <p:cNvCxnSpPr/>
          <p:nvPr/>
        </p:nvCxnSpPr>
        <p:spPr>
          <a:xfrm rot="5400000" flipH="1" flipV="1">
            <a:off x="2965450" y="3435350"/>
            <a:ext cx="1828800" cy="1816100"/>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787900" y="1676400"/>
            <a:ext cx="2146300" cy="1752600"/>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0800000" flipV="1">
            <a:off x="2889250" y="3429000"/>
            <a:ext cx="1898650" cy="1143000"/>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strips(upRight)">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3"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strips(upRight)">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3"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strips(upRight)">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ppt_w</p:attrName>
                                        </p:attrNameLst>
                                      </p:cBhvr>
                                      <p:tavLst>
                                        <p:tav tm="0">
                                          <p:val>
                                            <p:fltVal val="0"/>
                                          </p:val>
                                        </p:tav>
                                        <p:tav tm="100000">
                                          <p:val>
                                            <p:strVal val="#ppt_w"/>
                                          </p:val>
                                        </p:tav>
                                      </p:tavLst>
                                    </p:anim>
                                    <p:anim calcmode="lin" valueType="num">
                                      <p:cBhvr>
                                        <p:cTn id="47" dur="500" fill="hold"/>
                                        <p:tgtEl>
                                          <p:spTgt spid="38"/>
                                        </p:tgtEl>
                                        <p:attrNameLst>
                                          <p:attrName>ppt_h</p:attrName>
                                        </p:attrNameLst>
                                      </p:cBhvr>
                                      <p:tavLst>
                                        <p:tav tm="0">
                                          <p:val>
                                            <p:fltVal val="0"/>
                                          </p:val>
                                        </p:tav>
                                        <p:tav tm="100000">
                                          <p:val>
                                            <p:strVal val="#ppt_h"/>
                                          </p:val>
                                        </p:tav>
                                      </p:tavLst>
                                    </p:anim>
                                    <p:animEffect transition="in" filter="fade">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nodeType="click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strips(downLeft)">
                                      <p:cBhvr>
                                        <p:cTn id="53" dur="500"/>
                                        <p:tgtEl>
                                          <p:spTgt spid="52"/>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strips(downLeft)">
                                      <p:cBhvr>
                                        <p:cTn id="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38"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0" y="533400"/>
            <a:ext cx="3200400" cy="2895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91200" y="990600"/>
            <a:ext cx="1905000" cy="1905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5800" y="3505200"/>
            <a:ext cx="3429000" cy="23622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96000" y="3657600"/>
            <a:ext cx="1524000" cy="1524000"/>
          </a:xfrm>
          <a:prstGeom prst="rect">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 descr="C:\Users\C.B.SOMAJPOTI\Desktop\Home_Button.png">
            <a:hlinkClick r:id="" action="ppaction://hlinkshowjump?jump=firstslide"/>
          </p:cNvPr>
          <p:cNvPicPr>
            <a:picLocks noChangeAspect="1" noChangeArrowheads="1"/>
          </p:cNvPicPr>
          <p:nvPr/>
        </p:nvPicPr>
        <p:blipFill>
          <a:blip r:embed="rId6" cstate="print"/>
          <a:srcRect/>
          <a:stretch>
            <a:fillRect/>
          </a:stretch>
        </p:blipFill>
        <p:spPr bwMode="auto">
          <a:xfrm>
            <a:off x="7543800" y="5654038"/>
            <a:ext cx="866775" cy="975362"/>
          </a:xfrm>
          <a:prstGeom prst="rect">
            <a:avLst/>
          </a:prstGeom>
          <a:noFill/>
        </p:spPr>
      </p:pic>
      <p:pic>
        <p:nvPicPr>
          <p:cNvPr id="16" name="Picture 3" descr="C:\Users\C.B.SOMAJPOTI\Desktop\next.png">
            <a:hlinkClick r:id="" action="ppaction://hlinkshowjump?jump=previousslide"/>
          </p:cNvPr>
          <p:cNvPicPr>
            <a:picLocks noChangeAspect="1" noChangeArrowheads="1"/>
          </p:cNvPicPr>
          <p:nvPr/>
        </p:nvPicPr>
        <p:blipFill>
          <a:blip r:embed="rId7" cstate="print"/>
          <a:srcRect/>
          <a:stretch>
            <a:fillRect/>
          </a:stretch>
        </p:blipFill>
        <p:spPr bwMode="auto">
          <a:xfrm flipH="1">
            <a:off x="8309608" y="5863288"/>
            <a:ext cx="619126" cy="698172"/>
          </a:xfrm>
          <a:prstGeom prst="rect">
            <a:avLst/>
          </a:prstGeom>
          <a:noFill/>
        </p:spPr>
      </p:pic>
      <p:pic>
        <p:nvPicPr>
          <p:cNvPr id="17" name="Picture 2" descr="C:\Users\C.B.SOMAJPOTI\Desktop\next.png">
            <a:hlinkClick r:id="" action="ppaction://hlinkshowjump?jump=nextslide"/>
          </p:cNvPr>
          <p:cNvPicPr>
            <a:picLocks noChangeAspect="1" noChangeArrowheads="1"/>
          </p:cNvPicPr>
          <p:nvPr/>
        </p:nvPicPr>
        <p:blipFill>
          <a:blip r:embed="rId8" cstate="print"/>
          <a:srcRect/>
          <a:stretch>
            <a:fillRect/>
          </a:stretch>
        </p:blipFill>
        <p:spPr bwMode="auto">
          <a:xfrm>
            <a:off x="8866823" y="5909414"/>
            <a:ext cx="579228" cy="653180"/>
          </a:xfrm>
          <a:prstGeom prst="rect">
            <a:avLst/>
          </a:prstGeom>
          <a:noFill/>
        </p:spPr>
      </p:pic>
      <p:sp>
        <p:nvSpPr>
          <p:cNvPr id="10" name="Rectangle 9"/>
          <p:cNvSpPr/>
          <p:nvPr/>
        </p:nvSpPr>
        <p:spPr>
          <a:xfrm>
            <a:off x="533400" y="6019800"/>
            <a:ext cx="3207929" cy="415498"/>
          </a:xfrm>
          <a:prstGeom prst="rect">
            <a:avLst/>
          </a:prstGeom>
        </p:spPr>
        <p:txBody>
          <a:bodyPr wrap="none">
            <a:spAutoFit/>
          </a:bodyPr>
          <a:lstStyle/>
          <a:p>
            <a:r>
              <a:rPr lang="en-US" b="1" dirty="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C</a:t>
            </a:r>
            <a:r>
              <a:rPr lang="bn-BD" b="1" dirty="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horitroban</a:t>
            </a:r>
            <a:r>
              <a:rPr lang="en-US" b="1" dirty="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 </a:t>
            </a:r>
            <a:r>
              <a:rPr lang="bn-BD" b="1" dirty="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somajpoti</a:t>
            </a:r>
            <a:endParaRPr lang="en-US"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0.70"/>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906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bn-BD" sz="19900" b="1" dirty="0">
                <a:ln/>
                <a:solidFill>
                  <a:schemeClr val="accent3"/>
                </a:solidFill>
                <a:latin typeface="NikoshBAN" pitchFamily="2" charset="0"/>
                <a:cs typeface="NikoshBAN" pitchFamily="2" charset="0"/>
              </a:rPr>
              <a:t> </a:t>
            </a:r>
            <a:endParaRPr lang="en-US" sz="19900" b="1" dirty="0">
              <a:ln/>
              <a:solidFill>
                <a:schemeClr val="accent3"/>
              </a:solidFill>
              <a:latin typeface="NikoshBAN" pitchFamily="2" charset="0"/>
              <a:cs typeface="NikoshBAN" pitchFamily="2" charset="0"/>
            </a:endParaRPr>
          </a:p>
        </p:txBody>
      </p:sp>
      <p:sp>
        <p:nvSpPr>
          <p:cNvPr id="6" name="Rectangle 5"/>
          <p:cNvSpPr/>
          <p:nvPr/>
        </p:nvSpPr>
        <p:spPr>
          <a:xfrm>
            <a:off x="1905000" y="2819400"/>
            <a:ext cx="1905000" cy="18288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67000" y="609600"/>
            <a:ext cx="5105400" cy="1185552"/>
          </a:xfrm>
          <a:prstGeom prst="rect">
            <a:avLst/>
          </a:prstGeom>
          <a:noFill/>
        </p:spPr>
        <p:txBody>
          <a:bodyPr wrap="square" lIns="107287" tIns="53643" rIns="107287" bIns="53643"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7000" b="1" dirty="0">
                <a:ln w="11430"/>
                <a:solidFill>
                  <a:srgbClr val="FFC000"/>
                </a:solidFill>
                <a:effectLst>
                  <a:outerShdw blurRad="50800" dist="39000" dir="5460000" algn="tl">
                    <a:srgbClr val="000000">
                      <a:alpha val="38000"/>
                    </a:srgbClr>
                  </a:outerShdw>
                </a:effectLst>
                <a:latin typeface="NikoshBAN" pitchFamily="2" charset="0"/>
                <a:cs typeface="NikoshBAN" pitchFamily="2" charset="0"/>
              </a:rPr>
              <a:t>আ</a:t>
            </a:r>
            <a:r>
              <a:rPr lang="bn-BD" sz="5200" b="1" dirty="0">
                <a:ln w="11430"/>
                <a:solidFill>
                  <a:srgbClr val="FFC000"/>
                </a:solidFill>
                <a:effectLst>
                  <a:outerShdw blurRad="50800" dist="39000" dir="5460000" algn="tl">
                    <a:srgbClr val="000000">
                      <a:alpha val="38000"/>
                    </a:srgbClr>
                  </a:outerShdw>
                </a:effectLst>
                <a:latin typeface="NikoshBAN" pitchFamily="2" charset="0"/>
                <a:cs typeface="NikoshBAN" pitchFamily="2" charset="0"/>
              </a:rPr>
              <a:t>জকের পাঠ </a:t>
            </a:r>
            <a:endParaRPr lang="en-US" sz="5200" b="1" dirty="0">
              <a:ln w="11430"/>
              <a:solidFill>
                <a:srgbClr val="FFC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9" name="Picture 1" descr="C:\Users\C.B.SOMAJPOTI\Desktop\Home_Button.png">
            <a:hlinkClick r:id="" action="ppaction://hlinkshowjump?jump=firstslide"/>
          </p:cNvPr>
          <p:cNvPicPr>
            <a:picLocks noChangeAspect="1" noChangeArrowheads="1"/>
          </p:cNvPicPr>
          <p:nvPr/>
        </p:nvPicPr>
        <p:blipFill>
          <a:blip r:embed="rId4" cstate="print"/>
          <a:srcRect/>
          <a:stretch>
            <a:fillRect/>
          </a:stretch>
        </p:blipFill>
        <p:spPr bwMode="auto">
          <a:xfrm>
            <a:off x="7470349" y="5486400"/>
            <a:ext cx="866775" cy="975362"/>
          </a:xfrm>
          <a:prstGeom prst="rect">
            <a:avLst/>
          </a:prstGeom>
          <a:noFill/>
        </p:spPr>
      </p:pic>
      <p:pic>
        <p:nvPicPr>
          <p:cNvPr id="10" name="Picture 3" descr="C:\Users\C.B.SOMAJPOTI\Desktop\next.png">
            <a:hlinkClick r:id="" action="ppaction://hlinkshowjump?jump=previousslide"/>
          </p:cNvPr>
          <p:cNvPicPr>
            <a:picLocks noChangeAspect="1" noChangeArrowheads="1"/>
          </p:cNvPicPr>
          <p:nvPr/>
        </p:nvPicPr>
        <p:blipFill>
          <a:blip r:embed="rId5" cstate="print"/>
          <a:srcRect/>
          <a:stretch>
            <a:fillRect/>
          </a:stretch>
        </p:blipFill>
        <p:spPr bwMode="auto">
          <a:xfrm flipH="1">
            <a:off x="8236157" y="5695650"/>
            <a:ext cx="619126" cy="698172"/>
          </a:xfrm>
          <a:prstGeom prst="rect">
            <a:avLst/>
          </a:prstGeom>
          <a:noFill/>
        </p:spPr>
      </p:pic>
      <p:pic>
        <p:nvPicPr>
          <p:cNvPr id="11" name="Picture 2" descr="C:\Users\C.B.SOMAJPOTI\Desktop\next.png">
            <a:hlinkClick r:id="" action="ppaction://hlinkshowjump?jump=nextslide"/>
          </p:cNvPr>
          <p:cNvPicPr>
            <a:picLocks noChangeAspect="1" noChangeArrowheads="1"/>
          </p:cNvPicPr>
          <p:nvPr/>
        </p:nvPicPr>
        <p:blipFill>
          <a:blip r:embed="rId6" cstate="print"/>
          <a:srcRect/>
          <a:stretch>
            <a:fillRect/>
          </a:stretch>
        </p:blipFill>
        <p:spPr bwMode="auto">
          <a:xfrm>
            <a:off x="8793372" y="5741776"/>
            <a:ext cx="579228" cy="653180"/>
          </a:xfrm>
          <a:prstGeom prst="rect">
            <a:avLst/>
          </a:prstGeom>
          <a:noFill/>
        </p:spPr>
      </p:pic>
      <p:sp>
        <p:nvSpPr>
          <p:cNvPr id="12" name="Rectangle 11"/>
          <p:cNvSpPr/>
          <p:nvPr/>
        </p:nvSpPr>
        <p:spPr>
          <a:xfrm>
            <a:off x="3862797" y="2644170"/>
            <a:ext cx="3052439" cy="221599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13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লেন্স </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ctangle 12"/>
          <p:cNvSpPr/>
          <p:nvPr/>
        </p:nvSpPr>
        <p:spPr>
          <a:xfrm>
            <a:off x="533400" y="6019800"/>
            <a:ext cx="3207929" cy="415498"/>
          </a:xfrm>
          <a:prstGeom prst="rect">
            <a:avLst/>
          </a:prstGeom>
        </p:spPr>
        <p:txBody>
          <a:bodyPr wrap="none">
            <a:spAutoFit/>
          </a:bodyPr>
          <a:lstStyle/>
          <a:p>
            <a:r>
              <a:rPr lang="en-US" b="1" dirty="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C</a:t>
            </a:r>
            <a:r>
              <a:rPr lang="bn-BD" b="1" dirty="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horitroban</a:t>
            </a:r>
            <a:r>
              <a:rPr lang="en-US" b="1" dirty="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 </a:t>
            </a:r>
            <a:r>
              <a:rPr lang="bn-BD" b="1" dirty="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somajpoti</a:t>
            </a:r>
            <a:endParaRPr lang="en-US"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40327" y="2133600"/>
            <a:ext cx="8905724" cy="3200400"/>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bn-BD"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a:p>
            <a:endParaRPr lang="bn-BD"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a:p>
            <a:r>
              <a:rPr lang="bn-BD"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১। </a:t>
            </a:r>
            <a:r>
              <a:rPr lang="bn-IN"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লেন্সের</a:t>
            </a:r>
            <a:r>
              <a:rPr lang="bn-BD"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ধারণা সংজ্ঞায়িত করতে পারবে। </a:t>
            </a:r>
          </a:p>
          <a:p>
            <a:r>
              <a:rPr lang="bn-BD"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২।</a:t>
            </a:r>
            <a:r>
              <a:rPr lang="bn-IN"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উত্তল লেন্সের প্রতি</a:t>
            </a:r>
            <a:r>
              <a:rPr lang="bn-BD"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বিম্ব গঠন বর্ণনা করতে পারবে।</a:t>
            </a:r>
            <a:endParaRPr lang="bn-IN"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a:p>
            <a:r>
              <a:rPr lang="bn-IN"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৩।</a:t>
            </a:r>
            <a:r>
              <a:rPr lang="bn-BD"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bn-IN"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অবতল লেন্সের প্রতি</a:t>
            </a:r>
            <a:r>
              <a:rPr lang="bn-BD"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বিম্ব গঠন বর্ণনা করতে পারবে।</a:t>
            </a:r>
            <a:r>
              <a:rPr lang="bn-IN"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endParaRPr lang="bn-BD"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a:p>
            <a:r>
              <a:rPr lang="en-US"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4</a:t>
            </a:r>
            <a:r>
              <a:rPr lang="bn-BD"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bn-IN"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লেন্সের ক্ষমতা ব্যাখ্যা </a:t>
            </a:r>
            <a:r>
              <a:rPr lang="bn-BD"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করতে পারবে।</a:t>
            </a:r>
            <a:r>
              <a:rPr lang="en-US"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endParaRPr lang="bn-BD"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a:p>
            <a:r>
              <a:rPr lang="bn-BD" sz="36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p>
          <a:p>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12" name="Rounded Rectangle 11"/>
          <p:cNvSpPr/>
          <p:nvPr/>
        </p:nvSpPr>
        <p:spPr>
          <a:xfrm>
            <a:off x="2573781" y="450273"/>
            <a:ext cx="4613565" cy="1219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50000"/>
              </a:lnSpc>
            </a:pPr>
            <a:r>
              <a:rPr lang="bn-BD" sz="54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শিখনফল </a:t>
            </a:r>
            <a:endParaRPr lang="en-US" sz="54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endParaRPr>
          </a:p>
          <a:p>
            <a:pPr algn="ctr"/>
            <a:endParaRPr lang="en-US" b="1" dirty="0">
              <a:ln w="11430"/>
              <a:solidFill>
                <a:srgbClr val="002060"/>
              </a:solidFill>
              <a:effectLst>
                <a:outerShdw blurRad="50800" dist="39000" dir="5460000" algn="tl">
                  <a:srgbClr val="000000">
                    <a:alpha val="38000"/>
                  </a:srgbClr>
                </a:outerShdw>
              </a:effectLst>
            </a:endParaRPr>
          </a:p>
        </p:txBody>
      </p:sp>
      <p:pic>
        <p:nvPicPr>
          <p:cNvPr id="10" name="Picture 1" descr="C:\Users\C.B.SOMAJPOTI\Desktop\Home_Button.png">
            <a:hlinkClick r:id="" action="ppaction://hlinkshowjump?jump=firstslide"/>
          </p:cNvPr>
          <p:cNvPicPr>
            <a:picLocks noChangeAspect="1" noChangeArrowheads="1"/>
          </p:cNvPicPr>
          <p:nvPr/>
        </p:nvPicPr>
        <p:blipFill>
          <a:blip r:embed="rId2" cstate="print"/>
          <a:srcRect/>
          <a:stretch>
            <a:fillRect/>
          </a:stretch>
        </p:blipFill>
        <p:spPr bwMode="auto">
          <a:xfrm>
            <a:off x="7543800" y="5654038"/>
            <a:ext cx="866775" cy="975362"/>
          </a:xfrm>
          <a:prstGeom prst="rect">
            <a:avLst/>
          </a:prstGeom>
          <a:noFill/>
        </p:spPr>
      </p:pic>
      <p:pic>
        <p:nvPicPr>
          <p:cNvPr id="13" name="Picture 3" descr="C:\Users\C.B.SOMAJPOTI\Desktop\next.png">
            <a:hlinkClick r:id="" action="ppaction://hlinkshowjump?jump=previousslide"/>
          </p:cNvPr>
          <p:cNvPicPr>
            <a:picLocks noChangeAspect="1" noChangeArrowheads="1"/>
          </p:cNvPicPr>
          <p:nvPr/>
        </p:nvPicPr>
        <p:blipFill>
          <a:blip r:embed="rId3" cstate="print"/>
          <a:srcRect/>
          <a:stretch>
            <a:fillRect/>
          </a:stretch>
        </p:blipFill>
        <p:spPr bwMode="auto">
          <a:xfrm flipH="1">
            <a:off x="8309608" y="5863288"/>
            <a:ext cx="619126" cy="698172"/>
          </a:xfrm>
          <a:prstGeom prst="rect">
            <a:avLst/>
          </a:prstGeom>
          <a:noFill/>
        </p:spPr>
      </p:pic>
      <p:pic>
        <p:nvPicPr>
          <p:cNvPr id="14" name="Picture 2" descr="C:\Users\C.B.SOMAJPOTI\Desktop\next.png">
            <a:hlinkClick r:id="" action="ppaction://hlinkshowjump?jump=nextslide"/>
          </p:cNvPr>
          <p:cNvPicPr>
            <a:picLocks noChangeAspect="1" noChangeArrowheads="1"/>
          </p:cNvPicPr>
          <p:nvPr/>
        </p:nvPicPr>
        <p:blipFill>
          <a:blip r:embed="rId4" cstate="print"/>
          <a:srcRect/>
          <a:stretch>
            <a:fillRect/>
          </a:stretch>
        </p:blipFill>
        <p:spPr bwMode="auto">
          <a:xfrm>
            <a:off x="8866823" y="5909414"/>
            <a:ext cx="579228" cy="653180"/>
          </a:xfrm>
          <a:prstGeom prst="rect">
            <a:avLst/>
          </a:prstGeom>
          <a:noFill/>
        </p:spPr>
      </p:pic>
      <p:sp>
        <p:nvSpPr>
          <p:cNvPr id="7" name="Flowchart: Process 6"/>
          <p:cNvSpPr/>
          <p:nvPr/>
        </p:nvSpPr>
        <p:spPr>
          <a:xfrm>
            <a:off x="533400" y="5486400"/>
            <a:ext cx="1981200" cy="914400"/>
          </a:xfrm>
          <a:prstGeom prst="flowChartProcess">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6600" y="6019800"/>
            <a:ext cx="3207929" cy="415498"/>
          </a:xfrm>
          <a:prstGeom prst="rect">
            <a:avLst/>
          </a:prstGeom>
        </p:spPr>
        <p:txBody>
          <a:bodyPr wrap="none">
            <a:spAutoFit/>
          </a:bodyPr>
          <a:lstStyle/>
          <a:p>
            <a:r>
              <a:rPr lang="en-US" b="1" dirty="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C</a:t>
            </a:r>
            <a:r>
              <a:rPr lang="bn-BD" b="1" dirty="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horitroban</a:t>
            </a:r>
            <a:r>
              <a:rPr lang="en-US" b="1" dirty="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 </a:t>
            </a:r>
            <a:r>
              <a:rPr lang="bn-BD" b="1" dirty="0">
                <a:ln w="11430"/>
                <a:solidFill>
                  <a:schemeClr val="accent6">
                    <a:lumMod val="50000"/>
                  </a:schemeClr>
                </a:solidFill>
                <a:effectLst>
                  <a:outerShdw blurRad="50800" dist="39000" dir="5460000" algn="tl">
                    <a:srgbClr val="000000">
                      <a:alpha val="38000"/>
                    </a:srgbClr>
                  </a:outerShdw>
                </a:effectLst>
                <a:latin typeface="NikoshBAN" pitchFamily="2" charset="0"/>
                <a:cs typeface="NikoshBAN" pitchFamily="2" charset="0"/>
              </a:rPr>
              <a:t>somajpoti</a:t>
            </a:r>
            <a:endParaRPr lang="en-US"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057400" y="1944469"/>
            <a:ext cx="1905000" cy="1828800"/>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10200" y="1944469"/>
            <a:ext cx="1905000" cy="182880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66800" y="4001867"/>
            <a:ext cx="35052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6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ক্যামেরার লেন্স </a:t>
            </a:r>
            <a:endParaRPr lang="en-US" sz="36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0" name="TextBox 19"/>
          <p:cNvSpPr txBox="1"/>
          <p:nvPr/>
        </p:nvSpPr>
        <p:spPr>
          <a:xfrm>
            <a:off x="5105400" y="4001868"/>
            <a:ext cx="30480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6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চোখের লেন্স </a:t>
            </a:r>
            <a:endParaRPr lang="en-US" sz="36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2" name="TextBox 21"/>
          <p:cNvSpPr txBox="1"/>
          <p:nvPr/>
        </p:nvSpPr>
        <p:spPr>
          <a:xfrm>
            <a:off x="685800" y="4876800"/>
            <a:ext cx="86106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IN"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লেন্সঃ লেন্স হচ্ছে  দুইটি গোলীয় পৃষ্ট দ্বারা সীমাবদ্ধ প্রতিসারক মাধ্যম।   </a:t>
            </a:r>
            <a:endParaRPr lang="en-US" sz="32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5" name="Rectangle 24"/>
          <p:cNvSpPr/>
          <p:nvPr/>
        </p:nvSpPr>
        <p:spPr>
          <a:xfrm>
            <a:off x="3276600" y="609600"/>
            <a:ext cx="2971800" cy="1200329"/>
          </a:xfrm>
          <a:prstGeom prst="rect">
            <a:avLst/>
          </a:prstGeom>
        </p:spPr>
        <p:txBody>
          <a:bodyPr wrap="square">
            <a:spAutoFit/>
          </a:bodyPr>
          <a:lstStyle/>
          <a:p>
            <a:r>
              <a:rPr lang="bn-IN" sz="7200" b="1" i="1" cap="all" dirty="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লেন্সঃ</a:t>
            </a:r>
            <a:endParaRPr lang="en-US" sz="7200" i="1" dirty="0">
              <a:solidFill>
                <a:srgbClr val="7030A0"/>
              </a:solidFill>
            </a:endParaRPr>
          </a:p>
        </p:txBody>
      </p:sp>
      <p:pic>
        <p:nvPicPr>
          <p:cNvPr id="26" name="Picture 1" descr="C:\Users\C.B.SOMAJPOTI\Desktop\Home_Button.png">
            <a:hlinkClick r:id="" action="ppaction://hlinkshowjump?jump=firstslide"/>
          </p:cNvPr>
          <p:cNvPicPr>
            <a:picLocks noChangeAspect="1" noChangeArrowheads="1"/>
          </p:cNvPicPr>
          <p:nvPr/>
        </p:nvPicPr>
        <p:blipFill>
          <a:blip r:embed="rId4" cstate="print"/>
          <a:srcRect/>
          <a:stretch>
            <a:fillRect/>
          </a:stretch>
        </p:blipFill>
        <p:spPr bwMode="auto">
          <a:xfrm>
            <a:off x="7543800" y="5654038"/>
            <a:ext cx="866775" cy="975362"/>
          </a:xfrm>
          <a:prstGeom prst="rect">
            <a:avLst/>
          </a:prstGeom>
          <a:noFill/>
        </p:spPr>
      </p:pic>
      <p:pic>
        <p:nvPicPr>
          <p:cNvPr id="27" name="Picture 3" descr="C:\Users\C.B.SOMAJPOTI\Desktop\next.png">
            <a:hlinkClick r:id="" action="ppaction://hlinkshowjump?jump=previousslide"/>
          </p:cNvPr>
          <p:cNvPicPr>
            <a:picLocks noChangeAspect="1" noChangeArrowheads="1"/>
          </p:cNvPicPr>
          <p:nvPr/>
        </p:nvPicPr>
        <p:blipFill>
          <a:blip r:embed="rId5" cstate="print"/>
          <a:srcRect/>
          <a:stretch>
            <a:fillRect/>
          </a:stretch>
        </p:blipFill>
        <p:spPr bwMode="auto">
          <a:xfrm flipH="1">
            <a:off x="8309608" y="5863288"/>
            <a:ext cx="619126" cy="698172"/>
          </a:xfrm>
          <a:prstGeom prst="rect">
            <a:avLst/>
          </a:prstGeom>
          <a:noFill/>
        </p:spPr>
      </p:pic>
      <p:pic>
        <p:nvPicPr>
          <p:cNvPr id="28" name="Picture 2" descr="C:\Users\C.B.SOMAJPOTI\Desktop\next.png">
            <a:hlinkClick r:id="" action="ppaction://hlinkshowjump?jump=nextslide"/>
          </p:cNvPr>
          <p:cNvPicPr>
            <a:picLocks noChangeAspect="1" noChangeArrowheads="1"/>
          </p:cNvPicPr>
          <p:nvPr/>
        </p:nvPicPr>
        <p:blipFill>
          <a:blip r:embed="rId6" cstate="print"/>
          <a:srcRect/>
          <a:stretch>
            <a:fillRect/>
          </a:stretch>
        </p:blipFill>
        <p:spPr bwMode="auto">
          <a:xfrm>
            <a:off x="8866823" y="5909414"/>
            <a:ext cx="579228" cy="6531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strVal val="#ppt_w*0.70"/>
                                          </p:val>
                                        </p:tav>
                                        <p:tav tm="100000">
                                          <p:val>
                                            <p:strVal val="#ppt_w"/>
                                          </p:val>
                                        </p:tav>
                                      </p:tavLst>
                                    </p:anim>
                                    <p:anim calcmode="lin" valueType="num">
                                      <p:cBhvr>
                                        <p:cTn id="18" dur="1000" fill="hold"/>
                                        <p:tgtEl>
                                          <p:spTgt spid="19"/>
                                        </p:tgtEl>
                                        <p:attrNameLst>
                                          <p:attrName>ppt_h</p:attrName>
                                        </p:attrNameLst>
                                      </p:cBhvr>
                                      <p:tavLst>
                                        <p:tav tm="0">
                                          <p:val>
                                            <p:strVal val="#ppt_h"/>
                                          </p:val>
                                        </p:tav>
                                        <p:tav tm="100000">
                                          <p:val>
                                            <p:strVal val="#ppt_h"/>
                                          </p:val>
                                        </p:tav>
                                      </p:tavLst>
                                    </p:anim>
                                    <p:animEffect transition="in" filter="fade">
                                      <p:cBhvr>
                                        <p:cTn id="19" dur="1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strVal val="#ppt_w*0.70"/>
                                          </p:val>
                                        </p:tav>
                                        <p:tav tm="100000">
                                          <p:val>
                                            <p:strVal val="#ppt_w"/>
                                          </p:val>
                                        </p:tav>
                                      </p:tavLst>
                                    </p:anim>
                                    <p:anim calcmode="lin" valueType="num">
                                      <p:cBhvr>
                                        <p:cTn id="30" dur="1000" fill="hold"/>
                                        <p:tgtEl>
                                          <p:spTgt spid="20"/>
                                        </p:tgtEl>
                                        <p:attrNameLst>
                                          <p:attrName>ppt_h</p:attrName>
                                        </p:attrNameLst>
                                      </p:cBhvr>
                                      <p:tavLst>
                                        <p:tav tm="0">
                                          <p:val>
                                            <p:strVal val="#ppt_h"/>
                                          </p:val>
                                        </p:tav>
                                        <p:tav tm="100000">
                                          <p:val>
                                            <p:strVal val="#ppt_h"/>
                                          </p:val>
                                        </p:tav>
                                      </p:tavLst>
                                    </p:anim>
                                    <p:animEffect transition="in" filter="fade">
                                      <p:cBhvr>
                                        <p:cTn id="31" dur="1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1000" fill="hold"/>
                                        <p:tgtEl>
                                          <p:spTgt spid="22"/>
                                        </p:tgtEl>
                                        <p:attrNameLst>
                                          <p:attrName>ppt_w</p:attrName>
                                        </p:attrNameLst>
                                      </p:cBhvr>
                                      <p:tavLst>
                                        <p:tav tm="0">
                                          <p:val>
                                            <p:strVal val="#ppt_w*0.70"/>
                                          </p:val>
                                        </p:tav>
                                        <p:tav tm="100000">
                                          <p:val>
                                            <p:strVal val="#ppt_w"/>
                                          </p:val>
                                        </p:tav>
                                      </p:tavLst>
                                    </p:anim>
                                    <p:anim calcmode="lin" valueType="num">
                                      <p:cBhvr>
                                        <p:cTn id="37" dur="1000" fill="hold"/>
                                        <p:tgtEl>
                                          <p:spTgt spid="22"/>
                                        </p:tgtEl>
                                        <p:attrNameLst>
                                          <p:attrName>ppt_h</p:attrName>
                                        </p:attrNameLst>
                                      </p:cBhvr>
                                      <p:tavLst>
                                        <p:tav tm="0">
                                          <p:val>
                                            <p:strVal val="#ppt_h"/>
                                          </p:val>
                                        </p:tav>
                                        <p:tav tm="100000">
                                          <p:val>
                                            <p:strVal val="#ppt_h"/>
                                          </p:val>
                                        </p:tav>
                                      </p:tavLst>
                                    </p:anim>
                                    <p:animEffect transition="in" filter="fade">
                                      <p:cBhvr>
                                        <p:cTn id="3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P spid="22"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81000" y="533400"/>
            <a:ext cx="5486400" cy="769441"/>
          </a:xfrm>
          <a:prstGeom prst="rect">
            <a:avLst/>
          </a:prstGeom>
          <a:noFill/>
        </p:spPr>
        <p:txBody>
          <a:bodyPr wrap="square" rtlCol="0">
            <a:spAutoFit/>
          </a:bodyPr>
          <a:lstStyle/>
          <a:p>
            <a:r>
              <a:rPr lang="bn-IN" sz="4400" b="1" cap="all" dirty="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লেন্সের প্রকারভেদঃ  </a:t>
            </a:r>
            <a:endParaRPr lang="en-US" sz="4400" b="1" cap="all" dirty="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endParaRPr>
          </a:p>
        </p:txBody>
      </p:sp>
      <p:sp>
        <p:nvSpPr>
          <p:cNvPr id="21" name="TextBox 20"/>
          <p:cNvSpPr txBox="1"/>
          <p:nvPr/>
        </p:nvSpPr>
        <p:spPr>
          <a:xfrm>
            <a:off x="533400" y="1598474"/>
            <a:ext cx="5105400" cy="1754326"/>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bn-IN" sz="3600" b="1" dirty="0">
                <a:ln w="50800"/>
                <a:solidFill>
                  <a:schemeClr val="bg1"/>
                </a:solidFill>
                <a:latin typeface="NikoshBAN" pitchFamily="2" charset="0"/>
                <a:cs typeface="NikoshBAN" pitchFamily="2" charset="0"/>
              </a:rPr>
              <a:t>লেন্স দুই ধরনের।</a:t>
            </a:r>
          </a:p>
          <a:p>
            <a:r>
              <a:rPr lang="bn-IN" sz="3600" b="1" dirty="0">
                <a:ln w="50800"/>
                <a:solidFill>
                  <a:schemeClr val="bg1"/>
                </a:solidFill>
                <a:latin typeface="NikoshBAN" pitchFamily="2" charset="0"/>
                <a:cs typeface="NikoshBAN" pitchFamily="2" charset="0"/>
              </a:rPr>
              <a:t> ১। উত্তল লেন্স</a:t>
            </a:r>
          </a:p>
          <a:p>
            <a:r>
              <a:rPr lang="bn-IN" sz="3600" b="1" dirty="0">
                <a:ln w="50800"/>
                <a:solidFill>
                  <a:schemeClr val="bg1"/>
                </a:solidFill>
                <a:latin typeface="NikoshBAN" pitchFamily="2" charset="0"/>
                <a:cs typeface="NikoshBAN" pitchFamily="2" charset="0"/>
              </a:rPr>
              <a:t>২। অবতল লেন্স  </a:t>
            </a:r>
            <a:endParaRPr lang="en-US" sz="3600" b="1" dirty="0">
              <a:ln w="50800"/>
              <a:solidFill>
                <a:schemeClr val="bg1"/>
              </a:solidFill>
              <a:latin typeface="NikoshBAN" pitchFamily="2" charset="0"/>
              <a:cs typeface="NikoshBAN" pitchFamily="2" charset="0"/>
            </a:endParaRPr>
          </a:p>
        </p:txBody>
      </p:sp>
      <p:sp>
        <p:nvSpPr>
          <p:cNvPr id="25" name="Rectangle 24"/>
          <p:cNvSpPr/>
          <p:nvPr/>
        </p:nvSpPr>
        <p:spPr>
          <a:xfrm>
            <a:off x="7086599" y="3352800"/>
            <a:ext cx="2359451" cy="457200"/>
          </a:xfrm>
          <a:prstGeom prst="rect">
            <a:avLst/>
          </a:prstGeom>
          <a:solidFill>
            <a:schemeClr val="tx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bn-IN" sz="2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অবতল লেন্স </a:t>
            </a:r>
            <a:endParaRPr lang="en-US" sz="2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6" name="Rectangle 25"/>
          <p:cNvSpPr/>
          <p:nvPr/>
        </p:nvSpPr>
        <p:spPr>
          <a:xfrm>
            <a:off x="4556562" y="3352800"/>
            <a:ext cx="2286000" cy="457200"/>
          </a:xfrm>
          <a:prstGeom prst="rect">
            <a:avLst/>
          </a:prstGeom>
          <a:solidFill>
            <a:schemeClr val="tx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bn-IN" sz="2800" b="1" dirty="0">
              <a:ln w="50800"/>
              <a:solidFill>
                <a:schemeClr val="bg1"/>
              </a:solidFill>
              <a:latin typeface="NikoshBAN" pitchFamily="2" charset="0"/>
              <a:cs typeface="NikoshBAN" pitchFamily="2" charset="0"/>
            </a:endParaRPr>
          </a:p>
          <a:p>
            <a:pPr algn="ctr"/>
            <a:r>
              <a:rPr lang="bn-IN" sz="2800" b="1" dirty="0">
                <a:ln w="50800"/>
                <a:solidFill>
                  <a:schemeClr val="bg1"/>
                </a:solidFill>
                <a:latin typeface="NikoshBAN" pitchFamily="2" charset="0"/>
                <a:cs typeface="NikoshBAN" pitchFamily="2" charset="0"/>
              </a:rPr>
              <a:t>উত্তল লেন্স</a:t>
            </a:r>
            <a:endParaRPr lang="en-US" sz="2800" dirty="0"/>
          </a:p>
          <a:p>
            <a:pPr algn="ctr"/>
            <a:r>
              <a:rPr lang="bn-IN" sz="2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NikoshBAN" pitchFamily="2" charset="0"/>
                <a:cs typeface="NikoshBAN" pitchFamily="2" charset="0"/>
              </a:rPr>
              <a:t> </a:t>
            </a:r>
            <a:endParaRPr lang="en-US" sz="2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7" name="TextBox 26"/>
          <p:cNvSpPr txBox="1"/>
          <p:nvPr/>
        </p:nvSpPr>
        <p:spPr>
          <a:xfrm>
            <a:off x="381000" y="4267200"/>
            <a:ext cx="8991600" cy="206210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IN"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উত্তল লেন্সঃ উত্তল</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লেন্সের</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মধ্যভাগ</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IN"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পুরু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এবং</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প্রান্ত</a:t>
            </a:r>
            <a:r>
              <a:rPr lang="bn-IN"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ভাগ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সরু</a:t>
            </a:r>
            <a:r>
              <a:rPr lang="bn-IN"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a:t>
            </a:r>
          </a:p>
          <a:p>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IN"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অবতল লেন্সঃ অবতল</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লেন্সের</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মধ্যভাগ</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bn-IN"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সরু</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এবং</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প্রান্তভাগ</a:t>
            </a:r>
            <a:r>
              <a:rPr lang="en-US"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ক্রমশ</a:t>
            </a:r>
            <a:r>
              <a:rPr lang="bn-IN" sz="3200" b="1" dirty="0">
                <a:ln w="11430"/>
                <a:solidFill>
                  <a:srgbClr val="002060"/>
                </a:solidFill>
                <a:effectLst>
                  <a:outerShdw blurRad="50800" dist="39000" dir="5460000" algn="tl">
                    <a:srgbClr val="000000">
                      <a:alpha val="38000"/>
                    </a:srgbClr>
                  </a:outerShdw>
                </a:effectLst>
                <a:latin typeface="NikoshBAN" pitchFamily="2" charset="0"/>
                <a:cs typeface="NikoshBAN" pitchFamily="2" charset="0"/>
              </a:rPr>
              <a:t> পুরু।</a:t>
            </a:r>
            <a:endParaRPr lang="en-US" sz="3200" b="1" dirty="0">
              <a:ln w="11430"/>
              <a:solidFill>
                <a:srgbClr val="002060"/>
              </a:solidFill>
              <a:effectLst>
                <a:outerShdw blurRad="50800" dist="39000" dir="5460000" algn="tl">
                  <a:srgbClr val="000000">
                    <a:alpha val="38000"/>
                  </a:srgbClr>
                </a:outerShdw>
              </a:effectLst>
            </a:endParaRPr>
          </a:p>
        </p:txBody>
      </p:sp>
      <p:grpSp>
        <p:nvGrpSpPr>
          <p:cNvPr id="28" name="Group 27"/>
          <p:cNvGrpSpPr/>
          <p:nvPr/>
        </p:nvGrpSpPr>
        <p:grpSpPr>
          <a:xfrm>
            <a:off x="6096000" y="685800"/>
            <a:ext cx="483326" cy="2514600"/>
            <a:chOff x="6755674" y="2438400"/>
            <a:chExt cx="483326" cy="2514600"/>
          </a:xfrm>
          <a:solidFill>
            <a:srgbClr val="00B0F0"/>
          </a:solidFill>
        </p:grpSpPr>
        <p:sp>
          <p:nvSpPr>
            <p:cNvPr id="29" name="Chord 28"/>
            <p:cNvSpPr/>
            <p:nvPr/>
          </p:nvSpPr>
          <p:spPr>
            <a:xfrm>
              <a:off x="6781800" y="2438400"/>
              <a:ext cx="457200" cy="2514600"/>
            </a:xfrm>
            <a:prstGeom prst="chord">
              <a:avLst>
                <a:gd name="adj1" fmla="val 5439539"/>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0" name="Chord 29"/>
            <p:cNvSpPr/>
            <p:nvPr/>
          </p:nvSpPr>
          <p:spPr>
            <a:xfrm rot="10800000">
              <a:off x="6755674" y="2438400"/>
              <a:ext cx="457200" cy="2514600"/>
            </a:xfrm>
            <a:prstGeom prst="chord">
              <a:avLst>
                <a:gd name="adj1" fmla="val 5439539"/>
                <a:gd name="adj2" fmla="val 162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grpSp>
        <p:nvGrpSpPr>
          <p:cNvPr id="31" name="Group 30"/>
          <p:cNvGrpSpPr/>
          <p:nvPr/>
        </p:nvGrpSpPr>
        <p:grpSpPr>
          <a:xfrm>
            <a:off x="8001000" y="685800"/>
            <a:ext cx="762000" cy="2514600"/>
            <a:chOff x="2362200" y="2514600"/>
            <a:chExt cx="762000" cy="2514600"/>
          </a:xfrm>
          <a:solidFill>
            <a:srgbClr val="00B0F0"/>
          </a:solidFill>
        </p:grpSpPr>
        <p:sp>
          <p:nvSpPr>
            <p:cNvPr id="32" name="Isosceles Triangle 31"/>
            <p:cNvSpPr/>
            <p:nvPr/>
          </p:nvSpPr>
          <p:spPr>
            <a:xfrm rot="10800000">
              <a:off x="2392077" y="25146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3" name="Moon 32"/>
            <p:cNvSpPr/>
            <p:nvPr/>
          </p:nvSpPr>
          <p:spPr>
            <a:xfrm>
              <a:off x="2743200" y="2514600"/>
              <a:ext cx="3810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4" name="Moon 33"/>
            <p:cNvSpPr/>
            <p:nvPr/>
          </p:nvSpPr>
          <p:spPr>
            <a:xfrm flipH="1">
              <a:off x="2362200" y="2514600"/>
              <a:ext cx="457200" cy="2514600"/>
            </a:xfrm>
            <a:prstGeom prst="mo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35" name="Isosceles Triangle 34"/>
            <p:cNvSpPr/>
            <p:nvPr/>
          </p:nvSpPr>
          <p:spPr>
            <a:xfrm>
              <a:off x="2377138" y="4191000"/>
              <a:ext cx="703987" cy="8382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grpSp>
      <p:pic>
        <p:nvPicPr>
          <p:cNvPr id="36" name="Picture 1" descr="C:\Users\C.B.SOMAJPOTI\Desktop\Home_Button.png">
            <a:hlinkClick r:id="" action="ppaction://hlinkshowjump?jump=firstslide"/>
          </p:cNvPr>
          <p:cNvPicPr>
            <a:picLocks noChangeAspect="1" noChangeArrowheads="1"/>
          </p:cNvPicPr>
          <p:nvPr/>
        </p:nvPicPr>
        <p:blipFill>
          <a:blip r:embed="rId2" cstate="print"/>
          <a:srcRect/>
          <a:stretch>
            <a:fillRect/>
          </a:stretch>
        </p:blipFill>
        <p:spPr bwMode="auto">
          <a:xfrm>
            <a:off x="7543800" y="5654038"/>
            <a:ext cx="866775" cy="975362"/>
          </a:xfrm>
          <a:prstGeom prst="rect">
            <a:avLst/>
          </a:prstGeom>
          <a:noFill/>
        </p:spPr>
      </p:pic>
      <p:pic>
        <p:nvPicPr>
          <p:cNvPr id="37" name="Picture 3" descr="C:\Users\C.B.SOMAJPOTI\Desktop\next.png">
            <a:hlinkClick r:id="" action="ppaction://hlinkshowjump?jump=previousslide"/>
          </p:cNvPr>
          <p:cNvPicPr>
            <a:picLocks noChangeAspect="1" noChangeArrowheads="1"/>
          </p:cNvPicPr>
          <p:nvPr/>
        </p:nvPicPr>
        <p:blipFill>
          <a:blip r:embed="rId3" cstate="print"/>
          <a:srcRect/>
          <a:stretch>
            <a:fillRect/>
          </a:stretch>
        </p:blipFill>
        <p:spPr bwMode="auto">
          <a:xfrm flipH="1">
            <a:off x="8309608" y="5863288"/>
            <a:ext cx="619126" cy="698172"/>
          </a:xfrm>
          <a:prstGeom prst="rect">
            <a:avLst/>
          </a:prstGeom>
          <a:noFill/>
        </p:spPr>
      </p:pic>
      <p:pic>
        <p:nvPicPr>
          <p:cNvPr id="38" name="Picture 2" descr="C:\Users\C.B.SOMAJPOTI\Desktop\next.png">
            <a:hlinkClick r:id="" action="ppaction://hlinkshowjump?jump=nextslide"/>
          </p:cNvPr>
          <p:cNvPicPr>
            <a:picLocks noChangeAspect="1" noChangeArrowheads="1"/>
          </p:cNvPicPr>
          <p:nvPr/>
        </p:nvPicPr>
        <p:blipFill>
          <a:blip r:embed="rId4" cstate="print"/>
          <a:srcRect/>
          <a:stretch>
            <a:fillRect/>
          </a:stretch>
        </p:blipFill>
        <p:spPr bwMode="auto">
          <a:xfrm>
            <a:off x="8866823" y="5909414"/>
            <a:ext cx="579228" cy="6531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20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20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0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20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20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1000" fill="hold"/>
                                        <p:tgtEl>
                                          <p:spTgt spid="27"/>
                                        </p:tgtEl>
                                        <p:attrNameLst>
                                          <p:attrName>ppt_w</p:attrName>
                                        </p:attrNameLst>
                                      </p:cBhvr>
                                      <p:tavLst>
                                        <p:tav tm="0">
                                          <p:val>
                                            <p:strVal val="#ppt_w*0.70"/>
                                          </p:val>
                                        </p:tav>
                                        <p:tav tm="100000">
                                          <p:val>
                                            <p:strVal val="#ppt_w"/>
                                          </p:val>
                                        </p:tav>
                                      </p:tavLst>
                                    </p:anim>
                                    <p:anim calcmode="lin" valueType="num">
                                      <p:cBhvr>
                                        <p:cTn id="40" dur="1000" fill="hold"/>
                                        <p:tgtEl>
                                          <p:spTgt spid="27"/>
                                        </p:tgtEl>
                                        <p:attrNameLst>
                                          <p:attrName>ppt_h</p:attrName>
                                        </p:attrNameLst>
                                      </p:cBhvr>
                                      <p:tavLst>
                                        <p:tav tm="0">
                                          <p:val>
                                            <p:strVal val="#ppt_h"/>
                                          </p:val>
                                        </p:tav>
                                        <p:tav tm="100000">
                                          <p:val>
                                            <p:strVal val="#ppt_h"/>
                                          </p:val>
                                        </p:tav>
                                      </p:tavLst>
                                    </p:anim>
                                    <p:animEffect transition="in" filter="fade">
                                      <p:cBhvr>
                                        <p:cTn id="4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P spid="25" grpId="0" animBg="1"/>
      <p:bldP spid="26" grpId="0" animBg="1"/>
      <p:bldP spid="2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Aspec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1261</TotalTime>
  <Words>511</Words>
  <Application>Microsoft Office PowerPoint</Application>
  <PresentationFormat>A4 Paper (210x297 mm)</PresentationFormat>
  <Paragraphs>112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C.B. SOMAJPOTI</dc:creator>
  <cp:lastModifiedBy>Md. Abu Noman</cp:lastModifiedBy>
  <cp:revision>272</cp:revision>
  <dcterms:created xsi:type="dcterms:W3CDTF">2006-08-16T00:00:00Z</dcterms:created>
  <dcterms:modified xsi:type="dcterms:W3CDTF">2021-02-12T06:15:40Z</dcterms:modified>
</cp:coreProperties>
</file>