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7" r:id="rId3"/>
    <p:sldId id="308" r:id="rId4"/>
    <p:sldId id="301" r:id="rId5"/>
    <p:sldId id="312" r:id="rId6"/>
    <p:sldId id="302" r:id="rId7"/>
    <p:sldId id="303" r:id="rId8"/>
    <p:sldId id="304" r:id="rId9"/>
    <p:sldId id="305" r:id="rId10"/>
    <p:sldId id="306" r:id="rId11"/>
    <p:sldId id="309" r:id="rId12"/>
    <p:sldId id="313" r:id="rId13"/>
    <p:sldId id="310" r:id="rId14"/>
    <p:sldId id="31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E8F7A-3F1C-469F-B751-B986FBCB768D}" type="datetimeFigureOut">
              <a:rPr lang="en-US" smtClean="0"/>
              <a:t>12-Feb-21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45681-D506-48F9-BDF0-E82E0440C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9038D-BA4E-494F-83FD-8CBB4D6498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37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9038D-BA4E-494F-83FD-8CBB4D6498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9038D-BA4E-494F-83FD-8CBB4D6498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5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9BDA-B469-4C9C-91BE-4B9403FAC8DD}" type="datetimeFigureOut">
              <a:rPr lang="en-US" smtClean="0"/>
              <a:t>12-Feb-21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9B55-2855-4E4C-8C8D-3822DB97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65045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9BDA-B469-4C9C-91BE-4B9403FAC8DD}" type="datetimeFigureOut">
              <a:rPr lang="en-US" smtClean="0"/>
              <a:t>12-Feb-21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9B55-2855-4E4C-8C8D-3822DB97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50304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9BDA-B469-4C9C-91BE-4B9403FAC8DD}" type="datetimeFigureOut">
              <a:rPr lang="en-US" smtClean="0"/>
              <a:t>12-Feb-21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9B55-2855-4E4C-8C8D-3822DB97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07334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9BDA-B469-4C9C-91BE-4B9403FAC8DD}" type="datetimeFigureOut">
              <a:rPr lang="en-US" smtClean="0"/>
              <a:t>12-Feb-21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9B55-2855-4E4C-8C8D-3822DB97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8638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9BDA-B469-4C9C-91BE-4B9403FAC8DD}" type="datetimeFigureOut">
              <a:rPr lang="en-US" smtClean="0"/>
              <a:t>12-Feb-21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9B55-2855-4E4C-8C8D-3822DB97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08692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9BDA-B469-4C9C-91BE-4B9403FAC8DD}" type="datetimeFigureOut">
              <a:rPr lang="en-US" smtClean="0"/>
              <a:t>12-Feb-21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9B55-2855-4E4C-8C8D-3822DB97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85400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9BDA-B469-4C9C-91BE-4B9403FAC8DD}" type="datetimeFigureOut">
              <a:rPr lang="en-US" smtClean="0"/>
              <a:t>12-Feb-21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9B55-2855-4E4C-8C8D-3822DB97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65235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9BDA-B469-4C9C-91BE-4B9403FAC8DD}" type="datetimeFigureOut">
              <a:rPr lang="en-US" smtClean="0"/>
              <a:t>12-Feb-21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9B55-2855-4E4C-8C8D-3822DB97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38050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9BDA-B469-4C9C-91BE-4B9403FAC8DD}" type="datetimeFigureOut">
              <a:rPr lang="en-US" smtClean="0"/>
              <a:t>12-Feb-21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9B55-2855-4E4C-8C8D-3822DB97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10787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9BDA-B469-4C9C-91BE-4B9403FAC8DD}" type="datetimeFigureOut">
              <a:rPr lang="en-US" smtClean="0"/>
              <a:t>12-Feb-21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9B55-2855-4E4C-8C8D-3822DB97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51703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9BDA-B469-4C9C-91BE-4B9403FAC8DD}" type="datetimeFigureOut">
              <a:rPr lang="en-US" smtClean="0"/>
              <a:t>12-Feb-21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9B55-2855-4E4C-8C8D-3822DB97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16055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E9BDA-B469-4C9C-91BE-4B9403FAC8DD}" type="datetimeFigureOut">
              <a:rPr lang="en-US" smtClean="0"/>
              <a:t>12-Feb-21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89B55-2855-4E4C-8C8D-3822DB976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1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zrahman.clc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20746" y="1367807"/>
            <a:ext cx="45156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6517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Triangle 12"/>
          <p:cNvSpPr/>
          <p:nvPr/>
        </p:nvSpPr>
        <p:spPr>
          <a:xfrm rot="19516761">
            <a:off x="8489017" y="261984"/>
            <a:ext cx="2510118" cy="2347820"/>
          </a:xfrm>
          <a:custGeom>
            <a:avLst/>
            <a:gdLst>
              <a:gd name="connsiteX0" fmla="*/ 0 w 2609512"/>
              <a:gd name="connsiteY0" fmla="*/ 2397774 h 2397774"/>
              <a:gd name="connsiteX1" fmla="*/ 0 w 2609512"/>
              <a:gd name="connsiteY1" fmla="*/ 0 h 2397774"/>
              <a:gd name="connsiteX2" fmla="*/ 2609512 w 2609512"/>
              <a:gd name="connsiteY2" fmla="*/ 2397774 h 2397774"/>
              <a:gd name="connsiteX3" fmla="*/ 0 w 2609512"/>
              <a:gd name="connsiteY3" fmla="*/ 2397774 h 2397774"/>
              <a:gd name="connsiteX0" fmla="*/ 190553 w 2609512"/>
              <a:gd name="connsiteY0" fmla="*/ 2236683 h 2397774"/>
              <a:gd name="connsiteX1" fmla="*/ 0 w 2609512"/>
              <a:gd name="connsiteY1" fmla="*/ 0 h 2397774"/>
              <a:gd name="connsiteX2" fmla="*/ 2609512 w 2609512"/>
              <a:gd name="connsiteY2" fmla="*/ 2397774 h 2397774"/>
              <a:gd name="connsiteX3" fmla="*/ 190553 w 2609512"/>
              <a:gd name="connsiteY3" fmla="*/ 2236683 h 239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9512" h="2397774">
                <a:moveTo>
                  <a:pt x="190553" y="2236683"/>
                </a:moveTo>
                <a:lnTo>
                  <a:pt x="0" y="0"/>
                </a:lnTo>
                <a:lnTo>
                  <a:pt x="2609512" y="2397774"/>
                </a:lnTo>
                <a:lnTo>
                  <a:pt x="190553" y="2236683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Triangle 44"/>
          <p:cNvSpPr/>
          <p:nvPr/>
        </p:nvSpPr>
        <p:spPr>
          <a:xfrm rot="16200000">
            <a:off x="9901238" y="1331119"/>
            <a:ext cx="1188243" cy="192643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Triangle 42"/>
          <p:cNvSpPr/>
          <p:nvPr/>
        </p:nvSpPr>
        <p:spPr>
          <a:xfrm>
            <a:off x="7972424" y="1171576"/>
            <a:ext cx="1457323" cy="172878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19"/>
          <p:cNvSpPr/>
          <p:nvPr/>
        </p:nvSpPr>
        <p:spPr>
          <a:xfrm>
            <a:off x="7986714" y="1171569"/>
            <a:ext cx="3486149" cy="1757362"/>
          </a:xfrm>
          <a:custGeom>
            <a:avLst/>
            <a:gdLst>
              <a:gd name="connsiteX0" fmla="*/ 0 w 3443287"/>
              <a:gd name="connsiteY0" fmla="*/ 0 h 2057400"/>
              <a:gd name="connsiteX1" fmla="*/ 3443287 w 3443287"/>
              <a:gd name="connsiteY1" fmla="*/ 0 h 2057400"/>
              <a:gd name="connsiteX2" fmla="*/ 3443287 w 3443287"/>
              <a:gd name="connsiteY2" fmla="*/ 2057400 h 2057400"/>
              <a:gd name="connsiteX3" fmla="*/ 0 w 3443287"/>
              <a:gd name="connsiteY3" fmla="*/ 2057400 h 2057400"/>
              <a:gd name="connsiteX4" fmla="*/ 0 w 3443287"/>
              <a:gd name="connsiteY4" fmla="*/ 0 h 2057400"/>
              <a:gd name="connsiteX0" fmla="*/ 0 w 3471862"/>
              <a:gd name="connsiteY0" fmla="*/ 0 h 2057400"/>
              <a:gd name="connsiteX1" fmla="*/ 3471862 w 3471862"/>
              <a:gd name="connsiteY1" fmla="*/ 757238 h 2057400"/>
              <a:gd name="connsiteX2" fmla="*/ 3443287 w 3471862"/>
              <a:gd name="connsiteY2" fmla="*/ 2057400 h 2057400"/>
              <a:gd name="connsiteX3" fmla="*/ 0 w 3471862"/>
              <a:gd name="connsiteY3" fmla="*/ 2057400 h 2057400"/>
              <a:gd name="connsiteX4" fmla="*/ 0 w 3471862"/>
              <a:gd name="connsiteY4" fmla="*/ 0 h 2057400"/>
              <a:gd name="connsiteX0" fmla="*/ 0 w 3486149"/>
              <a:gd name="connsiteY0" fmla="*/ 0 h 2057400"/>
              <a:gd name="connsiteX1" fmla="*/ 3486149 w 3486149"/>
              <a:gd name="connsiteY1" fmla="*/ 623423 h 2057400"/>
              <a:gd name="connsiteX2" fmla="*/ 3443287 w 3486149"/>
              <a:gd name="connsiteY2" fmla="*/ 2057400 h 2057400"/>
              <a:gd name="connsiteX3" fmla="*/ 0 w 3486149"/>
              <a:gd name="connsiteY3" fmla="*/ 2057400 h 2057400"/>
              <a:gd name="connsiteX4" fmla="*/ 0 w 3486149"/>
              <a:gd name="connsiteY4" fmla="*/ 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6149" h="2057400">
                <a:moveTo>
                  <a:pt x="0" y="0"/>
                </a:moveTo>
                <a:lnTo>
                  <a:pt x="3486149" y="623423"/>
                </a:lnTo>
                <a:lnTo>
                  <a:pt x="3443287" y="2057400"/>
                </a:lnTo>
                <a:lnTo>
                  <a:pt x="0" y="20574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503449" y="719665"/>
          <a:ext cx="7197515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8576"/>
                <a:gridCol w="29289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ধাপ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যথার্থতা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491320" y="1205552"/>
            <a:ext cx="7223939" cy="5597945"/>
            <a:chOff x="736979" y="3566615"/>
            <a:chExt cx="11324897" cy="2997958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736979" y="3589361"/>
              <a:ext cx="0" cy="29752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416865" y="3587943"/>
              <a:ext cx="0" cy="29752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2061876" y="3566615"/>
              <a:ext cx="0" cy="29752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200" y="1328738"/>
                <a:ext cx="432911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 smtClean="0"/>
                  <a:t>এখন </a:t>
                </a:r>
                <a:r>
                  <a:rPr lang="en-US" dirty="0" err="1" smtClean="0"/>
                  <a:t>ABDE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ট্রাপিজিয়াম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ক্ষেত্রের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ক্ষেত্রফল</a:t>
                </a:r>
                <a:r>
                  <a:rPr lang="en-US" dirty="0" smtClean="0"/>
                  <a:t> =  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b="0" dirty="0"/>
                  <a:t> </a:t>
                </a:r>
                <a:r>
                  <a:rPr lang="en-US" b="0" dirty="0" smtClean="0"/>
                  <a:t>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328738"/>
                <a:ext cx="4329114" cy="784830"/>
              </a:xfrm>
              <a:prstGeom prst="rect">
                <a:avLst/>
              </a:prstGeom>
              <a:blipFill rotWithShape="0">
                <a:blip r:embed="rId3"/>
                <a:stretch>
                  <a:fillRect l="-1127" t="-5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7715250" y="771526"/>
            <a:ext cx="4124327" cy="2585739"/>
            <a:chOff x="7715250" y="771526"/>
            <a:chExt cx="4124327" cy="2585739"/>
          </a:xfrm>
        </p:grpSpPr>
        <p:grpSp>
          <p:nvGrpSpPr>
            <p:cNvPr id="2" name="Group 1"/>
            <p:cNvGrpSpPr/>
            <p:nvPr/>
          </p:nvGrpSpPr>
          <p:grpSpPr>
            <a:xfrm>
              <a:off x="7715250" y="771526"/>
              <a:ext cx="4124327" cy="2585739"/>
              <a:chOff x="7715250" y="771526"/>
              <a:chExt cx="4124327" cy="2585739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7715250" y="771526"/>
                <a:ext cx="4124327" cy="2585739"/>
                <a:chOff x="2571750" y="1114426"/>
                <a:chExt cx="4124327" cy="2585739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2571750" y="1114426"/>
                  <a:ext cx="3743326" cy="2585739"/>
                  <a:chOff x="2571750" y="1114426"/>
                  <a:chExt cx="3743326" cy="2585739"/>
                </a:xfrm>
              </p:grpSpPr>
              <p:sp>
                <p:nvSpPr>
                  <p:cNvPr id="3" name="Right Triangle 2"/>
                  <p:cNvSpPr/>
                  <p:nvPr/>
                </p:nvSpPr>
                <p:spPr>
                  <a:xfrm>
                    <a:off x="2857500" y="1500188"/>
                    <a:ext cx="1457325" cy="1757362"/>
                  </a:xfrm>
                  <a:prstGeom prst="rtTriangl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TextBox 3"/>
                  <p:cNvSpPr txBox="1"/>
                  <p:nvPr/>
                </p:nvSpPr>
                <p:spPr>
                  <a:xfrm>
                    <a:off x="2643188" y="1114426"/>
                    <a:ext cx="385763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2581276" y="3067050"/>
                    <a:ext cx="385763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4162425" y="3190875"/>
                    <a:ext cx="385763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7" name="L-Shape 6"/>
                  <p:cNvSpPr/>
                  <p:nvPr/>
                </p:nvSpPr>
                <p:spPr>
                  <a:xfrm rot="10800000">
                    <a:off x="2843860" y="2971745"/>
                    <a:ext cx="298739" cy="271579"/>
                  </a:xfrm>
                  <a:prstGeom prst="corner">
                    <a:avLst>
                      <a:gd name="adj1" fmla="val 3125"/>
                      <a:gd name="adj2" fmla="val 3125"/>
                    </a:avLst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2571750" y="2185988"/>
                    <a:ext cx="385763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3409950" y="3238500"/>
                    <a:ext cx="385763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3619500" y="2176462"/>
                    <a:ext cx="385763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40" name="L-Shape 39"/>
                  <p:cNvSpPr/>
                  <p:nvPr/>
                </p:nvSpPr>
                <p:spPr>
                  <a:xfrm rot="5400000">
                    <a:off x="6048697" y="2976890"/>
                    <a:ext cx="254443" cy="278314"/>
                  </a:xfrm>
                  <a:prstGeom prst="corner">
                    <a:avLst>
                      <a:gd name="adj1" fmla="val 3125"/>
                      <a:gd name="adj2" fmla="val 3125"/>
                    </a:avLst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4286251" y="3033713"/>
                  <a:ext cx="2390776" cy="571202"/>
                  <a:chOff x="4286251" y="3033713"/>
                  <a:chExt cx="2390776" cy="571202"/>
                </a:xfrm>
              </p:grpSpPr>
              <p:cxnSp>
                <p:nvCxnSpPr>
                  <p:cNvPr id="15" name="Straight Connector 14"/>
                  <p:cNvCxnSpPr/>
                  <p:nvPr/>
                </p:nvCxnSpPr>
                <p:spPr>
                  <a:xfrm flipV="1">
                    <a:off x="4286251" y="3257550"/>
                    <a:ext cx="2057399" cy="1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6291264" y="3033713"/>
                    <a:ext cx="385763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 smtClean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5329239" y="3143250"/>
                    <a:ext cx="385763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c</a:t>
                    </a:r>
                    <a:endParaRPr lang="en-US" dirty="0"/>
                  </a:p>
                </p:txBody>
              </p:sp>
            </p:grpSp>
            <p:grpSp>
              <p:nvGrpSpPr>
                <p:cNvPr id="38" name="Group 37"/>
                <p:cNvGrpSpPr/>
                <p:nvPr/>
              </p:nvGrpSpPr>
              <p:grpSpPr>
                <a:xfrm>
                  <a:off x="6272214" y="1700212"/>
                  <a:ext cx="423863" cy="1571830"/>
                  <a:chOff x="6272214" y="1700212"/>
                  <a:chExt cx="423863" cy="1571830"/>
                </a:xfrm>
              </p:grpSpPr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6329363" y="1985963"/>
                    <a:ext cx="4" cy="128607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6272214" y="1700212"/>
                    <a:ext cx="385763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/>
                      <a:t>E</a:t>
                    </a:r>
                    <a:endParaRPr lang="en-US" dirty="0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6310314" y="2395537"/>
                    <a:ext cx="385763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 smtClean="0"/>
                      <a:t>a</a:t>
                    </a:r>
                    <a:endParaRPr lang="en-US" dirty="0"/>
                  </a:p>
                </p:txBody>
              </p:sp>
            </p:grpSp>
            <p:cxnSp>
              <p:nvCxnSpPr>
                <p:cNvPr id="41" name="Straight Connector 40"/>
                <p:cNvCxnSpPr/>
                <p:nvPr/>
              </p:nvCxnSpPr>
              <p:spPr>
                <a:xfrm flipV="1">
                  <a:off x="4300538" y="2014538"/>
                  <a:ext cx="2014537" cy="124301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2824161" y="1509715"/>
                  <a:ext cx="3519488" cy="49053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TextBox 45"/>
              <p:cNvSpPr txBox="1"/>
              <p:nvPr/>
            </p:nvSpPr>
            <p:spPr>
              <a:xfrm>
                <a:off x="10001250" y="2028825"/>
                <a:ext cx="3857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</a:t>
                </a:r>
                <a:endParaRPr lang="en-US" dirty="0"/>
              </a:p>
            </p:txBody>
          </p:sp>
        </p:grpSp>
        <p:sp>
          <p:nvSpPr>
            <p:cNvPr id="58" name="Arc 57"/>
            <p:cNvSpPr/>
            <p:nvPr/>
          </p:nvSpPr>
          <p:spPr>
            <a:xfrm rot="19823909">
              <a:off x="9059272" y="2638567"/>
              <a:ext cx="675857" cy="614362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52437" y="2381250"/>
                <a:ext cx="4105276" cy="1070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 smtClean="0"/>
                  <a:t>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BD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AB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i="0" dirty="0" smtClean="0">
                  <a:latin typeface="Cambria Math" panose="020405030504060302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b="0" dirty="0" smtClean="0"/>
                  <a:t>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37" y="2381250"/>
                <a:ext cx="4105276" cy="1070165"/>
              </a:xfrm>
              <a:prstGeom prst="rect">
                <a:avLst/>
              </a:prstGeom>
              <a:blipFill rotWithShape="0">
                <a:blip r:embed="rId4"/>
                <a:stretch>
                  <a:fillRect l="-11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652962" y="2452688"/>
                <a:ext cx="3219450" cy="833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400" dirty="0" smtClean="0"/>
                  <a:t>ট্রাপিজিয়াম </a:t>
                </a:r>
                <a:r>
                  <a:rPr lang="en-US" sz="1400" dirty="0" err="1" smtClean="0"/>
                  <a:t>ক্ষেত্রের</a:t>
                </a:r>
                <a:r>
                  <a:rPr lang="en-US" sz="1400" dirty="0" smtClean="0"/>
                  <a:t> </a:t>
                </a:r>
                <a:r>
                  <a:rPr lang="en-US" sz="1400" dirty="0" err="1" smtClean="0"/>
                  <a:t>ক্ষেত্রফল</a:t>
                </a:r>
                <a:r>
                  <a:rPr lang="en-US" sz="1400" dirty="0" smtClean="0"/>
                  <a:t> </a:t>
                </a:r>
              </a:p>
              <a:p>
                <a:pPr algn="just"/>
                <a:r>
                  <a:rPr lang="en-US" sz="1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সমান্তরাল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বাহুদ্বয়ের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মধ্যবর্তী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দূরত্ব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sz="1400" b="0" i="1" dirty="0" smtClean="0">
                  <a:latin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সমান্তরাল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বাহুদ্বয়ের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যোগফল</m:t>
                    </m:r>
                  </m:oMath>
                </a14:m>
                <a:r>
                  <a:rPr lang="en-US" sz="1400" dirty="0" smtClean="0"/>
                  <a:t>  </a:t>
                </a:r>
                <a:endParaRPr lang="en-US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962" y="2452688"/>
                <a:ext cx="3219450" cy="833498"/>
              </a:xfrm>
              <a:prstGeom prst="rect">
                <a:avLst/>
              </a:prstGeom>
              <a:blipFill rotWithShape="0">
                <a:blip r:embed="rId5"/>
                <a:stretch>
                  <a:fillRect l="-568" t="-1460" b="-1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90525" y="3519487"/>
                <a:ext cx="4105276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 smtClean="0"/>
                  <a:t>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𝑎𝑐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25" y="3519487"/>
                <a:ext cx="4105276" cy="483466"/>
              </a:xfrm>
              <a:prstGeom prst="rect">
                <a:avLst/>
              </a:prstGeom>
              <a:blipFill rotWithShape="0">
                <a:blip r:embed="rId6"/>
                <a:stretch>
                  <a:fillRect l="-1187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5763" y="4114799"/>
                <a:ext cx="4105276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 smtClean="0"/>
                  <a:t>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63" y="4114799"/>
                <a:ext cx="4105276" cy="483466"/>
              </a:xfrm>
              <a:prstGeom prst="rect">
                <a:avLst/>
              </a:prstGeom>
              <a:blipFill rotWithShape="0">
                <a:blip r:embed="rId7"/>
                <a:stretch>
                  <a:fillRect l="-1187"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1" y="4710111"/>
                <a:ext cx="41052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 smtClean="0"/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4710111"/>
                <a:ext cx="4105276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337" t="-1166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76239" y="5305423"/>
                <a:ext cx="41052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 smtClean="0"/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39" y="5305423"/>
                <a:ext cx="4105276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337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14339" y="5772148"/>
                <a:ext cx="28717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 smtClean="0"/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339" y="5772148"/>
                <a:ext cx="2871786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911" t="-1166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95314" y="6196011"/>
                <a:ext cx="17478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∴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14" y="6196011"/>
                <a:ext cx="174783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2519364" y="6176961"/>
            <a:ext cx="174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( </a:t>
            </a:r>
            <a:r>
              <a:rPr lang="en-US" dirty="0" err="1" smtClean="0"/>
              <a:t>প্রমাণিত</a:t>
            </a:r>
            <a:r>
              <a:rPr lang="en-US" smtClean="0"/>
              <a:t>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851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5" grpId="0" animBg="1"/>
      <p:bldP spid="43" grpId="0" animBg="1"/>
      <p:bldP spid="42" grpId="0" animBg="1"/>
      <p:bldP spid="42" grpId="1" animBg="1"/>
      <p:bldP spid="16" grpId="0"/>
      <p:bldP spid="47" grpId="0"/>
      <p:bldP spid="48" grpId="0"/>
      <p:bldP spid="49" grpId="0"/>
      <p:bldP spid="50" grpId="0"/>
      <p:bldP spid="51" grpId="0"/>
      <p:bldP spid="60" grpId="0"/>
      <p:bldP spid="61" grpId="0"/>
      <p:bldP spid="62" grpId="0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3560" y="855664"/>
            <a:ext cx="4515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339" y="1594917"/>
            <a:ext cx="108770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2206" y="2648070"/>
            <a:ext cx="23039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cs typeface="NikoshBAN" panose="02000000000000000000" pitchFamily="2" charset="0"/>
              </a:rPr>
              <a:t>ক) 4, 4, 5</a:t>
            </a:r>
          </a:p>
          <a:p>
            <a:pPr algn="just"/>
            <a:r>
              <a:rPr lang="en-US" sz="2800" dirty="0" smtClean="0">
                <a:cs typeface="NikoshBAN" panose="02000000000000000000" pitchFamily="2" charset="0"/>
              </a:rPr>
              <a:t>খ) 5, 12, 13</a:t>
            </a:r>
          </a:p>
          <a:p>
            <a:pPr algn="just"/>
            <a:r>
              <a:rPr lang="en-US" sz="2800" dirty="0" smtClean="0">
                <a:cs typeface="NikoshBAN" panose="02000000000000000000" pitchFamily="2" charset="0"/>
              </a:rPr>
              <a:t>গ) 8, 10, 12</a:t>
            </a:r>
          </a:p>
          <a:p>
            <a:pPr algn="just"/>
            <a:r>
              <a:rPr lang="en-US" sz="2800" dirty="0" smtClean="0">
                <a:cs typeface="NikoshBAN" panose="02000000000000000000" pitchFamily="2" charset="0"/>
              </a:rPr>
              <a:t>ঘ) 2, 3, 4  </a:t>
            </a:r>
          </a:p>
        </p:txBody>
      </p:sp>
    </p:spTree>
    <p:extLst>
      <p:ext uri="{BB962C8B-B14F-4D97-AF65-F5344CB8AC3E}">
        <p14:creationId xmlns:p14="http://schemas.microsoft.com/office/powerpoint/2010/main" val="25624352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3560" y="855664"/>
            <a:ext cx="4515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915" y="4902893"/>
            <a:ext cx="3230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XY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34752" y="1748117"/>
            <a:ext cx="2169460" cy="2856440"/>
            <a:chOff x="4634752" y="1748117"/>
            <a:chExt cx="2169460" cy="2856440"/>
          </a:xfrm>
        </p:grpSpPr>
        <p:grpSp>
          <p:nvGrpSpPr>
            <p:cNvPr id="6" name="Group 5"/>
            <p:cNvGrpSpPr/>
            <p:nvPr/>
          </p:nvGrpSpPr>
          <p:grpSpPr>
            <a:xfrm>
              <a:off x="4634752" y="1748117"/>
              <a:ext cx="2169460" cy="2856440"/>
              <a:chOff x="4634752" y="1748117"/>
              <a:chExt cx="2169460" cy="2856440"/>
            </a:xfrm>
          </p:grpSpPr>
          <p:sp>
            <p:nvSpPr>
              <p:cNvPr id="8" name="Right Triangle 7"/>
              <p:cNvSpPr/>
              <p:nvPr/>
            </p:nvSpPr>
            <p:spPr>
              <a:xfrm>
                <a:off x="4935072" y="2151530"/>
                <a:ext cx="1492622" cy="2057399"/>
              </a:xfrm>
              <a:prstGeom prst="rt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760259" y="1748117"/>
                <a:ext cx="3630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X</a:t>
                </a:r>
                <a:endParaRPr lang="en-US" sz="20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432176" y="3998259"/>
                <a:ext cx="3630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Z</a:t>
                </a:r>
                <a:endParaRPr lang="en-US" sz="20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634752" y="4043083"/>
                <a:ext cx="3630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Y</a:t>
                </a:r>
                <a:endParaRPr lang="en-US" sz="20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32929" y="2909047"/>
                <a:ext cx="107128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10 cm</a:t>
                </a:r>
                <a:endParaRPr lang="en-US" sz="20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60894" y="4204447"/>
                <a:ext cx="107128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6 cm</a:t>
                </a:r>
                <a:endParaRPr lang="en-US" sz="2000" dirty="0"/>
              </a:p>
            </p:txBody>
          </p:sp>
        </p:grpSp>
        <p:sp>
          <p:nvSpPr>
            <p:cNvPr id="7" name="Half Frame 6"/>
            <p:cNvSpPr/>
            <p:nvPr/>
          </p:nvSpPr>
          <p:spPr>
            <a:xfrm rot="5400000">
              <a:off x="4901452" y="3832414"/>
              <a:ext cx="410138" cy="369795"/>
            </a:xfrm>
            <a:prstGeom prst="halfFrame">
              <a:avLst>
                <a:gd name="adj1" fmla="val 9009"/>
                <a:gd name="adj2" fmla="val 900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96719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1171" y="978493"/>
            <a:ext cx="4515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61308" y="4665665"/>
                <a:ext cx="74241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উপরের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চিত্রের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আলোকে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করযে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P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R</m:t>
                        </m:r>
                      </m:e>
                      <m:sup>
                        <m:r>
                          <a:rPr lang="en-US" sz="28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8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P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Q</m:t>
                        </m:r>
                      </m:e>
                      <m:sup>
                        <m:r>
                          <a:rPr lang="en-US" sz="28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  <m:r>
                      <a:rPr lang="en-US" sz="28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Q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R</m:t>
                        </m:r>
                      </m:e>
                      <m:sup>
                        <m:r>
                          <a:rPr lang="en-US" sz="28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308" y="4665665"/>
                <a:ext cx="7424137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1642" t="-9302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4634752" y="1748117"/>
            <a:ext cx="2160494" cy="2756631"/>
            <a:chOff x="4634752" y="1748117"/>
            <a:chExt cx="2160494" cy="2756631"/>
          </a:xfrm>
        </p:grpSpPr>
        <p:grpSp>
          <p:nvGrpSpPr>
            <p:cNvPr id="5" name="Group 4"/>
            <p:cNvGrpSpPr/>
            <p:nvPr/>
          </p:nvGrpSpPr>
          <p:grpSpPr>
            <a:xfrm>
              <a:off x="4634752" y="1748117"/>
              <a:ext cx="2160494" cy="2756631"/>
              <a:chOff x="4634752" y="1748117"/>
              <a:chExt cx="2160494" cy="2756631"/>
            </a:xfrm>
          </p:grpSpPr>
          <p:sp>
            <p:nvSpPr>
              <p:cNvPr id="6" name="Right Triangle 5"/>
              <p:cNvSpPr/>
              <p:nvPr/>
            </p:nvSpPr>
            <p:spPr>
              <a:xfrm>
                <a:off x="4935072" y="2151530"/>
                <a:ext cx="1492622" cy="2057399"/>
              </a:xfrm>
              <a:prstGeom prst="rt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760259" y="1748117"/>
                <a:ext cx="3630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endParaRPr lang="en-US" sz="2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432176" y="3998259"/>
                <a:ext cx="3630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R</a:t>
                </a:r>
                <a:endParaRPr lang="en-US" sz="20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634752" y="4043083"/>
                <a:ext cx="3630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</a:t>
                </a:r>
                <a:endParaRPr lang="en-US" sz="2000" dirty="0"/>
              </a:p>
            </p:txBody>
          </p:sp>
        </p:grpSp>
        <p:sp>
          <p:nvSpPr>
            <p:cNvPr id="10" name="Half Frame 9"/>
            <p:cNvSpPr/>
            <p:nvPr/>
          </p:nvSpPr>
          <p:spPr>
            <a:xfrm rot="5400000">
              <a:off x="4901452" y="3832414"/>
              <a:ext cx="410138" cy="369795"/>
            </a:xfrm>
            <a:prstGeom prst="halfFrame">
              <a:avLst>
                <a:gd name="adj1" fmla="val 9009"/>
                <a:gd name="adj2" fmla="val 900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49267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2000" cy="688529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30771" y="2754171"/>
            <a:ext cx="772463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32023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8259" y="2201525"/>
            <a:ext cx="4868160" cy="286232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জিল্লুর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ওয়েস্ট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আজিমপুর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1205.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01716 296513, 01408 160905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email: </a:t>
            </a:r>
            <a:r>
              <a:rPr lang="en-US" sz="2400" dirty="0" err="1" smtClean="0">
                <a:latin typeface="Times New Roman" panose="02020603050405020304" pitchFamily="18" charset="0"/>
                <a:cs typeface="NikoshBAN" panose="02000000000000000000" pitchFamily="2" charset="0"/>
                <a:hlinkClick r:id="rId4"/>
              </a:rPr>
              <a:t>zrahman.clc@gmail.com</a:t>
            </a:r>
            <a:endParaRPr lang="en-US" sz="2400" dirty="0" smtClean="0"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8609" y="977691"/>
            <a:ext cx="4515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542" y="2218765"/>
            <a:ext cx="2969901" cy="2850776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cxnSp>
        <p:nvCxnSpPr>
          <p:cNvPr id="7" name="Straight Connector 6"/>
          <p:cNvCxnSpPr/>
          <p:nvPr/>
        </p:nvCxnSpPr>
        <p:spPr>
          <a:xfrm>
            <a:off x="8534468" y="1507676"/>
            <a:ext cx="13447" cy="442408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836523" y="2716194"/>
            <a:ext cx="2395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NikoshBAN" panose="02000000000000000000" pitchFamily="2" charset="0"/>
              </a:rPr>
              <a:t>শ্রেণিঃ</a:t>
            </a:r>
            <a:r>
              <a:rPr lang="en-US" sz="36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NikoshBAN" panose="02000000000000000000" pitchFamily="2" charset="0"/>
              </a:rPr>
              <a:t>অষ্টম</a:t>
            </a:r>
            <a:endParaRPr lang="en-US" sz="3600" dirty="0" smtClean="0"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Times New Roman" panose="02020603050405020304" pitchFamily="18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NikoshBAN" panose="02000000000000000000" pitchFamily="2" charset="0"/>
              </a:rPr>
              <a:t>গণিত</a:t>
            </a:r>
            <a:endParaRPr lang="en-US" sz="3600" dirty="0" smtClean="0"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Times New Roman" panose="02020603050405020304" pitchFamily="18" charset="0"/>
                <a:cs typeface="NikoshBAN" panose="02000000000000000000" pitchFamily="2" charset="0"/>
              </a:rPr>
              <a:t>অধ্যায়ঃ</a:t>
            </a:r>
            <a:r>
              <a:rPr lang="en-US" sz="36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NikoshBAN" panose="02000000000000000000" pitchFamily="2" charset="0"/>
              </a:rPr>
              <a:t>নবম</a:t>
            </a:r>
            <a:endParaRPr lang="en-US" sz="3600" dirty="0" smtClean="0"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37507" y="1031277"/>
            <a:ext cx="2708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1969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53064" y="896607"/>
            <a:ext cx="4515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424" y="0"/>
            <a:ext cx="5441576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2735" y="1949960"/>
            <a:ext cx="6805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উপপাদ্য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9925083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634752" y="1748117"/>
            <a:ext cx="2160494" cy="2756631"/>
            <a:chOff x="4634752" y="1748117"/>
            <a:chExt cx="2160494" cy="2756631"/>
          </a:xfrm>
        </p:grpSpPr>
        <p:sp>
          <p:nvSpPr>
            <p:cNvPr id="7" name="Right Triangle 6"/>
            <p:cNvSpPr/>
            <p:nvPr/>
          </p:nvSpPr>
          <p:spPr>
            <a:xfrm>
              <a:off x="4935072" y="2151530"/>
              <a:ext cx="1492622" cy="2057399"/>
            </a:xfrm>
            <a:prstGeom prst="rt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60259" y="1748117"/>
              <a:ext cx="363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32176" y="3998259"/>
              <a:ext cx="363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34752" y="4043083"/>
              <a:ext cx="363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  <a:endParaRPr lang="en-US" sz="2000" dirty="0"/>
            </a:p>
          </p:txBody>
        </p:sp>
      </p:grpSp>
      <p:sp>
        <p:nvSpPr>
          <p:cNvPr id="12" name="Half Frame 11"/>
          <p:cNvSpPr/>
          <p:nvPr/>
        </p:nvSpPr>
        <p:spPr>
          <a:xfrm rot="5400000">
            <a:off x="4901452" y="3832414"/>
            <a:ext cx="410138" cy="369795"/>
          </a:xfrm>
          <a:prstGeom prst="halfFrame">
            <a:avLst>
              <a:gd name="adj1" fmla="val 9009"/>
              <a:gd name="adj2" fmla="val 900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741894" y="3106271"/>
            <a:ext cx="820271" cy="1210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89058" y="2850775"/>
            <a:ext cx="1438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cs typeface="NikoshBAN" panose="02000000000000000000" pitchFamily="2" charset="0"/>
              </a:rPr>
              <a:t>অতিভুজ</a:t>
            </a:r>
            <a:endParaRPr lang="en-US" sz="3200" dirty="0"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117975" y="4307540"/>
                <a:ext cx="324970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𝐴𝐵𝐶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সমকোণ</m:t>
                      </m:r>
                    </m:oMath>
                  </m:oMathPara>
                </a14:m>
                <a:endParaRPr lang="en-US" sz="3200" dirty="0"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975" y="4307540"/>
                <a:ext cx="3249707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35621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818076" y="2873341"/>
            <a:ext cx="38467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cs typeface="NikoshBAN" panose="02000000000000000000" pitchFamily="2" charset="0"/>
              </a:rPr>
              <a:t>পিথাগোরাসের</a:t>
            </a:r>
            <a:r>
              <a:rPr lang="en-US" sz="4000" dirty="0" smtClean="0">
                <a:solidFill>
                  <a:srgbClr val="FF0000"/>
                </a:solidFill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cs typeface="NikoshBAN" panose="02000000000000000000" pitchFamily="2" charset="0"/>
              </a:rPr>
              <a:t>উপপাদ্য</a:t>
            </a:r>
            <a:endParaRPr lang="en-US" sz="3600" dirty="0">
              <a:solidFill>
                <a:srgbClr val="FF0000"/>
              </a:solidFill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02135" y="1636196"/>
            <a:ext cx="4515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7299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29418" y="815940"/>
            <a:ext cx="3128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পিথাগোরাসের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উপপাদ্য</a:t>
            </a:r>
            <a:r>
              <a:rPr lang="en-US" sz="2000" b="1" dirty="0" err="1">
                <a:solidFill>
                  <a:srgbClr val="FF0000"/>
                </a:solidFill>
              </a:rPr>
              <a:t>ঃ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58369" y="730216"/>
            <a:ext cx="7928769" cy="87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সমকোণী</a:t>
            </a:r>
            <a:r>
              <a:rPr lang="en-US" dirty="0" smtClean="0"/>
              <a:t> </a:t>
            </a:r>
            <a:r>
              <a:rPr lang="en-US" dirty="0" err="1" smtClean="0"/>
              <a:t>ত্রিভুজের</a:t>
            </a:r>
            <a:r>
              <a:rPr lang="en-US" dirty="0" smtClean="0"/>
              <a:t> </a:t>
            </a:r>
            <a:r>
              <a:rPr lang="en-US" dirty="0" err="1" smtClean="0"/>
              <a:t>অতিভুজের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অঙ্কিত</a:t>
            </a:r>
            <a:r>
              <a:rPr lang="en-US" dirty="0" smtClean="0"/>
              <a:t> </a:t>
            </a:r>
            <a:r>
              <a:rPr lang="en-US" dirty="0" err="1" smtClean="0"/>
              <a:t>বর্গক্ষেত্র</a:t>
            </a:r>
            <a:r>
              <a:rPr lang="en-US" dirty="0" smtClean="0"/>
              <a:t> </a:t>
            </a:r>
            <a:r>
              <a:rPr lang="en-US" dirty="0" err="1" smtClean="0"/>
              <a:t>অপর</a:t>
            </a:r>
            <a:r>
              <a:rPr lang="en-US" dirty="0" smtClean="0"/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বাহুর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অঙ্কিত</a:t>
            </a:r>
            <a:r>
              <a:rPr lang="en-US" dirty="0" smtClean="0"/>
              <a:t> </a:t>
            </a:r>
            <a:r>
              <a:rPr lang="en-US" dirty="0" err="1" smtClean="0"/>
              <a:t>বর্গক্ষেত্রদ্বয়ের</a:t>
            </a:r>
            <a:r>
              <a:rPr lang="en-US" dirty="0" smtClean="0"/>
              <a:t> </a:t>
            </a:r>
            <a:r>
              <a:rPr lang="en-US" dirty="0" err="1" smtClean="0"/>
              <a:t>সমষ্টির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। 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514588" y="3214676"/>
            <a:ext cx="1881187" cy="2037400"/>
            <a:chOff x="1976438" y="2453559"/>
            <a:chExt cx="2619375" cy="3148567"/>
          </a:xfrm>
        </p:grpSpPr>
        <p:sp>
          <p:nvSpPr>
            <p:cNvPr id="2" name="Right Triangle 1"/>
            <p:cNvSpPr/>
            <p:nvPr/>
          </p:nvSpPr>
          <p:spPr>
            <a:xfrm>
              <a:off x="2386013" y="2943225"/>
              <a:ext cx="1800225" cy="2228850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36121" y="2453559"/>
              <a:ext cx="393293" cy="570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10051" y="5038725"/>
              <a:ext cx="385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76438" y="5091112"/>
              <a:ext cx="3857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30678" y="3761077"/>
              <a:ext cx="436220" cy="5913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89701" y="3803131"/>
              <a:ext cx="385762" cy="570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09780" y="5031366"/>
              <a:ext cx="385762" cy="570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257925" y="1954179"/>
            <a:ext cx="5014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অতিভুজ</a:t>
            </a:r>
            <a:r>
              <a:rPr lang="en-US" dirty="0" smtClean="0"/>
              <a:t> , </a:t>
            </a:r>
            <a:r>
              <a:rPr lang="en-US" sz="2400" dirty="0" smtClean="0"/>
              <a:t>AB = a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অঙ্কিত</a:t>
            </a:r>
            <a:r>
              <a:rPr lang="en-US" dirty="0" smtClean="0"/>
              <a:t> </a:t>
            </a:r>
            <a:r>
              <a:rPr lang="en-US" dirty="0" err="1" smtClean="0"/>
              <a:t>বর্গক্ষেত্র</a:t>
            </a:r>
            <a:r>
              <a:rPr lang="en-US" dirty="0" smtClean="0"/>
              <a:t> = </a:t>
            </a:r>
            <a:r>
              <a:rPr lang="en-US" sz="2400" dirty="0" err="1" smtClean="0"/>
              <a:t>a</a:t>
            </a:r>
            <a:r>
              <a:rPr lang="en-US" sz="2400" baseline="30000" dirty="0" err="1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221016" y="2648353"/>
            <a:ext cx="1921714" cy="1928077"/>
            <a:chOff x="3749660" y="3076988"/>
            <a:chExt cx="1921714" cy="1928077"/>
          </a:xfrm>
        </p:grpSpPr>
        <p:sp>
          <p:nvSpPr>
            <p:cNvPr id="7" name="Rectangle 6"/>
            <p:cNvSpPr/>
            <p:nvPr/>
          </p:nvSpPr>
          <p:spPr>
            <a:xfrm rot="2930868">
              <a:off x="3746478" y="3080170"/>
              <a:ext cx="1928077" cy="1921714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011066" y="3184467"/>
              <a:ext cx="313285" cy="382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96928" y="3341630"/>
              <a:ext cx="313285" cy="382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39778" y="4456055"/>
              <a:ext cx="313285" cy="382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253163" y="2535204"/>
            <a:ext cx="5014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sz="2400" dirty="0" smtClean="0"/>
              <a:t>AC = b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অঙ্কিত</a:t>
            </a:r>
            <a:r>
              <a:rPr lang="en-US" dirty="0" smtClean="0"/>
              <a:t> </a:t>
            </a:r>
            <a:r>
              <a:rPr lang="en-US" dirty="0" err="1" smtClean="0"/>
              <a:t>বর্গক্ষেত্র</a:t>
            </a:r>
            <a:r>
              <a:rPr lang="en-US" dirty="0" smtClean="0"/>
              <a:t> = </a:t>
            </a:r>
            <a:r>
              <a:rPr lang="en-US" sz="2400" dirty="0" err="1" smtClean="0"/>
              <a:t>b</a:t>
            </a:r>
            <a:r>
              <a:rPr lang="en-US" sz="2400" baseline="30000" dirty="0" err="1" smtClean="0"/>
              <a:t>2</a:t>
            </a:r>
            <a:r>
              <a:rPr lang="en-US" sz="2400" dirty="0" smtClean="0"/>
              <a:t>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262688" y="3087654"/>
            <a:ext cx="5014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sz="2400" dirty="0"/>
              <a:t>B</a:t>
            </a:r>
            <a:r>
              <a:rPr lang="en-US" sz="2400" dirty="0" smtClean="0"/>
              <a:t>C = c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অঙ্কিত</a:t>
            </a:r>
            <a:r>
              <a:rPr lang="en-US" dirty="0" smtClean="0"/>
              <a:t> </a:t>
            </a:r>
            <a:r>
              <a:rPr lang="en-US" dirty="0" err="1" smtClean="0"/>
              <a:t>বর্গক্ষেত্র</a:t>
            </a:r>
            <a:r>
              <a:rPr lang="en-US" dirty="0" smtClean="0"/>
              <a:t> = </a:t>
            </a:r>
            <a:r>
              <a:rPr lang="en-US" sz="2400" dirty="0" err="1"/>
              <a:t>c</a:t>
            </a:r>
            <a:r>
              <a:rPr lang="en-US" sz="2400" baseline="30000" dirty="0" err="1" smtClean="0"/>
              <a:t>2</a:t>
            </a:r>
            <a:r>
              <a:rPr lang="en-US" sz="2400" dirty="0" smtClean="0"/>
              <a:t> 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2758272" y="4970768"/>
            <a:ext cx="1342240" cy="1376782"/>
            <a:chOff x="1846099" y="3974183"/>
            <a:chExt cx="1482925" cy="1522285"/>
          </a:xfrm>
        </p:grpSpPr>
        <p:sp>
          <p:nvSpPr>
            <p:cNvPr id="45" name="Rectangle 44"/>
            <p:cNvSpPr/>
            <p:nvPr/>
          </p:nvSpPr>
          <p:spPr>
            <a:xfrm rot="5396010">
              <a:off x="1896794" y="3974781"/>
              <a:ext cx="1432828" cy="1431632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466976" y="5088104"/>
              <a:ext cx="277047" cy="4083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846099" y="4545724"/>
              <a:ext cx="277047" cy="4083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008930" y="4493067"/>
              <a:ext cx="277048" cy="4083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581774" y="3749642"/>
                <a:ext cx="214788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1774" y="3749642"/>
                <a:ext cx="2147889" cy="7386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Connector 51"/>
          <p:cNvCxnSpPr/>
          <p:nvPr/>
        </p:nvCxnSpPr>
        <p:spPr>
          <a:xfrm>
            <a:off x="9072563" y="4029075"/>
            <a:ext cx="0" cy="2228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372600" y="4311616"/>
            <a:ext cx="18430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 a = 5 , b = 4, c = 3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548437" y="4473542"/>
                <a:ext cx="235267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437" y="4473542"/>
                <a:ext cx="2352676" cy="7386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543674" y="5054567"/>
                <a:ext cx="235267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674" y="5054567"/>
                <a:ext cx="2352676" cy="7386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538911" y="5635592"/>
                <a:ext cx="235267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911" y="5635592"/>
                <a:ext cx="2352676" cy="7386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1328734" y="3483137"/>
            <a:ext cx="1485936" cy="1531381"/>
            <a:chOff x="1843088" y="3926055"/>
            <a:chExt cx="1485936" cy="1531381"/>
          </a:xfrm>
        </p:grpSpPr>
        <p:sp>
          <p:nvSpPr>
            <p:cNvPr id="34" name="Rectangle 33"/>
            <p:cNvSpPr/>
            <p:nvPr/>
          </p:nvSpPr>
          <p:spPr>
            <a:xfrm rot="5396010">
              <a:off x="1896794" y="3974781"/>
              <a:ext cx="1432828" cy="143163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462213" y="3926055"/>
              <a:ext cx="277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43088" y="4635667"/>
              <a:ext cx="277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466976" y="5088104"/>
              <a:ext cx="2770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555439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7" grpId="0"/>
      <p:bldP spid="32" grpId="0"/>
      <p:bldP spid="43" grpId="0"/>
      <p:bldP spid="51" grpId="0"/>
      <p:bldP spid="54" grpId="0"/>
      <p:bldP spid="55" grpId="0"/>
      <p:bldP spid="56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3" y="600076"/>
            <a:ext cx="4300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দুইটি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সমকোণী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ত্রিভুজের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সাহায্যেঃ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71750" y="1114426"/>
            <a:ext cx="1976438" cy="2585739"/>
            <a:chOff x="2571750" y="1114426"/>
            <a:chExt cx="1976438" cy="2585739"/>
          </a:xfrm>
        </p:grpSpPr>
        <p:sp>
          <p:nvSpPr>
            <p:cNvPr id="3" name="Right Triangle 2"/>
            <p:cNvSpPr/>
            <p:nvPr/>
          </p:nvSpPr>
          <p:spPr>
            <a:xfrm>
              <a:off x="2857500" y="1500188"/>
              <a:ext cx="1457325" cy="1757362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643188" y="1114426"/>
              <a:ext cx="385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81276" y="3067050"/>
              <a:ext cx="385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B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62425" y="3190875"/>
              <a:ext cx="385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C</a:t>
              </a:r>
              <a:endParaRPr lang="en-US" dirty="0"/>
            </a:p>
          </p:txBody>
        </p:sp>
        <p:sp>
          <p:nvSpPr>
            <p:cNvPr id="7" name="L-Shape 6"/>
            <p:cNvSpPr/>
            <p:nvPr/>
          </p:nvSpPr>
          <p:spPr>
            <a:xfrm rot="10800000">
              <a:off x="2843860" y="2971745"/>
              <a:ext cx="298739" cy="271579"/>
            </a:xfrm>
            <a:prstGeom prst="corner">
              <a:avLst>
                <a:gd name="adj1" fmla="val 3125"/>
                <a:gd name="adj2" fmla="val 3125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71750" y="2185988"/>
              <a:ext cx="3857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09950" y="3238500"/>
              <a:ext cx="3857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19500" y="2176462"/>
              <a:ext cx="3857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5300" y="3781427"/>
                <a:ext cx="11163300" cy="965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b="1" dirty="0" smtClean="0"/>
                  <a:t>বিশেষ </a:t>
                </a:r>
                <a:r>
                  <a:rPr lang="en-US" b="1" dirty="0" err="1" smtClean="0"/>
                  <a:t>নির্বচনঃ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মনেকরি</a:t>
                </a:r>
                <a:r>
                  <a:rPr lang="en-US" dirty="0" smtClean="0"/>
                  <a:t>, </a:t>
                </a:r>
                <a:r>
                  <a:rPr lang="en-US" sz="2000" dirty="0" smtClean="0"/>
                  <a:t>ABC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সমকোণী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ত্রিভুজের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90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°, </m:t>
                    </m:r>
                  </m:oMath>
                </a14:m>
                <a:r>
                  <a:rPr lang="en-US" dirty="0" err="1" smtClean="0"/>
                  <a:t>অতিভুজ</a:t>
                </a:r>
                <a:r>
                  <a:rPr lang="en-US" dirty="0" smtClean="0"/>
                  <a:t> </a:t>
                </a:r>
                <a:r>
                  <a:rPr lang="en-US" sz="2000" dirty="0" smtClean="0"/>
                  <a:t>AC = b, AB = c</a:t>
                </a:r>
                <a:r>
                  <a:rPr lang="en-US" dirty="0" smtClean="0"/>
                  <a:t> ও </a:t>
                </a:r>
                <a:r>
                  <a:rPr lang="en-US" sz="2000" dirty="0" smtClean="0"/>
                  <a:t>BC = a.</a:t>
                </a:r>
                <a:r>
                  <a:rPr lang="en-US" dirty="0" smtClean="0"/>
                  <a:t>    </a:t>
                </a:r>
                <a:r>
                  <a:rPr lang="en-US" dirty="0" err="1" smtClean="0"/>
                  <a:t>প্রমাণ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করতে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হবে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যে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AC</m:t>
                        </m:r>
                      </m:e>
                      <m:sup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AB</m:t>
                        </m:r>
                      </m:e>
                      <m:sup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BC</m:t>
                        </m:r>
                      </m:e>
                      <m:sup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 </a:t>
                </a:r>
                <a:r>
                  <a:rPr lang="en-US" dirty="0" err="1" smtClean="0"/>
                  <a:t>অর্থা</a:t>
                </a:r>
                <a:r>
                  <a:rPr lang="en-US" dirty="0" smtClean="0"/>
                  <a:t>ৎ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" y="3781427"/>
                <a:ext cx="11163300" cy="965842"/>
              </a:xfrm>
              <a:prstGeom prst="rect">
                <a:avLst/>
              </a:prstGeom>
              <a:blipFill rotWithShape="0">
                <a:blip r:embed="rId2"/>
                <a:stretch>
                  <a:fillRect l="-437" r="-437" b="-8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90550" y="4848227"/>
            <a:ext cx="56245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 smtClean="0"/>
              <a:t>অঙ্কনঃ</a:t>
            </a:r>
            <a:r>
              <a:rPr lang="en-US" dirty="0" smtClean="0"/>
              <a:t> BC </a:t>
            </a:r>
            <a:r>
              <a:rPr lang="en-US" dirty="0" err="1" smtClean="0"/>
              <a:t>কে</a:t>
            </a:r>
            <a:r>
              <a:rPr lang="en-US" dirty="0" smtClean="0"/>
              <a:t> D </a:t>
            </a:r>
            <a:r>
              <a:rPr lang="en-US" dirty="0" err="1" smtClean="0"/>
              <a:t>পর্যন্ত</a:t>
            </a:r>
            <a:r>
              <a:rPr lang="en-US" dirty="0" smtClean="0"/>
              <a:t> </a:t>
            </a:r>
            <a:r>
              <a:rPr lang="en-US" dirty="0" err="1" smtClean="0"/>
              <a:t>বর্ধিত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 </a:t>
            </a:r>
            <a:r>
              <a:rPr lang="en-US" dirty="0" err="1" smtClean="0"/>
              <a:t>যেন</a:t>
            </a:r>
            <a:r>
              <a:rPr lang="en-US" dirty="0" smtClean="0"/>
              <a:t> </a:t>
            </a:r>
            <a:r>
              <a:rPr lang="en-US" sz="2000" dirty="0" smtClean="0"/>
              <a:t>CD = AB = c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</a:t>
            </a:r>
            <a:r>
              <a:rPr lang="en-US" sz="2000" dirty="0" smtClean="0"/>
              <a:t> 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4286251" y="3033713"/>
            <a:ext cx="2390776" cy="571202"/>
            <a:chOff x="4286251" y="3033713"/>
            <a:chExt cx="2390776" cy="571202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4286251" y="3257550"/>
              <a:ext cx="2057399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291264" y="3033713"/>
              <a:ext cx="385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29239" y="3143250"/>
              <a:ext cx="3857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85788" y="5357813"/>
            <a:ext cx="64865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D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বর্ধিত</a:t>
            </a:r>
            <a:r>
              <a:rPr lang="en-US" dirty="0" smtClean="0"/>
              <a:t> </a:t>
            </a:r>
            <a:r>
              <a:rPr lang="en-US" sz="2000" dirty="0" smtClean="0"/>
              <a:t>BC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sz="2000" dirty="0" smtClean="0"/>
              <a:t>DE </a:t>
            </a:r>
            <a:r>
              <a:rPr lang="en-US" dirty="0" err="1" smtClean="0"/>
              <a:t>লম্ব</a:t>
            </a:r>
            <a:r>
              <a:rPr lang="en-US" dirty="0" smtClean="0"/>
              <a:t> </a:t>
            </a:r>
            <a:r>
              <a:rPr lang="en-US" dirty="0" err="1" smtClean="0"/>
              <a:t>আঁকি</a:t>
            </a:r>
            <a:r>
              <a:rPr lang="en-US" dirty="0" smtClean="0"/>
              <a:t>, </a:t>
            </a:r>
            <a:r>
              <a:rPr lang="en-US" dirty="0" err="1" smtClean="0"/>
              <a:t>যেন</a:t>
            </a:r>
            <a:r>
              <a:rPr lang="en-US" dirty="0" smtClean="0"/>
              <a:t> </a:t>
            </a:r>
            <a:r>
              <a:rPr lang="en-US" sz="2000" dirty="0" smtClean="0"/>
              <a:t>DE = BC = a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sz="2000" dirty="0" smtClean="0"/>
              <a:t> 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272214" y="1700212"/>
            <a:ext cx="423863" cy="1571830"/>
            <a:chOff x="6272214" y="1700212"/>
            <a:chExt cx="423863" cy="1571830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6329363" y="1985963"/>
              <a:ext cx="4" cy="128607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6272214" y="1700212"/>
              <a:ext cx="385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E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310314" y="2395537"/>
              <a:ext cx="3857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896102" y="5353050"/>
            <a:ext cx="28765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/>
              <a:t>C, E </a:t>
            </a:r>
            <a:r>
              <a:rPr lang="en-US" dirty="0" smtClean="0"/>
              <a:t>ও </a:t>
            </a:r>
            <a:r>
              <a:rPr lang="en-US" sz="2000" dirty="0" smtClean="0"/>
              <a:t>A, E </a:t>
            </a:r>
            <a:r>
              <a:rPr lang="en-US" dirty="0" err="1" smtClean="0"/>
              <a:t>যোগ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 ।</a:t>
            </a:r>
            <a:endParaRPr lang="en-US" sz="2000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300538" y="2014538"/>
            <a:ext cx="2014537" cy="12430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824161" y="1509715"/>
            <a:ext cx="3519488" cy="4905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70624" y="424930"/>
            <a:ext cx="9579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>
                <a:solidFill>
                  <a:srgbClr val="00B050"/>
                </a:solidFill>
              </a:rPr>
              <a:t>প্রমাণ</a:t>
            </a:r>
            <a:endParaRPr lang="en-US" sz="20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1643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25" grpId="0"/>
      <p:bldP spid="39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8001002" y="1157285"/>
            <a:ext cx="3486149" cy="1757362"/>
          </a:xfrm>
          <a:custGeom>
            <a:avLst/>
            <a:gdLst>
              <a:gd name="connsiteX0" fmla="*/ 0 w 3443287"/>
              <a:gd name="connsiteY0" fmla="*/ 0 h 2057400"/>
              <a:gd name="connsiteX1" fmla="*/ 3443287 w 3443287"/>
              <a:gd name="connsiteY1" fmla="*/ 0 h 2057400"/>
              <a:gd name="connsiteX2" fmla="*/ 3443287 w 3443287"/>
              <a:gd name="connsiteY2" fmla="*/ 2057400 h 2057400"/>
              <a:gd name="connsiteX3" fmla="*/ 0 w 3443287"/>
              <a:gd name="connsiteY3" fmla="*/ 2057400 h 2057400"/>
              <a:gd name="connsiteX4" fmla="*/ 0 w 3443287"/>
              <a:gd name="connsiteY4" fmla="*/ 0 h 2057400"/>
              <a:gd name="connsiteX0" fmla="*/ 0 w 3471862"/>
              <a:gd name="connsiteY0" fmla="*/ 0 h 2057400"/>
              <a:gd name="connsiteX1" fmla="*/ 3471862 w 3471862"/>
              <a:gd name="connsiteY1" fmla="*/ 757238 h 2057400"/>
              <a:gd name="connsiteX2" fmla="*/ 3443287 w 3471862"/>
              <a:gd name="connsiteY2" fmla="*/ 2057400 h 2057400"/>
              <a:gd name="connsiteX3" fmla="*/ 0 w 3471862"/>
              <a:gd name="connsiteY3" fmla="*/ 2057400 h 2057400"/>
              <a:gd name="connsiteX4" fmla="*/ 0 w 3471862"/>
              <a:gd name="connsiteY4" fmla="*/ 0 h 2057400"/>
              <a:gd name="connsiteX0" fmla="*/ 0 w 3486149"/>
              <a:gd name="connsiteY0" fmla="*/ 0 h 2057400"/>
              <a:gd name="connsiteX1" fmla="*/ 3486149 w 3486149"/>
              <a:gd name="connsiteY1" fmla="*/ 623423 h 2057400"/>
              <a:gd name="connsiteX2" fmla="*/ 3443287 w 3486149"/>
              <a:gd name="connsiteY2" fmla="*/ 2057400 h 2057400"/>
              <a:gd name="connsiteX3" fmla="*/ 0 w 3486149"/>
              <a:gd name="connsiteY3" fmla="*/ 2057400 h 2057400"/>
              <a:gd name="connsiteX4" fmla="*/ 0 w 3486149"/>
              <a:gd name="connsiteY4" fmla="*/ 0 h 205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6149" h="2057400">
                <a:moveTo>
                  <a:pt x="0" y="0"/>
                </a:moveTo>
                <a:lnTo>
                  <a:pt x="3486149" y="623423"/>
                </a:lnTo>
                <a:lnTo>
                  <a:pt x="3443287" y="2057400"/>
                </a:lnTo>
                <a:lnTo>
                  <a:pt x="0" y="20574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Triangle 49"/>
          <p:cNvSpPr/>
          <p:nvPr/>
        </p:nvSpPr>
        <p:spPr>
          <a:xfrm rot="16200000">
            <a:off x="9901238" y="1331119"/>
            <a:ext cx="1188243" cy="192643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>
            <a:off x="7986713" y="1200150"/>
            <a:ext cx="1471612" cy="168592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715250" y="771526"/>
            <a:ext cx="4124327" cy="2585739"/>
            <a:chOff x="2571750" y="1114426"/>
            <a:chExt cx="4124327" cy="2585739"/>
          </a:xfrm>
        </p:grpSpPr>
        <p:grpSp>
          <p:nvGrpSpPr>
            <p:cNvPr id="11" name="Group 10"/>
            <p:cNvGrpSpPr/>
            <p:nvPr/>
          </p:nvGrpSpPr>
          <p:grpSpPr>
            <a:xfrm>
              <a:off x="2571750" y="1114426"/>
              <a:ext cx="3743326" cy="2585739"/>
              <a:chOff x="2571750" y="1114426"/>
              <a:chExt cx="3743326" cy="2585739"/>
            </a:xfrm>
          </p:grpSpPr>
          <p:sp>
            <p:nvSpPr>
              <p:cNvPr id="3" name="Right Triangle 2"/>
              <p:cNvSpPr/>
              <p:nvPr/>
            </p:nvSpPr>
            <p:spPr>
              <a:xfrm>
                <a:off x="2857500" y="1500188"/>
                <a:ext cx="1457325" cy="1757362"/>
              </a:xfrm>
              <a:prstGeom prst="rtTriangl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2643188" y="1114426"/>
                <a:ext cx="3857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</a:t>
                </a:r>
                <a:endParaRPr lang="en-US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581276" y="3067050"/>
                <a:ext cx="3857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B</a:t>
                </a:r>
                <a:endParaRPr lang="en-US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162425" y="3190875"/>
                <a:ext cx="3857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C</a:t>
                </a:r>
                <a:endParaRPr lang="en-US" dirty="0"/>
              </a:p>
            </p:txBody>
          </p:sp>
          <p:sp>
            <p:nvSpPr>
              <p:cNvPr id="7" name="L-Shape 6"/>
              <p:cNvSpPr/>
              <p:nvPr/>
            </p:nvSpPr>
            <p:spPr>
              <a:xfrm rot="10800000">
                <a:off x="2843860" y="2971745"/>
                <a:ext cx="298739" cy="271579"/>
              </a:xfrm>
              <a:prstGeom prst="corner">
                <a:avLst>
                  <a:gd name="adj1" fmla="val 3125"/>
                  <a:gd name="adj2" fmla="val 3125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571750" y="2185988"/>
                <a:ext cx="3857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c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409950" y="3238500"/>
                <a:ext cx="3857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619500" y="2176462"/>
                <a:ext cx="3857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b</a:t>
                </a:r>
                <a:endParaRPr lang="en-US" dirty="0"/>
              </a:p>
            </p:txBody>
          </p:sp>
          <p:sp>
            <p:nvSpPr>
              <p:cNvPr id="40" name="L-Shape 39"/>
              <p:cNvSpPr/>
              <p:nvPr/>
            </p:nvSpPr>
            <p:spPr>
              <a:xfrm rot="5400000">
                <a:off x="6048697" y="2976890"/>
                <a:ext cx="254443" cy="278314"/>
              </a:xfrm>
              <a:prstGeom prst="corner">
                <a:avLst>
                  <a:gd name="adj1" fmla="val 3125"/>
                  <a:gd name="adj2" fmla="val 3125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4286251" y="3033713"/>
              <a:ext cx="2390776" cy="571202"/>
              <a:chOff x="4286251" y="3033713"/>
              <a:chExt cx="2390776" cy="571202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V="1">
                <a:off x="4286251" y="3257550"/>
                <a:ext cx="2057399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6291264" y="3033713"/>
                <a:ext cx="3857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D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329239" y="3143250"/>
                <a:ext cx="38576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</a:t>
                </a:r>
                <a:endParaRPr lang="en-US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6272214" y="1700212"/>
              <a:ext cx="423863" cy="1571830"/>
              <a:chOff x="6272214" y="1700212"/>
              <a:chExt cx="423863" cy="1571830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6329363" y="1985963"/>
                <a:ext cx="4" cy="128607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6272214" y="1700212"/>
                <a:ext cx="3857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E</a:t>
                </a:r>
                <a:endParaRPr lang="en-US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310314" y="2395537"/>
                <a:ext cx="3857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</a:t>
                </a:r>
                <a:endParaRPr lang="en-US" dirty="0"/>
              </a:p>
            </p:txBody>
          </p:sp>
        </p:grpSp>
        <p:cxnSp>
          <p:nvCxnSpPr>
            <p:cNvPr id="41" name="Straight Connector 40"/>
            <p:cNvCxnSpPr/>
            <p:nvPr/>
          </p:nvCxnSpPr>
          <p:spPr>
            <a:xfrm flipV="1">
              <a:off x="4300538" y="2014538"/>
              <a:ext cx="2014537" cy="124301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824161" y="1509715"/>
              <a:ext cx="3519488" cy="4905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503449" y="719665"/>
          <a:ext cx="6940339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2708"/>
                <a:gridCol w="27076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ধাপ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যথার্থতা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491320" y="1205551"/>
            <a:ext cx="6952469" cy="4223700"/>
            <a:chOff x="736979" y="3566615"/>
            <a:chExt cx="10899318" cy="2997958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736979" y="3589361"/>
              <a:ext cx="0" cy="29752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372067" y="3577987"/>
              <a:ext cx="0" cy="29752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1636297" y="3566615"/>
              <a:ext cx="0" cy="29752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200" y="1328738"/>
                <a:ext cx="22431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(</a:t>
                </a:r>
                <a:r>
                  <a:rPr lang="en-US" b="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1</a:t>
                </a:r>
                <a:r>
                  <a:rPr lang="en-US" b="0" dirty="0" smtClean="0"/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dirty="0" smtClean="0"/>
                  <a:t> ও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𝐶𝐷𝐸</m:t>
                    </m:r>
                  </m:oMath>
                </a14:m>
                <a:r>
                  <a:rPr lang="en-US" dirty="0" smtClean="0"/>
                  <a:t> এ </a:t>
                </a:r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328738"/>
                <a:ext cx="224313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174" t="-13115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1552575" y="1709738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 = CD = c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547813" y="2076451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 = DE = a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71500" y="2486027"/>
                <a:ext cx="4057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এবং </a:t>
                </a:r>
                <a:r>
                  <a:rPr lang="en-US" dirty="0" err="1" smtClean="0"/>
                  <a:t>অন্তর্ভুক্ত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অন্তর্ভুক্ত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𝐶𝐷𝐸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2486027"/>
                <a:ext cx="4057649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353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4767263" y="2495552"/>
            <a:ext cx="256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 </a:t>
            </a:r>
            <a:r>
              <a:rPr lang="en-US" dirty="0" err="1" smtClean="0"/>
              <a:t>প্রত্যেকে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সমকোণ</a:t>
            </a:r>
            <a:r>
              <a:rPr lang="en-US" dirty="0" smtClean="0"/>
              <a:t> ]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381125" y="3024190"/>
                <a:ext cx="19907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∴∆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𝐴𝐵𝐶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≅∆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𝐶𝐷𝐸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125" y="3024190"/>
                <a:ext cx="199072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19112" y="3562352"/>
                <a:ext cx="3838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এবং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𝐵𝐴𝐶</m:t>
                    </m:r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𝐸𝐶𝐷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112" y="3562352"/>
                <a:ext cx="3838576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10001250" y="2028825"/>
            <a:ext cx="385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691063" y="3033715"/>
            <a:ext cx="2724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 </a:t>
            </a:r>
            <a:r>
              <a:rPr lang="en-US" dirty="0" err="1" smtClean="0"/>
              <a:t>বাহু-কোণ-বাহু</a:t>
            </a:r>
            <a:r>
              <a:rPr lang="en-US" dirty="0" smtClean="0"/>
              <a:t> </a:t>
            </a:r>
            <a:r>
              <a:rPr lang="en-US" dirty="0" err="1" smtClean="0"/>
              <a:t>উপপাদ্য</a:t>
            </a:r>
            <a:r>
              <a:rPr lang="en-US" dirty="0" smtClean="0"/>
              <a:t> ]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66721" y="4067176"/>
                <a:ext cx="410528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(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2</a:t>
                </a:r>
                <a:r>
                  <a:rPr lang="en-US" b="0" dirty="0" smtClean="0"/>
                  <a:t>) </a:t>
                </a:r>
                <a:r>
                  <a:rPr lang="en-US" b="0" dirty="0" err="1" smtClean="0"/>
                  <a:t>আবার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AB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এবং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ED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𝐵𝐷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বলে</a:t>
                </a:r>
                <a:r>
                  <a:rPr lang="en-US" dirty="0" smtClean="0"/>
                  <a:t> </a:t>
                </a:r>
              </a:p>
              <a:p>
                <a:r>
                  <a:rPr lang="en-US" b="0" dirty="0"/>
                  <a:t> </a:t>
                </a:r>
                <a:r>
                  <a:rPr lang="en-US" b="0" dirty="0" smtClean="0"/>
                  <a:t>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𝐸𝐷</m:t>
                    </m:r>
                  </m:oMath>
                </a14:m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1" y="4067176"/>
                <a:ext cx="4105280" cy="646331"/>
              </a:xfrm>
              <a:prstGeom prst="rect">
                <a:avLst/>
              </a:prstGeom>
              <a:blipFill rotWithShape="0">
                <a:blip r:embed="rId7"/>
                <a:stretch>
                  <a:fillRect l="-1337" t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42936" y="4772024"/>
                <a:ext cx="32432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𝐴𝐵𝐷𝐸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একটি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ট্রাপিজিয়াম</a:t>
                </a:r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936" y="4772024"/>
                <a:ext cx="3243264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 rot="6643594">
            <a:off x="7786688" y="1185864"/>
            <a:ext cx="642937" cy="61436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0"/>
          <p:cNvSpPr/>
          <p:nvPr/>
        </p:nvSpPr>
        <p:spPr>
          <a:xfrm rot="2317839">
            <a:off x="9639300" y="2409827"/>
            <a:ext cx="642937" cy="61436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094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50" grpId="0" animBg="1"/>
      <p:bldP spid="50" grpId="1" animBg="1"/>
      <p:bldP spid="17" grpId="0" animBg="1"/>
      <p:bldP spid="17" grpId="1" animBg="1"/>
      <p:bldP spid="16" grpId="0"/>
      <p:bldP spid="33" grpId="0"/>
      <p:bldP spid="34" grpId="0"/>
      <p:bldP spid="35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18" grpId="0" animBg="1"/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503449" y="719665"/>
          <a:ext cx="6940339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2708"/>
                <a:gridCol w="27076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ধাপ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যথার্থতা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491320" y="1205551"/>
            <a:ext cx="6952469" cy="4223700"/>
            <a:chOff x="736979" y="3566615"/>
            <a:chExt cx="10899318" cy="2997958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736979" y="3589361"/>
              <a:ext cx="0" cy="29752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372067" y="3577987"/>
              <a:ext cx="0" cy="29752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1636297" y="3566615"/>
              <a:ext cx="0" cy="29752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200" y="1328738"/>
                <a:ext cx="37861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/>
                  <a:t>(</a:t>
                </a: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3</a:t>
                </a:r>
                <a:r>
                  <a:rPr lang="en-US" b="0" dirty="0" smtClean="0"/>
                  <a:t>)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𝐴𝐶𝐵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𝐵𝐴𝐶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এক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সমকোণ</a:t>
                </a:r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328738"/>
                <a:ext cx="378618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288" t="-13115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7715250" y="771526"/>
            <a:ext cx="4124327" cy="2585739"/>
            <a:chOff x="7715250" y="771526"/>
            <a:chExt cx="4124327" cy="2585739"/>
          </a:xfrm>
        </p:grpSpPr>
        <p:grpSp>
          <p:nvGrpSpPr>
            <p:cNvPr id="14" name="Group 13"/>
            <p:cNvGrpSpPr/>
            <p:nvPr/>
          </p:nvGrpSpPr>
          <p:grpSpPr>
            <a:xfrm>
              <a:off x="7715250" y="771526"/>
              <a:ext cx="4124327" cy="2585739"/>
              <a:chOff x="2571750" y="1114426"/>
              <a:chExt cx="4124327" cy="2585739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2571750" y="1114426"/>
                <a:ext cx="3743326" cy="2585739"/>
                <a:chOff x="2571750" y="1114426"/>
                <a:chExt cx="3743326" cy="2585739"/>
              </a:xfrm>
            </p:grpSpPr>
            <p:sp>
              <p:nvSpPr>
                <p:cNvPr id="3" name="Right Triangle 2"/>
                <p:cNvSpPr/>
                <p:nvPr/>
              </p:nvSpPr>
              <p:spPr>
                <a:xfrm>
                  <a:off x="2857500" y="1500188"/>
                  <a:ext cx="1457325" cy="1757362"/>
                </a:xfrm>
                <a:prstGeom prst="rtTriangl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2643188" y="1114426"/>
                  <a:ext cx="38576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2581276" y="3067050"/>
                  <a:ext cx="38576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B</a:t>
                  </a:r>
                  <a:endParaRPr lang="en-US" dirty="0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4162425" y="3190875"/>
                  <a:ext cx="38576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C</a:t>
                  </a:r>
                  <a:endParaRPr lang="en-US" dirty="0"/>
                </a:p>
              </p:txBody>
            </p:sp>
            <p:sp>
              <p:nvSpPr>
                <p:cNvPr id="7" name="L-Shape 6"/>
                <p:cNvSpPr/>
                <p:nvPr/>
              </p:nvSpPr>
              <p:spPr>
                <a:xfrm rot="10800000">
                  <a:off x="2843860" y="2971745"/>
                  <a:ext cx="298739" cy="271579"/>
                </a:xfrm>
                <a:prstGeom prst="corner">
                  <a:avLst>
                    <a:gd name="adj1" fmla="val 3125"/>
                    <a:gd name="adj2" fmla="val 3125"/>
                  </a:avLst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2571750" y="2185988"/>
                  <a:ext cx="38576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3409950" y="3238500"/>
                  <a:ext cx="38576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a</a:t>
                  </a:r>
                  <a:endParaRPr lang="en-US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3619500" y="2176462"/>
                  <a:ext cx="38576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b</a:t>
                  </a:r>
                  <a:endParaRPr lang="en-US" dirty="0"/>
                </a:p>
              </p:txBody>
            </p:sp>
            <p:sp>
              <p:nvSpPr>
                <p:cNvPr id="40" name="L-Shape 39"/>
                <p:cNvSpPr/>
                <p:nvPr/>
              </p:nvSpPr>
              <p:spPr>
                <a:xfrm rot="5400000">
                  <a:off x="6048697" y="2976890"/>
                  <a:ext cx="254443" cy="278314"/>
                </a:xfrm>
                <a:prstGeom prst="corner">
                  <a:avLst>
                    <a:gd name="adj1" fmla="val 3125"/>
                    <a:gd name="adj2" fmla="val 3125"/>
                  </a:avLst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286251" y="3033713"/>
                <a:ext cx="2390776" cy="571202"/>
                <a:chOff x="4286251" y="3033713"/>
                <a:chExt cx="2390776" cy="571202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 flipV="1">
                  <a:off x="4286251" y="3257550"/>
                  <a:ext cx="2057399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6291264" y="3033713"/>
                  <a:ext cx="38576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D</a:t>
                  </a:r>
                  <a:endParaRPr lang="en-US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5329239" y="3143250"/>
                  <a:ext cx="38576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c</a:t>
                  </a:r>
                  <a:endParaRPr lang="en-US" dirty="0"/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6272214" y="1700212"/>
                <a:ext cx="423863" cy="1571830"/>
                <a:chOff x="6272214" y="1700212"/>
                <a:chExt cx="423863" cy="1571830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>
                  <a:off x="6329363" y="1985963"/>
                  <a:ext cx="4" cy="128607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TextBox 35"/>
                <p:cNvSpPr txBox="1"/>
                <p:nvPr/>
              </p:nvSpPr>
              <p:spPr>
                <a:xfrm>
                  <a:off x="6272214" y="1700212"/>
                  <a:ext cx="38576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E</a:t>
                  </a:r>
                  <a:endParaRPr lang="en-US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310314" y="2395537"/>
                  <a:ext cx="38576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a</a:t>
                  </a:r>
                  <a:endParaRPr lang="en-US" dirty="0"/>
                </a:p>
              </p:txBody>
            </p:sp>
          </p:grpSp>
          <p:cxnSp>
            <p:nvCxnSpPr>
              <p:cNvPr id="41" name="Straight Connector 40"/>
              <p:cNvCxnSpPr/>
              <p:nvPr/>
            </p:nvCxnSpPr>
            <p:spPr>
              <a:xfrm flipV="1">
                <a:off x="4300538" y="2014538"/>
                <a:ext cx="2014537" cy="124301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824161" y="1509715"/>
                <a:ext cx="3519488" cy="49053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10001250" y="2028825"/>
              <a:ext cx="3857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dirty="0"/>
            </a:p>
          </p:txBody>
        </p:sp>
      </p:grpSp>
      <p:sp>
        <p:nvSpPr>
          <p:cNvPr id="52" name="Arc 51"/>
          <p:cNvSpPr/>
          <p:nvPr/>
        </p:nvSpPr>
        <p:spPr>
          <a:xfrm rot="15161658">
            <a:off x="8868771" y="2505214"/>
            <a:ext cx="675857" cy="61436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c 52"/>
          <p:cNvSpPr/>
          <p:nvPr/>
        </p:nvSpPr>
        <p:spPr>
          <a:xfrm rot="6938666">
            <a:off x="7829551" y="1243015"/>
            <a:ext cx="642937" cy="61436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838200" y="1809751"/>
                <a:ext cx="37861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𝐴𝐶𝐵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𝐸𝐶𝐷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এক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সমকোণ</a:t>
                </a:r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09751"/>
                <a:ext cx="3786188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833937" y="1862139"/>
                <a:ext cx="21240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[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∵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𝐵𝐴𝐶</m:t>
                    </m:r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𝐸𝐶𝐷</m:t>
                    </m:r>
                  </m:oMath>
                </a14:m>
                <a:r>
                  <a:rPr lang="en-US" dirty="0" smtClean="0"/>
                  <a:t> ]</a:t>
                </a:r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937" y="1862139"/>
                <a:ext cx="212407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58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 rot="1824058">
            <a:off x="9564095" y="2471877"/>
            <a:ext cx="675857" cy="61436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833438" y="2347913"/>
                <a:ext cx="37861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𝐴𝐶𝐸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এক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সমকোণ</a:t>
                </a:r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438" y="2347913"/>
                <a:ext cx="3786188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57"/>
          <p:cNvSpPr/>
          <p:nvPr/>
        </p:nvSpPr>
        <p:spPr>
          <a:xfrm rot="19823909">
            <a:off x="9059272" y="2638567"/>
            <a:ext cx="675857" cy="61436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57238" y="2900363"/>
                <a:ext cx="31289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∴∆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𝐴𝐶𝐸</m:t>
                    </m:r>
                  </m:oMath>
                </a14:m>
                <a:r>
                  <a:rPr lang="en-US" dirty="0" smtClean="0"/>
                  <a:t>   </a:t>
                </a:r>
                <a:r>
                  <a:rPr lang="en-US" dirty="0" err="1" smtClean="0"/>
                  <a:t>সমকোণী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ত্রিভুজ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38" y="2900363"/>
                <a:ext cx="3128962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67096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2" grpId="0" animBg="1"/>
      <p:bldP spid="53" grpId="0" animBg="1"/>
      <p:bldP spid="53" grpId="1" animBg="1"/>
      <p:bldP spid="54" grpId="0"/>
      <p:bldP spid="55" grpId="0"/>
      <p:bldP spid="56" grpId="0" animBg="1"/>
      <p:bldP spid="57" grpId="0"/>
      <p:bldP spid="58" grpId="0" animBg="1"/>
      <p:bldP spid="5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</TotalTime>
  <Words>493</Words>
  <Application>Microsoft Office PowerPoint</Application>
  <PresentationFormat>Widescreen</PresentationFormat>
  <Paragraphs>153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651</cp:revision>
  <dcterms:created xsi:type="dcterms:W3CDTF">2020-08-04T06:06:29Z</dcterms:created>
  <dcterms:modified xsi:type="dcterms:W3CDTF">2021-02-12T15:48:02Z</dcterms:modified>
</cp:coreProperties>
</file>