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2" r:id="rId5"/>
    <p:sldId id="260" r:id="rId6"/>
    <p:sldId id="261" r:id="rId7"/>
    <p:sldId id="263" r:id="rId8"/>
    <p:sldId id="264" r:id="rId9"/>
    <p:sldId id="265" r:id="rId10"/>
    <p:sldId id="266" r:id="rId11"/>
    <p:sldId id="267" r:id="rId12"/>
    <p:sldId id="276" r:id="rId13"/>
    <p:sldId id="268" r:id="rId14"/>
    <p:sldId id="269" r:id="rId15"/>
    <p:sldId id="270" r:id="rId16"/>
    <p:sldId id="271" r:id="rId17"/>
    <p:sldId id="278" r:id="rId18"/>
    <p:sldId id="277" r:id="rId19"/>
    <p:sldId id="272" r:id="rId20"/>
    <p:sldId id="274" r:id="rId21"/>
    <p:sldId id="275" r:id="rId22"/>
    <p:sldId id="273"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52EC46"/>
    <a:srgbClr val="D6F10D"/>
    <a:srgbClr val="CC00CC"/>
    <a:srgbClr val="D21844"/>
    <a:srgbClr val="FF33CC"/>
    <a:srgbClr val="EC567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2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480BFB-B8A1-48F9-88B7-FD875B852C90}" type="datetimeFigureOut">
              <a:rPr lang="en-US" smtClean="0"/>
              <a:t>11-Feb-21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213271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80BFB-B8A1-48F9-88B7-FD875B852C90}" type="datetimeFigureOut">
              <a:rPr lang="en-US" smtClean="0"/>
              <a:t>11-Feb-21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336107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80BFB-B8A1-48F9-88B7-FD875B852C90}" type="datetimeFigureOut">
              <a:rPr lang="en-US" smtClean="0"/>
              <a:t>11-Feb-21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27918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80BFB-B8A1-48F9-88B7-FD875B852C90}" type="datetimeFigureOut">
              <a:rPr lang="en-US" smtClean="0"/>
              <a:t>11-Feb-21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138516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80BFB-B8A1-48F9-88B7-FD875B852C90}" type="datetimeFigureOut">
              <a:rPr lang="en-US" smtClean="0"/>
              <a:t>11-Feb-21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371216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80BFB-B8A1-48F9-88B7-FD875B852C90}" type="datetimeFigureOut">
              <a:rPr lang="en-US" smtClean="0"/>
              <a:t>11-Feb-21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231723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80BFB-B8A1-48F9-88B7-FD875B852C90}" type="datetimeFigureOut">
              <a:rPr lang="en-US" smtClean="0"/>
              <a:t>11-Feb-21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52098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80BFB-B8A1-48F9-88B7-FD875B852C90}" type="datetimeFigureOut">
              <a:rPr lang="en-US" smtClean="0"/>
              <a:t>11-Feb-21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241342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80BFB-B8A1-48F9-88B7-FD875B852C90}" type="datetimeFigureOut">
              <a:rPr lang="en-US" smtClean="0"/>
              <a:t>11-Feb-21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383200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80BFB-B8A1-48F9-88B7-FD875B852C90}" type="datetimeFigureOut">
              <a:rPr lang="en-US" smtClean="0"/>
              <a:t>11-Feb-21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192379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80BFB-B8A1-48F9-88B7-FD875B852C90}" type="datetimeFigureOut">
              <a:rPr lang="en-US" smtClean="0"/>
              <a:t>11-Feb-21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693DD-8FB5-400A-8A06-21F93755D1B2}" type="slidenum">
              <a:rPr lang="en-US" smtClean="0"/>
              <a:t>‹#›</a:t>
            </a:fld>
            <a:endParaRPr lang="en-US"/>
          </a:p>
        </p:txBody>
      </p:sp>
    </p:spTree>
    <p:extLst>
      <p:ext uri="{BB962C8B-B14F-4D97-AF65-F5344CB8AC3E}">
        <p14:creationId xmlns:p14="http://schemas.microsoft.com/office/powerpoint/2010/main" val="181748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80BFB-B8A1-48F9-88B7-FD875B852C90}" type="datetimeFigureOut">
              <a:rPr lang="en-US" smtClean="0"/>
              <a:t>11-Feb-21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693DD-8FB5-400A-8A06-21F93755D1B2}" type="slidenum">
              <a:rPr lang="en-US" smtClean="0"/>
              <a:t>‹#›</a:t>
            </a:fld>
            <a:endParaRPr lang="en-US"/>
          </a:p>
        </p:txBody>
      </p:sp>
    </p:spTree>
    <p:extLst>
      <p:ext uri="{BB962C8B-B14F-4D97-AF65-F5344CB8AC3E}">
        <p14:creationId xmlns:p14="http://schemas.microsoft.com/office/powerpoint/2010/main" val="89471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gi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9.gi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tmp"/><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3041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775" y="959578"/>
            <a:ext cx="4327571" cy="4327571"/>
          </a:xfrm>
          <a:prstGeom prst="rect">
            <a:avLst/>
          </a:prstGeom>
        </p:spPr>
      </p:pic>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1389077459_44446 (1).jpg"/>
          <p:cNvPicPr>
            <a:picLocks noChangeAspect="1"/>
          </p:cNvPicPr>
          <p:nvPr/>
        </p:nvPicPr>
        <p:blipFill>
          <a:blip r:embed="rId3" cstate="print"/>
          <a:stretch>
            <a:fillRect/>
          </a:stretch>
        </p:blipFill>
        <p:spPr>
          <a:xfrm>
            <a:off x="1425113" y="1505249"/>
            <a:ext cx="3218007" cy="3628817"/>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677833" y="5559321"/>
            <a:ext cx="4876800" cy="707886"/>
          </a:xfrm>
          <a:prstGeom prst="rect">
            <a:avLst/>
          </a:prstGeom>
          <a:solidFill>
            <a:srgbClr val="FFFF00"/>
          </a:solidFill>
          <a:ln w="28575">
            <a:solidFill>
              <a:schemeClr val="tx1"/>
            </a:solidFill>
          </a:ln>
        </p:spPr>
        <p:txBody>
          <a:bodyPr wrap="square" rtlCol="0">
            <a:spAutoFit/>
          </a:bodyPr>
          <a:lstStyle/>
          <a:p>
            <a:r>
              <a:rPr lang="bn-BD" sz="4000" dirty="0" smtClean="0">
                <a:latin typeface="NikoshBAN" pitchFamily="2" charset="0"/>
                <a:cs typeface="NikoshBAN" pitchFamily="2" charset="0"/>
              </a:rPr>
              <a:t>মোবাইল</a:t>
            </a:r>
            <a:r>
              <a:rPr lang="bn-BD" sz="3200" dirty="0" smtClean="0">
                <a:latin typeface="NikoshBAN" pitchFamily="2" charset="0"/>
                <a:cs typeface="NikoshBAN" pitchFamily="2" charset="0"/>
              </a:rPr>
              <a:t> </a:t>
            </a:r>
            <a:r>
              <a:rPr lang="bn-BD" sz="4000" dirty="0" smtClean="0">
                <a:latin typeface="NikoshBAN" pitchFamily="2" charset="0"/>
                <a:cs typeface="NikoshBAN" pitchFamily="2" charset="0"/>
              </a:rPr>
              <a:t>ফোনে</a:t>
            </a:r>
            <a:r>
              <a:rPr lang="bn-IN" sz="3200" dirty="0" smtClean="0">
                <a:latin typeface="NikoshBAN" pitchFamily="2" charset="0"/>
                <a:cs typeface="NikoshBAN" pitchFamily="2" charset="0"/>
              </a:rPr>
              <a:t> </a:t>
            </a:r>
            <a:r>
              <a:rPr lang="bn-BD" sz="4000" dirty="0" smtClean="0">
                <a:latin typeface="NikoshBAN" pitchFamily="2" charset="0"/>
                <a:cs typeface="NikoshBAN" pitchFamily="2" charset="0"/>
              </a:rPr>
              <a:t>কথা</a:t>
            </a:r>
            <a:r>
              <a:rPr lang="bn-BD" sz="3200" dirty="0" smtClean="0">
                <a:latin typeface="NikoshBAN" pitchFamily="2" charset="0"/>
                <a:cs typeface="NikoshBAN" pitchFamily="2" charset="0"/>
              </a:rPr>
              <a:t> </a:t>
            </a:r>
            <a:r>
              <a:rPr lang="bn-BD" sz="4000" dirty="0" smtClean="0">
                <a:latin typeface="NikoshBAN" pitchFamily="2" charset="0"/>
                <a:cs typeface="NikoshBAN" pitchFamily="2" charset="0"/>
              </a:rPr>
              <a:t>ব</a:t>
            </a:r>
            <a:r>
              <a:rPr lang="bn-IN" sz="4000" dirty="0" smtClean="0">
                <a:latin typeface="NikoshBAN" pitchFamily="2" charset="0"/>
                <a:cs typeface="NikoshBAN" pitchFamily="2" charset="0"/>
              </a:rPr>
              <a:t>লা যায়। </a:t>
            </a:r>
            <a:r>
              <a:rPr lang="bn-BD" sz="32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6" name="TextBox 5"/>
          <p:cNvSpPr txBox="1"/>
          <p:nvPr/>
        </p:nvSpPr>
        <p:spPr>
          <a:xfrm>
            <a:off x="485832" y="383060"/>
            <a:ext cx="6148648" cy="769441"/>
          </a:xfrm>
          <a:prstGeom prst="rect">
            <a:avLst/>
          </a:prstGeom>
          <a:solidFill>
            <a:srgbClr val="00B0F0"/>
          </a:solidFill>
        </p:spPr>
        <p:txBody>
          <a:bodyPr wrap="square" rtlCol="0">
            <a:spAutoFit/>
          </a:bodyPr>
          <a:lstStyle/>
          <a:p>
            <a:r>
              <a:rPr lang="bn-BD" sz="4400" dirty="0" smtClean="0">
                <a:latin typeface="NikoshBAN" panose="02000000000000000000" pitchFamily="2" charset="0"/>
                <a:cs typeface="NikoshBAN" panose="02000000000000000000" pitchFamily="2" charset="0"/>
              </a:rPr>
              <a:t>মোবাইল ফোনের বিভিন্ন ব্যবহা</a:t>
            </a:r>
            <a:r>
              <a:rPr lang="bn-IN" sz="4400" dirty="0" smtClean="0">
                <a:latin typeface="NikoshBAN" panose="02000000000000000000" pitchFamily="2" charset="0"/>
                <a:cs typeface="NikoshBAN" panose="02000000000000000000" pitchFamily="2" charset="0"/>
              </a:rPr>
              <a:t>রঃ</a:t>
            </a:r>
            <a:r>
              <a:rPr lang="bn-BD"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8" name="TextBox 7"/>
          <p:cNvSpPr txBox="1"/>
          <p:nvPr/>
        </p:nvSpPr>
        <p:spPr>
          <a:xfrm>
            <a:off x="5862060" y="5105387"/>
            <a:ext cx="5875367" cy="1323439"/>
          </a:xfrm>
          <a:prstGeom prst="rect">
            <a:avLst/>
          </a:prstGeom>
          <a:solidFill>
            <a:srgbClr val="FFFF00"/>
          </a:solidFill>
          <a:ln w="28575">
            <a:solidFill>
              <a:schemeClr val="tx1"/>
            </a:solidFill>
          </a:ln>
        </p:spPr>
        <p:txBody>
          <a:bodyPr wrap="square" rtlCol="0">
            <a:spAutoFit/>
          </a:bodyPr>
          <a:lstStyle/>
          <a:p>
            <a:pPr algn="ctr"/>
            <a:r>
              <a:rPr lang="bn-IN" sz="4000" dirty="0" smtClean="0">
                <a:latin typeface="NikoshBAN" pitchFamily="2" charset="0"/>
                <a:cs typeface="NikoshBAN" pitchFamily="2" charset="0"/>
              </a:rPr>
              <a:t>মোবাইল ফোনে একে অন্যের খোঁজ খবর নেওয়া যায়। </a:t>
            </a:r>
            <a:r>
              <a:rPr lang="bn-BD" sz="32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3145743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A-man-uses-his-mobile-pho-006.jpg"/>
          <p:cNvPicPr>
            <a:picLocks noChangeAspect="1"/>
          </p:cNvPicPr>
          <p:nvPr/>
        </p:nvPicPr>
        <p:blipFill>
          <a:blip r:embed="rId2" cstate="print"/>
          <a:stretch>
            <a:fillRect/>
          </a:stretch>
        </p:blipFill>
        <p:spPr>
          <a:xfrm>
            <a:off x="1097280" y="685800"/>
            <a:ext cx="3616960" cy="2849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553981" y="3704249"/>
            <a:ext cx="4851400" cy="1938992"/>
          </a:xfrm>
          <a:prstGeom prst="rect">
            <a:avLst/>
          </a:prstGeom>
          <a:solidFill>
            <a:srgbClr val="00B050"/>
          </a:solidFill>
          <a:ln w="19050">
            <a:solidFill>
              <a:schemeClr val="tx1"/>
            </a:solidFill>
          </a:ln>
        </p:spPr>
        <p:txBody>
          <a:bodyPr wrap="square" rtlCol="0">
            <a:spAutoFit/>
          </a:bodyPr>
          <a:lstStyle/>
          <a:p>
            <a:pPr algn="ctr"/>
            <a:r>
              <a:rPr lang="bn-BD" sz="6000" dirty="0" smtClean="0">
                <a:latin typeface="NikoshBAN" pitchFamily="2" charset="0"/>
                <a:cs typeface="NikoshBAN" pitchFamily="2" charset="0"/>
              </a:rPr>
              <a:t>মোবাইল ফোন দিয়ে </a:t>
            </a:r>
            <a:r>
              <a:rPr lang="bn-IN" sz="6000" dirty="0" smtClean="0">
                <a:latin typeface="NikoshBAN" pitchFamily="2" charset="0"/>
                <a:cs typeface="NikoshBAN" pitchFamily="2" charset="0"/>
              </a:rPr>
              <a:t>ছবি তোলা যায়</a:t>
            </a:r>
            <a:r>
              <a:rPr lang="bn-BD"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pic>
        <p:nvPicPr>
          <p:cNvPr id="6" name="Picture 5" descr="mobile_infelxion.jpg"/>
          <p:cNvPicPr>
            <a:picLocks noChangeAspect="1"/>
          </p:cNvPicPr>
          <p:nvPr/>
        </p:nvPicPr>
        <p:blipFill>
          <a:blip r:embed="rId3" cstate="print"/>
          <a:stretch>
            <a:fillRect/>
          </a:stretch>
        </p:blipFill>
        <p:spPr>
          <a:xfrm>
            <a:off x="5880361" y="588229"/>
            <a:ext cx="5106108" cy="3045022"/>
          </a:xfrm>
          <a:prstGeom prst="rect">
            <a:avLst/>
          </a:prstGeom>
          <a:ln w="28575"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Oval 6"/>
          <p:cNvSpPr/>
          <p:nvPr/>
        </p:nvSpPr>
        <p:spPr>
          <a:xfrm>
            <a:off x="5562687" y="3905110"/>
            <a:ext cx="6263640" cy="1841938"/>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মোবাইল ফোন দিয়ে ভিডিও দেখা যায়। </a:t>
            </a:r>
            <a:endParaRPr lang="en-US" sz="5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747048"/>
            <a:ext cx="11551921" cy="785964"/>
          </a:xfrm>
          <a:prstGeom prst="rect">
            <a:avLst/>
          </a:prstGeom>
        </p:spPr>
      </p:pic>
    </p:spTree>
    <p:extLst>
      <p:ext uri="{BB962C8B-B14F-4D97-AF65-F5344CB8AC3E}">
        <p14:creationId xmlns:p14="http://schemas.microsoft.com/office/powerpoint/2010/main" val="331472558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mobilePhone_2414866b.jpg"/>
          <p:cNvPicPr>
            <a:picLocks noChangeAspect="1"/>
          </p:cNvPicPr>
          <p:nvPr/>
        </p:nvPicPr>
        <p:blipFill>
          <a:blip r:embed="rId2" cstate="print"/>
          <a:stretch>
            <a:fillRect/>
          </a:stretch>
        </p:blipFill>
        <p:spPr>
          <a:xfrm>
            <a:off x="1413510" y="694192"/>
            <a:ext cx="3708399" cy="39830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168400" y="5023061"/>
            <a:ext cx="4495800" cy="1077218"/>
          </a:xfrm>
          <a:prstGeom prst="rect">
            <a:avLst/>
          </a:prstGeom>
          <a:solidFill>
            <a:srgbClr val="D6F10D"/>
          </a:solidFill>
          <a:ln w="12700">
            <a:solidFill>
              <a:schemeClr val="tx1"/>
            </a:solidFill>
          </a:ln>
        </p:spPr>
        <p:txBody>
          <a:bodyPr wrap="square" rtlCol="0">
            <a:spAutoFit/>
          </a:bodyPr>
          <a:lstStyle/>
          <a:p>
            <a:pPr algn="ctr"/>
            <a:r>
              <a:rPr lang="bn-BD" sz="3200" dirty="0" smtClean="0">
                <a:latin typeface="NikoshBAN" pitchFamily="2" charset="0"/>
                <a:cs typeface="NikoshBAN" pitchFamily="2" charset="0"/>
              </a:rPr>
              <a:t>মোবাইল ফোনে ক্ষুদে বার্তা </a:t>
            </a:r>
            <a:r>
              <a:rPr lang="bn-IN" sz="3200" dirty="0" smtClean="0">
                <a:latin typeface="NikoshBAN" pitchFamily="2" charset="0"/>
                <a:cs typeface="NikoshBAN" pitchFamily="2" charset="0"/>
              </a:rPr>
              <a:t>( এস এম এস) </a:t>
            </a:r>
            <a:r>
              <a:rPr lang="bn-BD" sz="3200" dirty="0" smtClean="0">
                <a:latin typeface="NikoshBAN" pitchFamily="2" charset="0"/>
                <a:cs typeface="NikoshBAN" pitchFamily="2" charset="0"/>
              </a:rPr>
              <a:t>পাঠা</a:t>
            </a:r>
            <a:r>
              <a:rPr lang="bn-IN" sz="3200" dirty="0" smtClean="0">
                <a:latin typeface="NikoshBAN" pitchFamily="2" charset="0"/>
                <a:cs typeface="NikoshBAN" pitchFamily="2" charset="0"/>
              </a:rPr>
              <a:t>নো যায়।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59" y="742950"/>
            <a:ext cx="4669419" cy="35344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644641" y="4700081"/>
            <a:ext cx="4495800" cy="1569660"/>
          </a:xfrm>
          <a:prstGeom prst="rect">
            <a:avLst/>
          </a:prstGeom>
          <a:solidFill>
            <a:srgbClr val="D6F10D"/>
          </a:solidFill>
          <a:ln w="12700">
            <a:solidFill>
              <a:schemeClr val="tx1"/>
            </a:solidFill>
          </a:ln>
        </p:spPr>
        <p:txBody>
          <a:bodyPr wrap="square" rtlCol="0">
            <a:spAutoFit/>
          </a:bodyPr>
          <a:lstStyle/>
          <a:p>
            <a:pPr algn="ctr"/>
            <a:r>
              <a:rPr lang="bn-IN" sz="3200" dirty="0" smtClean="0">
                <a:latin typeface="NikoshBAN" pitchFamily="2" charset="0"/>
                <a:cs typeface="NikoshBAN" pitchFamily="2" charset="0"/>
              </a:rPr>
              <a:t>মোবাইল ফোনে গান শোনা, গেমস খেলা বিভিন্ন বিনোদনের সুযোগ রয়েছে।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188028072"/>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4)">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52" y="4012942"/>
            <a:ext cx="1857375" cy="246697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29966" y="419969"/>
            <a:ext cx="1857375" cy="24669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06" y="1091981"/>
            <a:ext cx="4465321" cy="3041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091982"/>
            <a:ext cx="4693920" cy="3041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ounded Rectangle 16"/>
          <p:cNvSpPr/>
          <p:nvPr/>
        </p:nvSpPr>
        <p:spPr>
          <a:xfrm>
            <a:off x="2164080" y="4490720"/>
            <a:ext cx="9306560" cy="171704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bg1"/>
                </a:solidFill>
                <a:latin typeface="NikoshBAN" panose="02000000000000000000" pitchFamily="2" charset="0"/>
                <a:cs typeface="NikoshBAN" panose="02000000000000000000" pitchFamily="2" charset="0"/>
              </a:rPr>
              <a:t>করোনাকালীন সময়ে মোবাইল ফোনের মাধ্যমে শিক্ষকেরা অনলাইনে পাঠদান করেছেন এবং শিক্ষার্থীরাও মোবাইল ফোনের মাধ্যমে পাঠদানে অংশ নিয়েছে। এককথায় বলতে গেলে মোবাইল ফোন গোটা পৃথিবীকে হাতের মুঠোয় নিয়ে এসেছে।</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4533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394960"/>
            <a:ext cx="11551921" cy="1138052"/>
          </a:xfrm>
          <a:prstGeom prst="rect">
            <a:avLst/>
          </a:prstGeom>
        </p:spPr>
      </p:pic>
      <p:sp>
        <p:nvSpPr>
          <p:cNvPr id="5" name="TextBox 4"/>
          <p:cNvSpPr txBox="1"/>
          <p:nvPr/>
        </p:nvSpPr>
        <p:spPr>
          <a:xfrm>
            <a:off x="187959" y="588954"/>
            <a:ext cx="4853878" cy="1568101"/>
          </a:xfrm>
          <a:prstGeom prst="rect">
            <a:avLst/>
          </a:prstGeom>
          <a:noFill/>
        </p:spPr>
        <p:txBody>
          <a:bodyPr wrap="square" numCol="1" rtlCol="0">
            <a:prstTxWarp prst="textPlain">
              <a:avLst/>
            </a:prstTxWarp>
            <a:spAutoFit/>
            <a:scene3d>
              <a:camera prst="perspectiveContrastingRightFacing"/>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err="1" smtClean="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rPr>
              <a:t>শিক্ষকের</a:t>
            </a:r>
            <a:r>
              <a:rPr lang="en-US" sz="4400" dirty="0" smtClean="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rPr>
              <a:t>পাঠ</a:t>
            </a:r>
            <a:endParaRPr lang="en-US" sz="4400" dirty="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0553" y="424496"/>
            <a:ext cx="3192214" cy="3182303"/>
          </a:xfrm>
          <a:prstGeom prst="rect">
            <a:avLst/>
          </a:prstGeom>
          <a:ln>
            <a:noFill/>
          </a:ln>
          <a:effectLst>
            <a:softEdge rad="112500"/>
          </a:effectLst>
        </p:spPr>
      </p:pic>
      <p:sp>
        <p:nvSpPr>
          <p:cNvPr id="7" name="TextBox 6"/>
          <p:cNvSpPr txBox="1"/>
          <p:nvPr/>
        </p:nvSpPr>
        <p:spPr>
          <a:xfrm>
            <a:off x="2756202" y="2322593"/>
            <a:ext cx="5800372" cy="3170099"/>
          </a:xfrm>
          <a:prstGeom prst="rect">
            <a:avLst/>
          </a:prstGeom>
          <a:solidFill>
            <a:srgbClr val="7030A0"/>
          </a:solidFill>
        </p:spPr>
        <p:txBody>
          <a:bodyPr wrap="square" rtlCol="0">
            <a:spAutoFit/>
          </a:bodyPr>
          <a:lstStyle/>
          <a:p>
            <a:pPr algn="ctr"/>
            <a:r>
              <a:rPr lang="bn-BD" sz="4000" dirty="0" smtClean="0">
                <a:solidFill>
                  <a:schemeClr val="tx1">
                    <a:lumMod val="95000"/>
                    <a:lumOff val="5000"/>
                  </a:schemeClr>
                </a:solidFill>
                <a:latin typeface="NikoshBAN" panose="02000000000000000000" pitchFamily="2" charset="0"/>
                <a:cs typeface="NikoshBAN" panose="02000000000000000000" pitchFamily="2" charset="0"/>
              </a:rPr>
              <a:t>* শিক্ষক নির্ধারিত পাঠ্যাংশটুকু প্রমিত উচ্চারণে পড়বেন আর শিক্ষার্থীরা নির্দিষ্ট শব্দের ও লাইনের নিচে আঙুল রেখে শিক্ষকের সাথে মেলাবে।</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91136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497973" y="261515"/>
            <a:ext cx="5236865" cy="2024243"/>
          </a:xfrm>
          <a:prstGeom prst="rect">
            <a:avLst/>
          </a:prstGeom>
          <a:noFill/>
        </p:spPr>
        <p:txBody>
          <a:bodyPr wrap="square" rtlCol="0">
            <a:prstTxWarp prst="textDeflate">
              <a:avLst/>
            </a:prstTxWarp>
            <a:spAutoFit/>
            <a:scene3d>
              <a:camera prst="perspectiveFront"/>
              <a:lightRig rig="threePt" dir="t"/>
            </a:scene3d>
          </a:bodyPr>
          <a:lstStyle/>
          <a:p>
            <a:pPr algn="ctr"/>
            <a:r>
              <a:rPr lang="bn-BD" sz="5400" dirty="0" smtClean="0">
                <a:solidFill>
                  <a:srgbClr val="CC00CC"/>
                </a:solidFill>
                <a:effectLst>
                  <a:glow rad="63500">
                    <a:schemeClr val="accent4">
                      <a:satMod val="175000"/>
                      <a:alpha val="40000"/>
                    </a:schemeClr>
                  </a:glow>
                </a:effectLst>
                <a:latin typeface="NikoshBAN" panose="02000000000000000000" pitchFamily="2" charset="0"/>
                <a:cs typeface="NikoshBAN" panose="02000000000000000000" pitchFamily="2" charset="0"/>
              </a:rPr>
              <a:t>শিক্ষ</a:t>
            </a:r>
            <a:r>
              <a:rPr lang="bn-IN" sz="5400" dirty="0" smtClean="0">
                <a:solidFill>
                  <a:srgbClr val="CC00CC"/>
                </a:solidFill>
                <a:effectLst>
                  <a:glow rad="63500">
                    <a:schemeClr val="accent4">
                      <a:satMod val="175000"/>
                      <a:alpha val="40000"/>
                    </a:schemeClr>
                  </a:glow>
                </a:effectLst>
                <a:latin typeface="NikoshBAN" panose="02000000000000000000" pitchFamily="2" charset="0"/>
                <a:cs typeface="NikoshBAN" panose="02000000000000000000" pitchFamily="2" charset="0"/>
              </a:rPr>
              <a:t>ক ও শিক্ষার্থীর</a:t>
            </a:r>
            <a:r>
              <a:rPr lang="bn-BD" sz="5400" dirty="0" smtClean="0">
                <a:solidFill>
                  <a:srgbClr val="CC00CC"/>
                </a:solidFill>
                <a:effectLst>
                  <a:glow rad="63500">
                    <a:schemeClr val="accent4">
                      <a:satMod val="175000"/>
                      <a:alpha val="40000"/>
                    </a:schemeClr>
                  </a:glow>
                </a:effectLst>
                <a:latin typeface="NikoshBAN" panose="02000000000000000000" pitchFamily="2" charset="0"/>
                <a:cs typeface="NikoshBAN" panose="02000000000000000000" pitchFamily="2" charset="0"/>
              </a:rPr>
              <a:t> পাঠ</a:t>
            </a:r>
            <a:endParaRPr lang="en-US" sz="5400" dirty="0">
              <a:solidFill>
                <a:srgbClr val="CC00CC"/>
              </a:solidFill>
              <a:effectLst>
                <a:glow rad="635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394960"/>
            <a:ext cx="11551921" cy="11380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959" y="2451296"/>
            <a:ext cx="3737985" cy="2803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3220" y="391160"/>
            <a:ext cx="2359660" cy="1730375"/>
          </a:xfrm>
          <a:prstGeom prst="rect">
            <a:avLst/>
          </a:prstGeom>
        </p:spPr>
      </p:pic>
      <p:sp>
        <p:nvSpPr>
          <p:cNvPr id="8" name="Rectangle 7"/>
          <p:cNvSpPr/>
          <p:nvPr/>
        </p:nvSpPr>
        <p:spPr>
          <a:xfrm>
            <a:off x="5415280" y="2555010"/>
            <a:ext cx="5638800" cy="2123658"/>
          </a:xfrm>
          <a:prstGeom prst="rect">
            <a:avLst/>
          </a:prstGeom>
        </p:spPr>
        <p:txBody>
          <a:bodyPr wrap="square">
            <a:spAutoFit/>
          </a:bodyPr>
          <a:lstStyle/>
          <a:p>
            <a:pPr algn="ctr"/>
            <a:r>
              <a:rPr lang="bn-IN" sz="4400" dirty="0">
                <a:solidFill>
                  <a:srgbClr val="FF0000"/>
                </a:solidFill>
                <a:latin typeface="NikoshBAN" panose="02000000000000000000" pitchFamily="2" charset="0"/>
                <a:cs typeface="NikoshBAN" panose="02000000000000000000" pitchFamily="2" charset="0"/>
              </a:rPr>
              <a:t>শিক্ষকের সাথে শিক্ষার্থীরাও শুদ্ধ, স্পষ্ট ও প্রমিত উচ্চারণে আজকের পাঠ্যাংশটুকু পড়বে।</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13590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7216" b="2857"/>
          <a:stretch/>
        </p:blipFill>
        <p:spPr>
          <a:xfrm>
            <a:off x="324734" y="5156138"/>
            <a:ext cx="11552306" cy="1366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3782427" y="415657"/>
            <a:ext cx="4598120" cy="1569660"/>
          </a:xfrm>
          <a:prstGeom prst="rect">
            <a:avLst/>
          </a:prstGeom>
          <a:noFill/>
        </p:spPr>
        <p:txBody>
          <a:bodyPr wrap="square" rtlCol="0">
            <a:spAutoFit/>
          </a:bodyPr>
          <a:lstStyle/>
          <a:p>
            <a:pPr algn="ctr"/>
            <a:r>
              <a:rPr lang="bn-IN" sz="4800" u="sng" dirty="0" smtClean="0">
                <a:solidFill>
                  <a:srgbClr val="FF0000"/>
                </a:solidFill>
                <a:latin typeface="NikoshBAN" panose="02000000000000000000" pitchFamily="2" charset="0"/>
                <a:cs typeface="NikoshBAN" panose="02000000000000000000" pitchFamily="2" charset="0"/>
              </a:rPr>
              <a:t>* </a:t>
            </a:r>
            <a:r>
              <a:rPr lang="bn-BD" sz="4800" u="sng" dirty="0" smtClean="0">
                <a:solidFill>
                  <a:srgbClr val="FF0000"/>
                </a:solidFill>
                <a:latin typeface="NikoshBAN" panose="02000000000000000000" pitchFamily="2" charset="0"/>
                <a:cs typeface="NikoshBAN" panose="02000000000000000000" pitchFamily="2" charset="0"/>
              </a:rPr>
              <a:t>নতুন শব্দ </a:t>
            </a:r>
            <a:r>
              <a:rPr lang="bn-BD" sz="4800" u="sng" dirty="0" smtClean="0">
                <a:solidFill>
                  <a:srgbClr val="FF0000"/>
                </a:solidFill>
                <a:latin typeface="NikoshBAN" panose="02000000000000000000" pitchFamily="2" charset="0"/>
                <a:cs typeface="NikoshBAN" panose="02000000000000000000" pitchFamily="2" charset="0"/>
              </a:rPr>
              <a:t>খুঁ</a:t>
            </a:r>
            <a:r>
              <a:rPr lang="bn-IN" sz="4800" u="sng" dirty="0" smtClean="0">
                <a:solidFill>
                  <a:srgbClr val="FF0000"/>
                </a:solidFill>
                <a:latin typeface="NikoshBAN" panose="02000000000000000000" pitchFamily="2" charset="0"/>
                <a:cs typeface="NikoshBAN" panose="02000000000000000000" pitchFamily="2" charset="0"/>
              </a:rPr>
              <a:t>জি </a:t>
            </a:r>
            <a:r>
              <a:rPr lang="bn-BD" sz="4800" u="sng" dirty="0" smtClean="0">
                <a:solidFill>
                  <a:srgbClr val="FF0000"/>
                </a:solidFill>
                <a:latin typeface="NikoshBAN" panose="02000000000000000000" pitchFamily="2" charset="0"/>
                <a:cs typeface="NikoshBAN" panose="02000000000000000000" pitchFamily="2" charset="0"/>
              </a:rPr>
              <a:t>ও </a:t>
            </a:r>
            <a:r>
              <a:rPr lang="bn-BD" sz="4800" u="sng" dirty="0" smtClean="0">
                <a:solidFill>
                  <a:srgbClr val="FF0000"/>
                </a:solidFill>
                <a:latin typeface="NikoshBAN" panose="02000000000000000000" pitchFamily="2" charset="0"/>
                <a:cs typeface="NikoshBAN" panose="02000000000000000000" pitchFamily="2" charset="0"/>
              </a:rPr>
              <a:t>অর্থ </a:t>
            </a:r>
            <a:r>
              <a:rPr lang="bn-IN" sz="4800" u="sng" dirty="0" smtClean="0">
                <a:solidFill>
                  <a:srgbClr val="FF0000"/>
                </a:solidFill>
                <a:latin typeface="NikoshBAN" panose="02000000000000000000" pitchFamily="2" charset="0"/>
                <a:cs typeface="NikoshBAN" panose="02000000000000000000" pitchFamily="2" charset="0"/>
              </a:rPr>
              <a:t>বের </a:t>
            </a:r>
            <a:r>
              <a:rPr lang="bn-IN" sz="4800" u="sng" dirty="0" smtClean="0">
                <a:solidFill>
                  <a:srgbClr val="FF0000"/>
                </a:solidFill>
                <a:latin typeface="NikoshBAN" panose="02000000000000000000" pitchFamily="2" charset="0"/>
                <a:cs typeface="NikoshBAN" panose="02000000000000000000" pitchFamily="2" charset="0"/>
              </a:rPr>
              <a:t>করি</a:t>
            </a:r>
            <a:r>
              <a:rPr lang="bn-IN" sz="4800" u="sng" dirty="0" smtClean="0">
                <a:solidFill>
                  <a:srgbClr val="FF0000"/>
                </a:solidFill>
                <a:latin typeface="NikoshBAN" panose="02000000000000000000" pitchFamily="2" charset="0"/>
                <a:cs typeface="NikoshBAN" panose="02000000000000000000" pitchFamily="2" charset="0"/>
              </a:rPr>
              <a:t>।</a:t>
            </a:r>
            <a:endParaRPr lang="en-US" sz="4800" u="sng" dirty="0">
              <a:solidFill>
                <a:srgbClr val="FF00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 y="452460"/>
            <a:ext cx="2257926" cy="1661302"/>
          </a:xfrm>
          <a:prstGeom prst="rect">
            <a:avLst/>
          </a:prstGeom>
        </p:spPr>
      </p:pic>
      <p:sp>
        <p:nvSpPr>
          <p:cNvPr id="7" name="Rounded Rectangle 6"/>
          <p:cNvSpPr/>
          <p:nvPr/>
        </p:nvSpPr>
        <p:spPr>
          <a:xfrm>
            <a:off x="1564534" y="3068641"/>
            <a:ext cx="1510516" cy="562793"/>
          </a:xfrm>
          <a:prstGeom prst="roundRect">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উদ্ভাবন</a:t>
            </a:r>
            <a:endParaRPr lang="en-US" sz="4000" dirty="0">
              <a:latin typeface="NikoshBAN" panose="02000000000000000000" pitchFamily="2" charset="0"/>
              <a:cs typeface="NikoshBAN" panose="02000000000000000000" pitchFamily="2" charset="0"/>
            </a:endParaRPr>
          </a:p>
        </p:txBody>
      </p:sp>
      <p:sp>
        <p:nvSpPr>
          <p:cNvPr id="8" name="Rounded Rectangle 7"/>
          <p:cNvSpPr/>
          <p:nvPr/>
        </p:nvSpPr>
        <p:spPr>
          <a:xfrm>
            <a:off x="1585525" y="2230237"/>
            <a:ext cx="1446661" cy="533125"/>
          </a:xfrm>
          <a:prstGeom prst="roundRect">
            <a:avLst/>
          </a:prstGeom>
          <a:solidFill>
            <a:srgbClr val="52EC4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তরঙ্গ</a:t>
            </a:r>
            <a:endParaRPr lang="en-US" sz="4000" dirty="0">
              <a:latin typeface="NikoshBAN" panose="02000000000000000000" pitchFamily="2" charset="0"/>
              <a:cs typeface="NikoshBAN" panose="02000000000000000000" pitchFamily="2" charset="0"/>
            </a:endParaRPr>
          </a:p>
        </p:txBody>
      </p:sp>
      <p:sp>
        <p:nvSpPr>
          <p:cNvPr id="9" name="Rounded Rectangle 8"/>
          <p:cNvSpPr/>
          <p:nvPr/>
        </p:nvSpPr>
        <p:spPr>
          <a:xfrm>
            <a:off x="1401154" y="3817152"/>
            <a:ext cx="1815401" cy="535015"/>
          </a:xfrm>
          <a:prstGeom prst="roundRect">
            <a:avLst/>
          </a:prstGeom>
          <a:solidFill>
            <a:srgbClr val="CC33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গবেষক</a:t>
            </a:r>
            <a:endParaRPr lang="en-US" sz="4000" dirty="0">
              <a:latin typeface="NikoshBAN" panose="02000000000000000000" pitchFamily="2" charset="0"/>
              <a:cs typeface="NikoshBAN" panose="02000000000000000000" pitchFamily="2" charset="0"/>
            </a:endParaRPr>
          </a:p>
        </p:txBody>
      </p:sp>
      <p:sp>
        <p:nvSpPr>
          <p:cNvPr id="10" name="Rounded Rectangle 9"/>
          <p:cNvSpPr/>
          <p:nvPr/>
        </p:nvSpPr>
        <p:spPr>
          <a:xfrm>
            <a:off x="4787058" y="2089923"/>
            <a:ext cx="5660264" cy="683633"/>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টিনের তৈরি সুটকেস আকারের বাক্স</a:t>
            </a:r>
            <a:endParaRPr lang="en-US" sz="4000" dirty="0">
              <a:latin typeface="NikoshBAN" panose="02000000000000000000" pitchFamily="2" charset="0"/>
              <a:cs typeface="NikoshBAN" panose="02000000000000000000" pitchFamily="2" charset="0"/>
            </a:endParaRPr>
          </a:p>
        </p:txBody>
      </p:sp>
      <p:sp>
        <p:nvSpPr>
          <p:cNvPr id="11" name="Rounded Rectangle 10"/>
          <p:cNvSpPr/>
          <p:nvPr/>
        </p:nvSpPr>
        <p:spPr>
          <a:xfrm>
            <a:off x="4787058" y="2986897"/>
            <a:ext cx="3056462" cy="6410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আবিষ্কার করা</a:t>
            </a:r>
            <a:endParaRPr lang="en-US" sz="4400" dirty="0">
              <a:latin typeface="NikoshBAN" panose="02000000000000000000" pitchFamily="2" charset="0"/>
              <a:cs typeface="NikoshBAN" panose="02000000000000000000" pitchFamily="2" charset="0"/>
            </a:endParaRPr>
          </a:p>
        </p:txBody>
      </p:sp>
      <p:sp>
        <p:nvSpPr>
          <p:cNvPr id="12" name="Rounded Rectangle 11"/>
          <p:cNvSpPr/>
          <p:nvPr/>
        </p:nvSpPr>
        <p:spPr>
          <a:xfrm>
            <a:off x="4775533" y="4544936"/>
            <a:ext cx="3316298" cy="733914"/>
          </a:xfrm>
          <a:prstGeom prst="roundRect">
            <a:avLst/>
          </a:prstGeom>
          <a:solidFill>
            <a:srgbClr val="D6F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ক্ষুদেবার্তা</a:t>
            </a:r>
            <a:endParaRPr lang="en-US" sz="4400" dirty="0">
              <a:latin typeface="NikoshBAN" panose="02000000000000000000" pitchFamily="2" charset="0"/>
              <a:cs typeface="NikoshBAN" panose="02000000000000000000" pitchFamily="2" charset="0"/>
            </a:endParaRPr>
          </a:p>
        </p:txBody>
      </p:sp>
      <p:sp>
        <p:nvSpPr>
          <p:cNvPr id="13" name="Equal 12"/>
          <p:cNvSpPr/>
          <p:nvPr/>
        </p:nvSpPr>
        <p:spPr>
          <a:xfrm>
            <a:off x="3817261" y="2238807"/>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4" name="Equal 13"/>
          <p:cNvSpPr/>
          <p:nvPr/>
        </p:nvSpPr>
        <p:spPr>
          <a:xfrm>
            <a:off x="3810008" y="3901869"/>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5" name="Equal 14"/>
          <p:cNvSpPr/>
          <p:nvPr/>
        </p:nvSpPr>
        <p:spPr>
          <a:xfrm>
            <a:off x="3817261" y="3083292"/>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6" name="Rounded Rectangle 15"/>
          <p:cNvSpPr/>
          <p:nvPr/>
        </p:nvSpPr>
        <p:spPr>
          <a:xfrm>
            <a:off x="997943" y="4595217"/>
            <a:ext cx="2462937" cy="683633"/>
          </a:xfrm>
          <a:prstGeom prst="roundRect">
            <a:avLst/>
          </a:prstGeom>
          <a:solidFill>
            <a:srgbClr val="D6F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এসএমএস</a:t>
            </a:r>
            <a:endParaRPr lang="en-US" sz="4000" dirty="0">
              <a:latin typeface="NikoshBAN" panose="02000000000000000000" pitchFamily="2" charset="0"/>
              <a:cs typeface="NikoshBAN" panose="02000000000000000000" pitchFamily="2" charset="0"/>
            </a:endParaRPr>
          </a:p>
        </p:txBody>
      </p:sp>
      <p:sp>
        <p:nvSpPr>
          <p:cNvPr id="17" name="Equal 16"/>
          <p:cNvSpPr/>
          <p:nvPr/>
        </p:nvSpPr>
        <p:spPr>
          <a:xfrm>
            <a:off x="3820168" y="4746354"/>
            <a:ext cx="643094" cy="422031"/>
          </a:xfrm>
          <a:prstGeom prst="mathEqual">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8" name="Rounded Rectangle 17"/>
          <p:cNvSpPr/>
          <p:nvPr/>
        </p:nvSpPr>
        <p:spPr>
          <a:xfrm>
            <a:off x="4787058" y="3831491"/>
            <a:ext cx="3921105" cy="535015"/>
          </a:xfrm>
          <a:prstGeom prst="roundRect">
            <a:avLst/>
          </a:prstGeom>
          <a:solidFill>
            <a:srgbClr val="CC33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যিনি গবেষণা করেন</a:t>
            </a:r>
            <a:endParaRPr lang="en-US" sz="4000" dirty="0">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280" y="510003"/>
            <a:ext cx="1913813" cy="1410178"/>
          </a:xfrm>
          <a:prstGeom prst="rect">
            <a:avLst/>
          </a:prstGeom>
          <a:ln>
            <a:noFill/>
          </a:ln>
          <a:effectLst>
            <a:softEdge rad="112500"/>
          </a:effectLst>
        </p:spPr>
      </p:pic>
    </p:spTree>
    <p:extLst>
      <p:ext uri="{BB962C8B-B14F-4D97-AF65-F5344CB8AC3E}">
        <p14:creationId xmlns:p14="http://schemas.microsoft.com/office/powerpoint/2010/main" val="8148506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900" decel="100000" fill="hold"/>
                                        <p:tgtEl>
                                          <p:spTgt spid="1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900" decel="100000" fill="hold"/>
                                        <p:tgtEl>
                                          <p:spTgt spid="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394960"/>
            <a:ext cx="11551921" cy="1138052"/>
          </a:xfrm>
          <a:prstGeom prst="rect">
            <a:avLst/>
          </a:prstGeom>
        </p:spPr>
      </p:pic>
      <p:sp>
        <p:nvSpPr>
          <p:cNvPr id="5" name="TextBox 4"/>
          <p:cNvSpPr txBox="1"/>
          <p:nvPr/>
        </p:nvSpPr>
        <p:spPr>
          <a:xfrm>
            <a:off x="1901035" y="2651094"/>
            <a:ext cx="9325765" cy="2185214"/>
          </a:xfrm>
          <a:prstGeom prst="rect">
            <a:avLst/>
          </a:prstGeom>
          <a:noFill/>
        </p:spPr>
        <p:txBody>
          <a:bodyPr wrap="square" rtlCol="0">
            <a:spAutoFit/>
          </a:bodyPr>
          <a:lstStyle/>
          <a:p>
            <a:r>
              <a:rPr lang="bn-IN" sz="3200" dirty="0" smtClean="0">
                <a:solidFill>
                  <a:srgbClr val="CC0099"/>
                </a:solidFill>
                <a:latin typeface="NikoshBAN" panose="02000000000000000000" pitchFamily="2" charset="0"/>
                <a:cs typeface="NikoshBAN" panose="02000000000000000000" pitchFamily="2" charset="0"/>
              </a:rPr>
              <a:t>ক) </a:t>
            </a:r>
            <a:r>
              <a:rPr lang="en-US" sz="3200" dirty="0" err="1" smtClean="0">
                <a:solidFill>
                  <a:srgbClr val="CC0099"/>
                </a:solidFill>
                <a:latin typeface="NikoshBAN" panose="02000000000000000000" pitchFamily="2" charset="0"/>
                <a:cs typeface="NikoshBAN" panose="02000000000000000000" pitchFamily="2" charset="0"/>
              </a:rPr>
              <a:t>মানুষ</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নিজের</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কাজের</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জন্য</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অনেক</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কিছু</a:t>
            </a:r>
            <a:r>
              <a:rPr lang="en-US" sz="3200" dirty="0" smtClean="0">
                <a:solidFill>
                  <a:srgbClr val="CC0099"/>
                </a:solidFill>
                <a:latin typeface="NikoshBAN" panose="02000000000000000000" pitchFamily="2" charset="0"/>
                <a:cs typeface="NikoshBAN" panose="02000000000000000000" pitchFamily="2" charset="0"/>
              </a:rPr>
              <a:t>  </a:t>
            </a:r>
            <a:r>
              <a:rPr lang="bn-IN" sz="3200" dirty="0" smtClean="0">
                <a:solidFill>
                  <a:srgbClr val="CC0099"/>
                </a:solidFill>
                <a:latin typeface="NikoshBAN" panose="02000000000000000000" pitchFamily="2" charset="0"/>
                <a:cs typeface="NikoshBAN" panose="02000000000000000000" pitchFamily="2" charset="0"/>
              </a:rPr>
              <a:t>..</a:t>
            </a:r>
            <a:r>
              <a:rPr lang="bn-IN" sz="4000" dirty="0" smtClean="0">
                <a:solidFill>
                  <a:srgbClr val="CC0099"/>
                </a:solidFill>
                <a:latin typeface="NikoshBAN" panose="02000000000000000000" pitchFamily="2" charset="0"/>
                <a:cs typeface="NikoshBAN" panose="02000000000000000000" pitchFamily="2" charset="0"/>
              </a:rPr>
              <a:t>.</a:t>
            </a:r>
            <a:r>
              <a:rPr lang="bn-IN" sz="4000" dirty="0" smtClean="0">
                <a:solidFill>
                  <a:srgbClr val="C00000"/>
                </a:solidFill>
                <a:latin typeface="NikoshBAN" panose="02000000000000000000" pitchFamily="2" charset="0"/>
                <a:cs typeface="NikoshBAN" panose="02000000000000000000" pitchFamily="2" charset="0"/>
              </a:rPr>
              <a:t>...</a:t>
            </a:r>
            <a:r>
              <a:rPr lang="bn-IN" sz="4000" dirty="0" smtClean="0">
                <a:solidFill>
                  <a:srgbClr val="CC0099"/>
                </a:solidFill>
                <a:latin typeface="NikoshBAN" panose="02000000000000000000" pitchFamily="2" charset="0"/>
                <a:cs typeface="NikoshBAN" panose="02000000000000000000" pitchFamily="2" charset="0"/>
              </a:rPr>
              <a:t>............</a:t>
            </a:r>
            <a:r>
              <a:rPr lang="bn-IN"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করছে</a:t>
            </a:r>
            <a:r>
              <a:rPr lang="en-US" sz="3200" dirty="0" smtClean="0">
                <a:solidFill>
                  <a:srgbClr val="CC0099"/>
                </a:solidFill>
                <a:latin typeface="NikoshBAN" panose="02000000000000000000" pitchFamily="2" charset="0"/>
                <a:cs typeface="NikoshBAN" panose="02000000000000000000" pitchFamily="2" charset="0"/>
              </a:rPr>
              <a:t> </a:t>
            </a:r>
            <a:r>
              <a:rPr lang="bn-IN" sz="3200" dirty="0" smtClean="0">
                <a:solidFill>
                  <a:srgbClr val="CC0099"/>
                </a:solidFill>
                <a:latin typeface="NikoshBAN" panose="02000000000000000000" pitchFamily="2" charset="0"/>
                <a:cs typeface="NikoshBAN" panose="02000000000000000000" pitchFamily="2" charset="0"/>
              </a:rPr>
              <a:t>।</a:t>
            </a:r>
            <a:endParaRPr lang="bn-IN" sz="3200" dirty="0" smtClean="0">
              <a:solidFill>
                <a:srgbClr val="CC0099"/>
              </a:solidFill>
              <a:latin typeface="NikoshBAN" panose="02000000000000000000" pitchFamily="2" charset="0"/>
              <a:cs typeface="NikoshBAN" panose="02000000000000000000" pitchFamily="2" charset="0"/>
            </a:endParaRPr>
          </a:p>
          <a:p>
            <a:r>
              <a:rPr lang="bn-IN" sz="3200" dirty="0" smtClean="0">
                <a:solidFill>
                  <a:srgbClr val="CC0099"/>
                </a:solidFill>
                <a:latin typeface="NikoshBAN" panose="02000000000000000000" pitchFamily="2" charset="0"/>
                <a:cs typeface="NikoshBAN" panose="02000000000000000000" pitchFamily="2" charset="0"/>
              </a:rPr>
              <a:t>খ)  </a:t>
            </a:r>
            <a:r>
              <a:rPr lang="en-US" sz="3200" dirty="0" err="1" smtClean="0">
                <a:solidFill>
                  <a:srgbClr val="CC0099"/>
                </a:solidFill>
                <a:latin typeface="NikoshBAN" panose="02000000000000000000" pitchFamily="2" charset="0"/>
                <a:cs typeface="NikoshBAN" panose="02000000000000000000" pitchFamily="2" charset="0"/>
              </a:rPr>
              <a:t>নদীর</a:t>
            </a:r>
            <a:r>
              <a:rPr lang="en-US" sz="3200" dirty="0" smtClean="0">
                <a:solidFill>
                  <a:srgbClr val="CC0099"/>
                </a:solidFill>
                <a:latin typeface="NikoshBAN" panose="02000000000000000000" pitchFamily="2" charset="0"/>
                <a:cs typeface="NikoshBAN" panose="02000000000000000000" pitchFamily="2" charset="0"/>
              </a:rPr>
              <a:t> ………. </a:t>
            </a:r>
            <a:r>
              <a:rPr lang="en-US" sz="3200" dirty="0" err="1" smtClean="0">
                <a:solidFill>
                  <a:srgbClr val="CC0099"/>
                </a:solidFill>
                <a:latin typeface="NikoshBAN" panose="02000000000000000000" pitchFamily="2" charset="0"/>
                <a:cs typeface="NikoshBAN" panose="02000000000000000000" pitchFamily="2" charset="0"/>
              </a:rPr>
              <a:t>চোখে</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দেখা</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যায়</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কিন্তু</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বেতার</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তরঙ্গ</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দেখা</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যায়</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না</a:t>
            </a:r>
            <a:r>
              <a:rPr lang="bn-IN" sz="3200" dirty="0" smtClean="0">
                <a:solidFill>
                  <a:srgbClr val="CC0099"/>
                </a:solidFill>
                <a:latin typeface="NikoshBAN" panose="02000000000000000000" pitchFamily="2" charset="0"/>
                <a:cs typeface="NikoshBAN" panose="02000000000000000000" pitchFamily="2" charset="0"/>
              </a:rPr>
              <a:t>।</a:t>
            </a:r>
            <a:endParaRPr lang="en-US" sz="3200" dirty="0" smtClean="0">
              <a:solidFill>
                <a:srgbClr val="CC0099"/>
              </a:solidFill>
              <a:latin typeface="NikoshBAN" panose="02000000000000000000" pitchFamily="2" charset="0"/>
              <a:cs typeface="NikoshBAN" panose="02000000000000000000" pitchFamily="2" charset="0"/>
            </a:endParaRPr>
          </a:p>
          <a:p>
            <a:r>
              <a:rPr lang="en-US" sz="3200" dirty="0" smtClean="0">
                <a:solidFill>
                  <a:srgbClr val="CC0099"/>
                </a:solidFill>
                <a:latin typeface="NikoshBAN" panose="02000000000000000000" pitchFamily="2" charset="0"/>
                <a:cs typeface="NikoshBAN" panose="02000000000000000000" pitchFamily="2" charset="0"/>
              </a:rPr>
              <a:t>গ) ………… </a:t>
            </a:r>
            <a:r>
              <a:rPr lang="en-US" sz="3200" dirty="0" err="1" smtClean="0">
                <a:solidFill>
                  <a:srgbClr val="CC0099"/>
                </a:solidFill>
                <a:latin typeface="NikoshBAN" panose="02000000000000000000" pitchFamily="2" charset="0"/>
                <a:cs typeface="NikoshBAN" panose="02000000000000000000" pitchFamily="2" charset="0"/>
              </a:rPr>
              <a:t>সব</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সময়</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নতুন</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কিছু</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আবিষ্কার</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করার</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চেষ্টা</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করেন</a:t>
            </a:r>
            <a:r>
              <a:rPr lang="en-US" sz="3200" dirty="0" smtClean="0">
                <a:solidFill>
                  <a:srgbClr val="CC0099"/>
                </a:solidFill>
                <a:latin typeface="NikoshBAN" panose="02000000000000000000" pitchFamily="2" charset="0"/>
                <a:cs typeface="NikoshBAN" panose="02000000000000000000" pitchFamily="2" charset="0"/>
              </a:rPr>
              <a:t>।</a:t>
            </a:r>
          </a:p>
          <a:p>
            <a:r>
              <a:rPr lang="en-US" sz="3200" dirty="0" smtClean="0">
                <a:solidFill>
                  <a:srgbClr val="CC0099"/>
                </a:solidFill>
                <a:latin typeface="NikoshBAN" panose="02000000000000000000" pitchFamily="2" charset="0"/>
                <a:cs typeface="NikoshBAN" panose="02000000000000000000" pitchFamily="2" charset="0"/>
              </a:rPr>
              <a:t>ঘ) </a:t>
            </a:r>
            <a:r>
              <a:rPr lang="en-US" sz="3200" dirty="0" err="1" smtClean="0">
                <a:solidFill>
                  <a:srgbClr val="CC0099"/>
                </a:solidFill>
                <a:latin typeface="NikoshBAN" panose="02000000000000000000" pitchFamily="2" charset="0"/>
                <a:cs typeface="NikoshBAN" panose="02000000000000000000" pitchFamily="2" charset="0"/>
              </a:rPr>
              <a:t>বাড়ি</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পৌঁছে</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আমাকে</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পাঠাতে</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ভুলবে</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না</a:t>
            </a:r>
            <a:r>
              <a:rPr lang="en-US" sz="3200" dirty="0" smtClean="0">
                <a:solidFill>
                  <a:srgbClr val="CC0099"/>
                </a:solidFill>
                <a:latin typeface="NikoshBAN" panose="02000000000000000000" pitchFamily="2" charset="0"/>
                <a:cs typeface="NikoshBAN" panose="02000000000000000000" pitchFamily="2" charset="0"/>
              </a:rPr>
              <a:t>।</a:t>
            </a:r>
            <a:endParaRPr lang="bn-BD" sz="3200" dirty="0" smtClean="0">
              <a:solidFill>
                <a:srgbClr val="CC0099"/>
              </a:solidFill>
              <a:latin typeface="NikoshBAN" panose="02000000000000000000" pitchFamily="2" charset="0"/>
              <a:cs typeface="NikoshBAN" panose="02000000000000000000" pitchFamily="2" charset="0"/>
            </a:endParaRPr>
          </a:p>
        </p:txBody>
      </p:sp>
      <p:sp>
        <p:nvSpPr>
          <p:cNvPr id="6" name="TextBox 5"/>
          <p:cNvSpPr txBox="1"/>
          <p:nvPr/>
        </p:nvSpPr>
        <p:spPr>
          <a:xfrm>
            <a:off x="1352395" y="525982"/>
            <a:ext cx="8875205" cy="1323439"/>
          </a:xfrm>
          <a:prstGeom prst="rect">
            <a:avLst/>
          </a:prstGeom>
          <a:noFill/>
        </p:spPr>
        <p:txBody>
          <a:bodyPr wrap="square" rtlCol="0">
            <a:spAutoFit/>
          </a:bodyPr>
          <a:lstStyle/>
          <a:p>
            <a:r>
              <a:rPr lang="bn-BD" sz="4000" b="1" dirty="0" smtClean="0">
                <a:solidFill>
                  <a:srgbClr val="7030A0"/>
                </a:solidFill>
                <a:latin typeface="NikoshBAN" panose="02000000000000000000" pitchFamily="2" charset="0"/>
                <a:cs typeface="NikoshBAN" panose="02000000000000000000" pitchFamily="2" charset="0"/>
              </a:rPr>
              <a:t># ঘরের ভিতরের শব্দগুলো খালি জায়গায় বসিয়ে বাক্য তৈরি করিঃ</a:t>
            </a:r>
            <a:endParaRPr lang="en-US" sz="4000" b="1" dirty="0">
              <a:solidFill>
                <a:srgbClr val="7030A0"/>
              </a:solidFill>
              <a:latin typeface="NikoshBAN" panose="02000000000000000000" pitchFamily="2" charset="0"/>
              <a:cs typeface="NikoshBAN" panose="02000000000000000000" pitchFamily="2" charset="0"/>
            </a:endParaRPr>
          </a:p>
        </p:txBody>
      </p:sp>
      <p:sp>
        <p:nvSpPr>
          <p:cNvPr id="7" name="TextBox 6"/>
          <p:cNvSpPr txBox="1"/>
          <p:nvPr/>
        </p:nvSpPr>
        <p:spPr>
          <a:xfrm>
            <a:off x="2806679" y="1800906"/>
            <a:ext cx="1450361" cy="523220"/>
          </a:xfrm>
          <a:prstGeom prst="rect">
            <a:avLst/>
          </a:prstGeom>
          <a:solidFill>
            <a:srgbClr val="D6F10D"/>
          </a:solid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তরঙ্গ</a:t>
            </a:r>
            <a:endParaRPr lang="en-US" sz="2800" dirty="0">
              <a:solidFill>
                <a:srgbClr val="C00000"/>
              </a:solidFill>
              <a:latin typeface="NikoshBAN" panose="02000000000000000000" pitchFamily="2" charset="0"/>
              <a:cs typeface="NikoshBAN" panose="02000000000000000000" pitchFamily="2" charset="0"/>
            </a:endParaRPr>
          </a:p>
        </p:txBody>
      </p:sp>
      <p:sp>
        <p:nvSpPr>
          <p:cNvPr id="8" name="TextBox 7"/>
          <p:cNvSpPr txBox="1"/>
          <p:nvPr/>
        </p:nvSpPr>
        <p:spPr>
          <a:xfrm>
            <a:off x="6261573" y="1849421"/>
            <a:ext cx="1714420" cy="523220"/>
          </a:xfrm>
          <a:prstGeom prst="rect">
            <a:avLst/>
          </a:prstGeom>
          <a:solidFill>
            <a:srgbClr val="D6F10D"/>
          </a:solidFill>
          <a:ln w="28575">
            <a:noFill/>
          </a:ln>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গবেষক</a:t>
            </a:r>
            <a:endParaRPr lang="en-US" sz="28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4435406" y="1830832"/>
            <a:ext cx="1450361" cy="523220"/>
          </a:xfrm>
          <a:prstGeom prst="rect">
            <a:avLst/>
          </a:prstGeom>
          <a:solidFill>
            <a:srgbClr val="D6F10D"/>
          </a:solid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এসএমএস</a:t>
            </a:r>
            <a:endParaRPr lang="en-US" sz="2800" dirty="0">
              <a:solidFill>
                <a:srgbClr val="C00000"/>
              </a:solidFill>
              <a:latin typeface="NikoshBAN" panose="02000000000000000000" pitchFamily="2" charset="0"/>
              <a:cs typeface="NikoshBAN" panose="02000000000000000000" pitchFamily="2" charset="0"/>
            </a:endParaRPr>
          </a:p>
        </p:txBody>
      </p:sp>
      <p:sp>
        <p:nvSpPr>
          <p:cNvPr id="11" name="TextBox 10"/>
          <p:cNvSpPr txBox="1"/>
          <p:nvPr/>
        </p:nvSpPr>
        <p:spPr>
          <a:xfrm>
            <a:off x="8250122" y="1830832"/>
            <a:ext cx="1450361" cy="523220"/>
          </a:xfrm>
          <a:prstGeom prst="rect">
            <a:avLst/>
          </a:prstGeom>
          <a:solidFill>
            <a:srgbClr val="D6F10D"/>
          </a:solid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উদ্ভাবন</a:t>
            </a:r>
            <a:endParaRPr lang="en-US" sz="2800" dirty="0">
              <a:solidFill>
                <a:srgbClr val="C00000"/>
              </a:solidFill>
              <a:latin typeface="NikoshBAN" panose="02000000000000000000" pitchFamily="2" charset="0"/>
              <a:cs typeface="NikoshBAN" panose="02000000000000000000" pitchFamily="2" charset="0"/>
            </a:endParaRPr>
          </a:p>
        </p:txBody>
      </p:sp>
      <p:sp>
        <p:nvSpPr>
          <p:cNvPr id="12" name="TextBox 11"/>
          <p:cNvSpPr txBox="1"/>
          <p:nvPr/>
        </p:nvSpPr>
        <p:spPr>
          <a:xfrm>
            <a:off x="3267601" y="3220481"/>
            <a:ext cx="1450361" cy="523220"/>
          </a:xfrm>
          <a:prstGeom prst="rect">
            <a:avLst/>
          </a:prstGeom>
          <a:no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তরঙ্গ</a:t>
            </a:r>
            <a:endParaRPr lang="en-US" sz="2800" dirty="0">
              <a:solidFill>
                <a:srgbClr val="C00000"/>
              </a:solidFill>
              <a:latin typeface="NikoshBAN" panose="02000000000000000000" pitchFamily="2" charset="0"/>
              <a:cs typeface="NikoshBAN" panose="02000000000000000000" pitchFamily="2" charset="0"/>
            </a:endParaRPr>
          </a:p>
        </p:txBody>
      </p:sp>
      <p:sp>
        <p:nvSpPr>
          <p:cNvPr id="13" name="TextBox 12"/>
          <p:cNvSpPr txBox="1"/>
          <p:nvPr/>
        </p:nvSpPr>
        <p:spPr>
          <a:xfrm>
            <a:off x="5391225" y="4208272"/>
            <a:ext cx="1450361" cy="523220"/>
          </a:xfrm>
          <a:prstGeom prst="rect">
            <a:avLst/>
          </a:prstGeom>
          <a:no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এসএমএস</a:t>
            </a:r>
            <a:endParaRPr lang="en-US" sz="2800" dirty="0">
              <a:solidFill>
                <a:srgbClr val="C00000"/>
              </a:solidFill>
              <a:latin typeface="NikoshBAN" panose="02000000000000000000" pitchFamily="2" charset="0"/>
              <a:cs typeface="NikoshBAN" panose="02000000000000000000" pitchFamily="2" charset="0"/>
            </a:endParaRPr>
          </a:p>
        </p:txBody>
      </p:sp>
      <p:sp>
        <p:nvSpPr>
          <p:cNvPr id="14" name="TextBox 13"/>
          <p:cNvSpPr txBox="1"/>
          <p:nvPr/>
        </p:nvSpPr>
        <p:spPr>
          <a:xfrm>
            <a:off x="2542620" y="3685052"/>
            <a:ext cx="1714420" cy="523220"/>
          </a:xfrm>
          <a:prstGeom prst="rect">
            <a:avLst/>
          </a:prstGeom>
          <a:noFill/>
          <a:ln w="28575">
            <a:noFill/>
          </a:ln>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গবেষক</a:t>
            </a:r>
            <a:endParaRPr lang="en-US" sz="2800" dirty="0">
              <a:solidFill>
                <a:srgbClr val="FF0000"/>
              </a:solidFill>
              <a:latin typeface="NikoshBAN" panose="02000000000000000000" pitchFamily="2" charset="0"/>
              <a:cs typeface="NikoshBAN" panose="02000000000000000000" pitchFamily="2" charset="0"/>
            </a:endParaRPr>
          </a:p>
        </p:txBody>
      </p:sp>
      <p:sp>
        <p:nvSpPr>
          <p:cNvPr id="15" name="TextBox 14"/>
          <p:cNvSpPr txBox="1"/>
          <p:nvPr/>
        </p:nvSpPr>
        <p:spPr>
          <a:xfrm>
            <a:off x="7681162" y="2656156"/>
            <a:ext cx="1450361" cy="523220"/>
          </a:xfrm>
          <a:prstGeom prst="rect">
            <a:avLst/>
          </a:prstGeom>
          <a:noFill/>
          <a:ln w="28575">
            <a:noFill/>
          </a:ln>
        </p:spPr>
        <p:txBody>
          <a:bodyPr wrap="square" rtlCol="0">
            <a:spAutoFit/>
          </a:bodyPr>
          <a:lstStyle/>
          <a:p>
            <a:pPr algn="ctr"/>
            <a:r>
              <a:rPr lang="bn-IN" sz="2800" dirty="0" smtClean="0">
                <a:solidFill>
                  <a:srgbClr val="C00000"/>
                </a:solidFill>
                <a:latin typeface="NikoshBAN" panose="02000000000000000000" pitchFamily="2" charset="0"/>
                <a:cs typeface="NikoshBAN" panose="02000000000000000000" pitchFamily="2" charset="0"/>
              </a:rPr>
              <a:t>উদ্ভাবন</a:t>
            </a:r>
            <a:endParaRPr lang="en-US" sz="28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915091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394960"/>
            <a:ext cx="11551921" cy="1138052"/>
          </a:xfrm>
          <a:prstGeom prst="rect">
            <a:avLst/>
          </a:prstGeom>
        </p:spPr>
      </p:pic>
      <p:sp>
        <p:nvSpPr>
          <p:cNvPr id="5" name="TextBox 4"/>
          <p:cNvSpPr txBox="1"/>
          <p:nvPr/>
        </p:nvSpPr>
        <p:spPr>
          <a:xfrm>
            <a:off x="4739490" y="883921"/>
            <a:ext cx="2880510" cy="952402"/>
          </a:xfrm>
          <a:prstGeom prst="rect">
            <a:avLst/>
          </a:prstGeom>
          <a:noFill/>
        </p:spPr>
        <p:txBody>
          <a:bodyPr wrap="square" rtlCol="0">
            <a:prstTxWarp prst="textPlain">
              <a:avLst/>
            </a:prstTxWarp>
            <a:spAutoFit/>
          </a:bodyPr>
          <a:lstStyle/>
          <a:p>
            <a:pPr algn="ctr"/>
            <a:r>
              <a:rPr lang="bn-IN" sz="3600" u="sng" dirty="0" smtClean="0">
                <a:solidFill>
                  <a:srgbClr val="7030A0"/>
                </a:solidFill>
                <a:effectLst>
                  <a:glow rad="101600">
                    <a:schemeClr val="accent4">
                      <a:satMod val="175000"/>
                      <a:alpha val="40000"/>
                    </a:schemeClr>
                  </a:glow>
                  <a:innerShdw blurRad="63500" dist="50800">
                    <a:prstClr val="black">
                      <a:alpha val="50000"/>
                    </a:prstClr>
                  </a:innerShdw>
                </a:effectLst>
                <a:latin typeface="NikoshBAN" panose="02000000000000000000" pitchFamily="2" charset="0"/>
                <a:cs typeface="NikoshBAN" panose="02000000000000000000" pitchFamily="2" charset="0"/>
              </a:rPr>
              <a:t>একক কাজ</a:t>
            </a:r>
            <a:endParaRPr lang="en-US" sz="3600" u="sng" dirty="0">
              <a:solidFill>
                <a:srgbClr val="7030A0"/>
              </a:solidFill>
              <a:effectLst>
                <a:glow rad="101600">
                  <a:schemeClr val="accent4">
                    <a:satMod val="175000"/>
                    <a:alpha val="40000"/>
                  </a:schemeClr>
                </a:glow>
                <a:innerShdw blurRad="63500" dist="50800">
                  <a:prstClr val="black">
                    <a:alpha val="50000"/>
                  </a:prstClr>
                </a:innerShdw>
              </a:effectLst>
              <a:latin typeface="NikoshBAN" panose="02000000000000000000" pitchFamily="2" charset="0"/>
              <a:cs typeface="NikoshBAN" panose="02000000000000000000" pitchFamily="2" charset="0"/>
            </a:endParaRPr>
          </a:p>
        </p:txBody>
      </p:sp>
      <p:sp>
        <p:nvSpPr>
          <p:cNvPr id="6" name="TextBox 5"/>
          <p:cNvSpPr txBox="1"/>
          <p:nvPr/>
        </p:nvSpPr>
        <p:spPr>
          <a:xfrm>
            <a:off x="1847034" y="4281183"/>
            <a:ext cx="8825156" cy="1033898"/>
          </a:xfrm>
          <a:prstGeom prst="rect">
            <a:avLst/>
          </a:prstGeom>
          <a:noFill/>
        </p:spPr>
        <p:txBody>
          <a:bodyPr wrap="square" rtlCol="0">
            <a:prstTxWarp prst="textPlain">
              <a:avLst/>
            </a:prstTxWarp>
            <a:spAutoFit/>
          </a:bodyPr>
          <a:lstStyle/>
          <a:p>
            <a:r>
              <a:rPr lang="bn-IN" sz="4000" dirty="0" smtClean="0">
                <a:solidFill>
                  <a:srgbClr val="FF0000"/>
                </a:solidFill>
                <a:latin typeface="NikoshBAN" panose="02000000000000000000" pitchFamily="2" charset="0"/>
                <a:cs typeface="NikoshBAN" panose="02000000000000000000" pitchFamily="2" charset="0"/>
              </a:rPr>
              <a:t>মোবাইল ফোনের ব্যবহার সম্পর্কে পাঁচটি বাক্য লিখ।</a:t>
            </a:r>
            <a:endParaRPr lang="en-US" sz="4000"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4739490" y="3337589"/>
            <a:ext cx="3053230" cy="818725"/>
          </a:xfrm>
          <a:prstGeom prst="rect">
            <a:avLst/>
          </a:prstGeom>
          <a:noFill/>
        </p:spPr>
        <p:txBody>
          <a:bodyPr wrap="square" rtlCol="0">
            <a:prstTxWarp prst="textPlain">
              <a:avLst/>
            </a:prstTxWarp>
            <a:spAutoFit/>
          </a:bodyPr>
          <a:lstStyle/>
          <a:p>
            <a:pPr algn="ctr"/>
            <a:r>
              <a:rPr lang="bn-IN" sz="3600" u="sng" dirty="0" smtClean="0">
                <a:solidFill>
                  <a:srgbClr val="7030A0"/>
                </a:solidFill>
                <a:effectLst>
                  <a:glow rad="101600">
                    <a:schemeClr val="accent4">
                      <a:satMod val="175000"/>
                      <a:alpha val="40000"/>
                    </a:schemeClr>
                  </a:glow>
                  <a:innerShdw blurRad="63500" dist="50800">
                    <a:prstClr val="black">
                      <a:alpha val="50000"/>
                    </a:prstClr>
                  </a:innerShdw>
                </a:effectLst>
                <a:latin typeface="NikoshBAN" panose="02000000000000000000" pitchFamily="2" charset="0"/>
                <a:cs typeface="NikoshBAN" panose="02000000000000000000" pitchFamily="2" charset="0"/>
              </a:rPr>
              <a:t>দলীয়</a:t>
            </a:r>
            <a:r>
              <a:rPr lang="bn-IN" sz="3600" u="sng" dirty="0" smtClean="0">
                <a:solidFill>
                  <a:srgbClr val="7030A0"/>
                </a:solidFill>
                <a:effectLst>
                  <a:glow rad="101600">
                    <a:schemeClr val="accent4">
                      <a:satMod val="175000"/>
                      <a:alpha val="40000"/>
                    </a:schemeClr>
                  </a:glow>
                  <a:innerShdw blurRad="63500" dist="50800">
                    <a:prstClr val="black">
                      <a:alpha val="50000"/>
                    </a:prstClr>
                  </a:innerShdw>
                </a:effectLst>
                <a:latin typeface="NikoshBAN" panose="02000000000000000000" pitchFamily="2" charset="0"/>
                <a:cs typeface="NikoshBAN" panose="02000000000000000000" pitchFamily="2" charset="0"/>
              </a:rPr>
              <a:t> </a:t>
            </a:r>
            <a:r>
              <a:rPr lang="bn-IN" sz="3600" u="sng" dirty="0" smtClean="0">
                <a:solidFill>
                  <a:srgbClr val="7030A0"/>
                </a:solidFill>
                <a:effectLst>
                  <a:glow rad="101600">
                    <a:schemeClr val="accent4">
                      <a:satMod val="175000"/>
                      <a:alpha val="40000"/>
                    </a:schemeClr>
                  </a:glow>
                  <a:innerShdw blurRad="63500" dist="50800">
                    <a:prstClr val="black">
                      <a:alpha val="50000"/>
                    </a:prstClr>
                  </a:innerShdw>
                </a:effectLst>
                <a:latin typeface="NikoshBAN" panose="02000000000000000000" pitchFamily="2" charset="0"/>
                <a:cs typeface="NikoshBAN" panose="02000000000000000000" pitchFamily="2" charset="0"/>
              </a:rPr>
              <a:t>কাজ</a:t>
            </a:r>
            <a:endParaRPr lang="en-US" sz="3600" u="sng" dirty="0">
              <a:solidFill>
                <a:srgbClr val="7030A0"/>
              </a:solidFill>
              <a:effectLst>
                <a:glow rad="101600">
                  <a:schemeClr val="accent4">
                    <a:satMod val="175000"/>
                    <a:alpha val="40000"/>
                  </a:schemeClr>
                </a:glow>
                <a:innerShdw blurRad="63500" dist="50800">
                  <a:prstClr val="black">
                    <a:alpha val="50000"/>
                  </a:prstClr>
                </a:innerShdw>
              </a:effectLst>
              <a:latin typeface="NikoshBAN" panose="02000000000000000000" pitchFamily="2" charset="0"/>
              <a:cs typeface="NikoshBAN" panose="02000000000000000000" pitchFamily="2" charset="0"/>
            </a:endParaRPr>
          </a:p>
        </p:txBody>
      </p:sp>
      <p:sp>
        <p:nvSpPr>
          <p:cNvPr id="9" name="TextBox 8"/>
          <p:cNvSpPr txBox="1"/>
          <p:nvPr/>
        </p:nvSpPr>
        <p:spPr>
          <a:xfrm>
            <a:off x="1993752" y="2228025"/>
            <a:ext cx="8613227" cy="842730"/>
          </a:xfrm>
          <a:prstGeom prst="rect">
            <a:avLst/>
          </a:prstGeom>
          <a:noFill/>
        </p:spPr>
        <p:txBody>
          <a:bodyPr wrap="square" rtlCol="0">
            <a:prstTxWarp prst="textPlain">
              <a:avLst/>
            </a:prstTxWarp>
            <a:spAutoFit/>
          </a:bodyPr>
          <a:lstStyle/>
          <a:p>
            <a:pPr algn="ctr"/>
            <a:r>
              <a:rPr lang="bn-IN" sz="2800" dirty="0" smtClean="0">
                <a:solidFill>
                  <a:srgbClr val="002060"/>
                </a:solidFill>
                <a:latin typeface="NikoshBAN" panose="02000000000000000000" pitchFamily="2" charset="0"/>
                <a:cs typeface="NikoshBAN" panose="02000000000000000000" pitchFamily="2" charset="0"/>
              </a:rPr>
              <a:t>বিপরীত শব্দ লিখঃ </a:t>
            </a:r>
            <a:r>
              <a:rPr lang="bn-IN" sz="2800" dirty="0" smtClean="0">
                <a:solidFill>
                  <a:srgbClr val="FF0000"/>
                </a:solidFill>
                <a:latin typeface="NikoshBAN" panose="02000000000000000000" pitchFamily="2" charset="0"/>
                <a:cs typeface="NikoshBAN" panose="02000000000000000000" pitchFamily="2" charset="0"/>
              </a:rPr>
              <a:t>বেশি, শুরু, শক্তিশালী, কাছে, ভালো</a:t>
            </a:r>
            <a:endParaRPr lang="en-US" sz="2800" dirty="0">
              <a:solidFill>
                <a:srgbClr val="FF000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7349"/>
            <a:ext cx="2911982" cy="172402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5564" y="407349"/>
            <a:ext cx="2222830" cy="1680466"/>
          </a:xfrm>
          <a:prstGeom prst="rect">
            <a:avLst/>
          </a:prstGeom>
          <a:ln>
            <a:noFill/>
          </a:ln>
          <a:effectLst>
            <a:softEdge rad="112500"/>
          </a:effectLst>
        </p:spPr>
      </p:pic>
    </p:spTree>
    <p:extLst>
      <p:ext uri="{BB962C8B-B14F-4D97-AF65-F5344CB8AC3E}">
        <p14:creationId xmlns:p14="http://schemas.microsoft.com/office/powerpoint/2010/main" val="21523637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7216" b="2857"/>
          <a:stretch/>
        </p:blipFill>
        <p:spPr>
          <a:xfrm>
            <a:off x="324734" y="5156138"/>
            <a:ext cx="11552306" cy="1366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899945" y="496045"/>
            <a:ext cx="4251175" cy="1339324"/>
          </a:xfrm>
          <a:prstGeom prst="rect">
            <a:avLst/>
          </a:prstGeom>
          <a:noFill/>
        </p:spPr>
        <p:txBody>
          <a:bodyPr wrap="square" rtlCol="0">
            <a:prstTxWarp prst="textPlain">
              <a:avLst/>
            </a:prstTxWarp>
            <a:spAutoFit/>
            <a:scene3d>
              <a:camera prst="perspectiveFront"/>
              <a:lightRig rig="threePt" dir="t"/>
            </a:scene3d>
            <a:sp3d extrusionH="57150">
              <a:bevelT w="38100" h="38100" prst="convex"/>
            </a:sp3d>
          </a:bodyPr>
          <a:lstStyle/>
          <a:p>
            <a:pPr algn="ctr"/>
            <a:r>
              <a:rPr lang="bn-IN" sz="4400" u="sng" dirty="0" smtClean="0">
                <a:solidFill>
                  <a:srgbClr val="002060"/>
                </a:solidFill>
                <a:effectLst>
                  <a:glow rad="63500">
                    <a:schemeClr val="accent5">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পাঠের বিষয়বস্তুঃ</a:t>
            </a:r>
            <a:endParaRPr lang="en-US" sz="4400" u="sng" dirty="0">
              <a:solidFill>
                <a:srgbClr val="002060"/>
              </a:solidFill>
              <a:effectLst>
                <a:glow rad="63500">
                  <a:schemeClr val="accent5">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400" y="475633"/>
            <a:ext cx="2452293" cy="1806953"/>
          </a:xfrm>
          <a:prstGeom prst="rect">
            <a:avLst/>
          </a:prstGeom>
          <a:ln>
            <a:noFill/>
          </a:ln>
          <a:effectLst>
            <a:softEdge rad="112500"/>
          </a:effectLst>
        </p:spPr>
      </p:pic>
      <p:sp>
        <p:nvSpPr>
          <p:cNvPr id="7" name="Rounded Rectangle 6"/>
          <p:cNvSpPr/>
          <p:nvPr/>
        </p:nvSpPr>
        <p:spPr>
          <a:xfrm>
            <a:off x="1978660" y="2005111"/>
            <a:ext cx="7459979" cy="318008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bg1"/>
                </a:solidFill>
                <a:latin typeface="NikoshBAN" panose="02000000000000000000" pitchFamily="2" charset="0"/>
                <a:cs typeface="NikoshBAN" panose="02000000000000000000" pitchFamily="2" charset="0"/>
              </a:rPr>
              <a:t>এই পাঠটি মোবাইল ফোনের আবিষ্কার ও উৎপত্তি সম্পর্কে তুলে ধরা হয়েছে। আমাদের দৈনন্দিন জীবনে তথ্য ও যোগাযোগ প্রযুক্তিতে মোবাইল ফোন একটি অন্যতম প্রযুক্তি হিসেবে ব্যবহৃত হচ্ছে। এছাড়া মোবাইল ব্যবহারে আমরা বিভিন্ন সুবিধা উপভোগ করছি। এই পাঠের মাধ্যমে মোবাইল সম্পর্কে আরও বিস্তারিত আলোচনা করে আজ আমরা অনেক কিছু জানতে পারলাম।</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005878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5090" y="5412272"/>
            <a:ext cx="1928681" cy="1428416"/>
          </a:xfrm>
          <a:prstGeom prst="rect">
            <a:avLst/>
          </a:prstGeom>
        </p:spPr>
      </p:pic>
      <p:grpSp>
        <p:nvGrpSpPr>
          <p:cNvPr id="2" name="Group 1"/>
          <p:cNvGrpSpPr/>
          <p:nvPr/>
        </p:nvGrpSpPr>
        <p:grpSpPr>
          <a:xfrm>
            <a:off x="640080" y="365760"/>
            <a:ext cx="9662160" cy="802640"/>
            <a:chOff x="640080" y="365760"/>
            <a:chExt cx="9662160" cy="802640"/>
          </a:xfrm>
        </p:grpSpPr>
        <p:sp>
          <p:nvSpPr>
            <p:cNvPr id="7" name="Rounded Rectangle 6"/>
            <p:cNvSpPr/>
            <p:nvPr/>
          </p:nvSpPr>
          <p:spPr>
            <a:xfrm>
              <a:off x="640080" y="365760"/>
              <a:ext cx="9662160" cy="802640"/>
            </a:xfrm>
            <a:prstGeom prst="roundRect">
              <a:avLst>
                <a:gd name="adj" fmla="val 50000"/>
              </a:avLst>
            </a:prstGeom>
            <a:solidFill>
              <a:schemeClr val="accent1">
                <a:lumMod val="20000"/>
                <a:lumOff val="80000"/>
              </a:schemeClr>
            </a:solidFill>
            <a:ln>
              <a:noFill/>
            </a:ln>
            <a:effectLst>
              <a:innerShdw blurRad="317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27760" y="533400"/>
              <a:ext cx="8747760" cy="467360"/>
            </a:xfrm>
            <a:prstGeom prst="roundRect">
              <a:avLst>
                <a:gd name="adj" fmla="val 50000"/>
              </a:avLst>
            </a:prstGeom>
            <a:solidFill>
              <a:schemeClr val="bg2">
                <a:lumMod val="25000"/>
              </a:schemeClr>
            </a:solidFill>
            <a:ln>
              <a:noFill/>
            </a:ln>
            <a:effectLst>
              <a:outerShdw blurRad="876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54663" y="365760"/>
            <a:ext cx="2367657" cy="5986711"/>
            <a:chOff x="1158240" y="365760"/>
            <a:chExt cx="2164080" cy="5986711"/>
          </a:xfrm>
        </p:grpSpPr>
        <p:cxnSp>
          <p:nvCxnSpPr>
            <p:cNvPr id="16" name="Straight Connector 15"/>
            <p:cNvCxnSpPr/>
            <p:nvPr/>
          </p:nvCxnSpPr>
          <p:spPr>
            <a:xfrm>
              <a:off x="2179320" y="1005840"/>
              <a:ext cx="30480" cy="300736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58240" y="3962400"/>
              <a:ext cx="2164080" cy="2164080"/>
            </a:xfrm>
            <a:prstGeom prst="ellipse">
              <a:avLst/>
            </a:prstGeom>
            <a:gradFill flip="none" rotWithShape="1">
              <a:gsLst>
                <a:gs pos="1000">
                  <a:srgbClr val="EC567A"/>
                </a:gs>
                <a:gs pos="50000">
                  <a:srgbClr val="D21844"/>
                </a:gs>
                <a:gs pos="100000">
                  <a:srgbClr val="D21844"/>
                </a:gs>
              </a:gsLst>
              <a:lin ang="5400000" scaled="1"/>
              <a:tileRect/>
            </a:gra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2320" y="4064000"/>
              <a:ext cx="375920" cy="37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98320" y="365760"/>
              <a:ext cx="762000" cy="80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92300" y="502602"/>
              <a:ext cx="574040" cy="528955"/>
            </a:xfrm>
            <a:prstGeom prst="ellipse">
              <a:avLst/>
            </a:prstGeom>
            <a:gradFill flip="none" rotWithShape="1">
              <a:gsLst>
                <a:gs pos="0">
                  <a:srgbClr val="D21844">
                    <a:tint val="66000"/>
                    <a:satMod val="160000"/>
                  </a:srgbClr>
                </a:gs>
                <a:gs pos="50000">
                  <a:srgbClr val="D21844"/>
                </a:gs>
                <a:gs pos="100000">
                  <a:srgbClr val="EC56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116406" y="3881120"/>
              <a:ext cx="101408" cy="256091"/>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flipH="1">
              <a:off x="2217813" y="3881120"/>
              <a:ext cx="109804" cy="264160"/>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20236953">
              <a:off x="1646897" y="4136480"/>
              <a:ext cx="1361440" cy="2215991"/>
            </a:xfrm>
            <a:prstGeom prst="rect">
              <a:avLst/>
            </a:prstGeom>
            <a:noFill/>
          </p:spPr>
          <p:txBody>
            <a:bodyPr wrap="square" rtlCol="0">
              <a:spAutoFit/>
            </a:bodyPr>
            <a:lstStyle/>
            <a:p>
              <a:pPr algn="ctr"/>
              <a:r>
                <a:rPr lang="en-US" sz="13800" dirty="0" err="1" smtClean="0">
                  <a:solidFill>
                    <a:srgbClr val="FFFF00"/>
                  </a:solidFill>
                  <a:latin typeface="NikoshBAN" panose="02000000000000000000" pitchFamily="2" charset="0"/>
                  <a:cs typeface="NikoshBAN" panose="02000000000000000000" pitchFamily="2" charset="0"/>
                </a:rPr>
                <a:t>স্বা</a:t>
              </a:r>
              <a:endParaRPr lang="en-US" sz="13800" dirty="0">
                <a:solidFill>
                  <a:srgbClr val="FFFF00"/>
                </a:solidFill>
                <a:latin typeface="NikoshBAN" panose="02000000000000000000" pitchFamily="2" charset="0"/>
                <a:cs typeface="NikoshBAN" panose="02000000000000000000" pitchFamily="2" charset="0"/>
              </a:endParaRPr>
            </a:p>
          </p:txBody>
        </p:sp>
      </p:grpSp>
      <p:grpSp>
        <p:nvGrpSpPr>
          <p:cNvPr id="39" name="Group 38"/>
          <p:cNvGrpSpPr/>
          <p:nvPr/>
        </p:nvGrpSpPr>
        <p:grpSpPr>
          <a:xfrm>
            <a:off x="3198071" y="378561"/>
            <a:ext cx="2230961" cy="5124080"/>
            <a:chOff x="3199458" y="413804"/>
            <a:chExt cx="2230961" cy="5124080"/>
          </a:xfrm>
        </p:grpSpPr>
        <p:cxnSp>
          <p:nvCxnSpPr>
            <p:cNvPr id="30" name="Straight Connector 29"/>
            <p:cNvCxnSpPr/>
            <p:nvPr/>
          </p:nvCxnSpPr>
          <p:spPr>
            <a:xfrm>
              <a:off x="4283517" y="1053884"/>
              <a:ext cx="31422" cy="300736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890742" y="413804"/>
              <a:ext cx="785550" cy="80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987626" y="550646"/>
              <a:ext cx="591781" cy="528955"/>
            </a:xfrm>
            <a:prstGeom prst="ellipse">
              <a:avLst/>
            </a:prstGeom>
            <a:gradFill>
              <a:gsLst>
                <a:gs pos="0">
                  <a:schemeClr val="accent6">
                    <a:lumMod val="40000"/>
                    <a:lumOff val="60000"/>
                  </a:schemeClr>
                </a:gs>
                <a:gs pos="50000">
                  <a:srgbClr val="00FF00"/>
                </a:gs>
                <a:gs pos="100000">
                  <a:srgbClr val="00FF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3199458" y="3066533"/>
              <a:ext cx="2230961" cy="2471351"/>
              <a:chOff x="3230880" y="3929164"/>
              <a:chExt cx="2230961" cy="2471351"/>
            </a:xfrm>
          </p:grpSpPr>
          <p:sp>
            <p:nvSpPr>
              <p:cNvPr id="31" name="Oval 30"/>
              <p:cNvSpPr/>
              <p:nvPr/>
            </p:nvSpPr>
            <p:spPr>
              <a:xfrm>
                <a:off x="3230880" y="4010444"/>
                <a:ext cx="2230961" cy="2164080"/>
              </a:xfrm>
              <a:prstGeom prst="ellipse">
                <a:avLst/>
              </a:prstGeom>
              <a:gradFill flip="none" rotWithShape="1">
                <a:gsLst>
                  <a:gs pos="1000">
                    <a:srgbClr val="52EC46"/>
                  </a:gs>
                  <a:gs pos="23000">
                    <a:srgbClr val="52EC46"/>
                  </a:gs>
                  <a:gs pos="100000">
                    <a:srgbClr val="00FF00"/>
                  </a:gs>
                </a:gsLst>
                <a:lin ang="5400000" scaled="1"/>
                <a:tileRect/>
              </a:gradFill>
              <a:ln>
                <a:no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52592" y="4112044"/>
                <a:ext cx="387538" cy="37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218658" y="3929164"/>
                <a:ext cx="104542" cy="256091"/>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flipH="1">
                <a:off x="4323199" y="3929164"/>
                <a:ext cx="113197" cy="264160"/>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20236953">
                <a:off x="3734639" y="4184524"/>
                <a:ext cx="1403515" cy="2215991"/>
              </a:xfrm>
              <a:prstGeom prst="rect">
                <a:avLst/>
              </a:prstGeom>
              <a:noFill/>
            </p:spPr>
            <p:txBody>
              <a:bodyPr wrap="square" rtlCol="0">
                <a:spAutoFit/>
              </a:bodyPr>
              <a:lstStyle/>
              <a:p>
                <a:pPr algn="ctr"/>
                <a:r>
                  <a:rPr lang="bn-IN" sz="13800" dirty="0">
                    <a:solidFill>
                      <a:srgbClr val="CC00CC"/>
                    </a:solidFill>
                    <a:latin typeface="NikoshBAN" panose="02000000000000000000" pitchFamily="2" charset="0"/>
                    <a:cs typeface="NikoshBAN" panose="02000000000000000000" pitchFamily="2" charset="0"/>
                  </a:rPr>
                  <a:t>গ</a:t>
                </a:r>
                <a:endParaRPr lang="en-US" sz="13800" dirty="0">
                  <a:solidFill>
                    <a:srgbClr val="CC00CC"/>
                  </a:solidFill>
                  <a:latin typeface="NikoshBAN" panose="02000000000000000000" pitchFamily="2" charset="0"/>
                  <a:cs typeface="NikoshBAN" panose="02000000000000000000" pitchFamily="2" charset="0"/>
                </a:endParaRPr>
              </a:p>
            </p:txBody>
          </p:sp>
        </p:grpSp>
      </p:grpSp>
      <p:grpSp>
        <p:nvGrpSpPr>
          <p:cNvPr id="62" name="Group 61"/>
          <p:cNvGrpSpPr/>
          <p:nvPr/>
        </p:nvGrpSpPr>
        <p:grpSpPr>
          <a:xfrm>
            <a:off x="5359470" y="352959"/>
            <a:ext cx="2325754" cy="6013094"/>
            <a:chOff x="5301822" y="365760"/>
            <a:chExt cx="2230961" cy="5794467"/>
          </a:xfrm>
        </p:grpSpPr>
        <p:cxnSp>
          <p:nvCxnSpPr>
            <p:cNvPr id="41" name="Straight Connector 40"/>
            <p:cNvCxnSpPr/>
            <p:nvPr/>
          </p:nvCxnSpPr>
          <p:spPr>
            <a:xfrm>
              <a:off x="6414350" y="1018641"/>
              <a:ext cx="31422" cy="300736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01822" y="365760"/>
              <a:ext cx="2230961" cy="5794467"/>
              <a:chOff x="5320166" y="378561"/>
              <a:chExt cx="2230961" cy="5794467"/>
            </a:xfrm>
          </p:grpSpPr>
          <p:grpSp>
            <p:nvGrpSpPr>
              <p:cNvPr id="60" name="Group 59"/>
              <p:cNvGrpSpPr/>
              <p:nvPr/>
            </p:nvGrpSpPr>
            <p:grpSpPr>
              <a:xfrm>
                <a:off x="5320166" y="3782318"/>
                <a:ext cx="2230961" cy="2390710"/>
                <a:chOff x="5354551" y="3793290"/>
                <a:chExt cx="2230961" cy="2390710"/>
              </a:xfrm>
            </p:grpSpPr>
            <p:sp>
              <p:nvSpPr>
                <p:cNvPr id="45" name="Oval 44"/>
                <p:cNvSpPr/>
                <p:nvPr/>
              </p:nvSpPr>
              <p:spPr>
                <a:xfrm>
                  <a:off x="5354551" y="3793290"/>
                  <a:ext cx="2230961" cy="2164080"/>
                </a:xfrm>
                <a:prstGeom prst="ellipse">
                  <a:avLst/>
                </a:prstGeom>
                <a:gradFill flip="none" rotWithShape="1">
                  <a:gsLst>
                    <a:gs pos="1000">
                      <a:schemeClr val="accent4">
                        <a:lumMod val="60000"/>
                        <a:lumOff val="40000"/>
                      </a:schemeClr>
                    </a:gs>
                    <a:gs pos="23000">
                      <a:srgbClr val="FFFF00"/>
                    </a:gs>
                    <a:gs pos="100000">
                      <a:srgbClr val="FFFF00"/>
                    </a:gs>
                  </a:gsLst>
                  <a:lin ang="5400000" scaled="1"/>
                  <a:tileRect/>
                </a:gradFill>
                <a:ln>
                  <a:no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276263" y="3894890"/>
                  <a:ext cx="387538" cy="37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rot="20236953">
                  <a:off x="5845307" y="3968009"/>
                  <a:ext cx="1403515" cy="2215991"/>
                </a:xfrm>
                <a:prstGeom prst="rect">
                  <a:avLst/>
                </a:prstGeom>
                <a:noFill/>
              </p:spPr>
              <p:txBody>
                <a:bodyPr wrap="square" rtlCol="0">
                  <a:spAutoFit/>
                </a:bodyPr>
                <a:lstStyle/>
                <a:p>
                  <a:pPr algn="ctr"/>
                  <a:r>
                    <a:rPr lang="bn-IN" sz="13800" dirty="0" smtClean="0">
                      <a:solidFill>
                        <a:srgbClr val="00B0F0"/>
                      </a:solidFill>
                      <a:latin typeface="NikoshBAN" panose="02000000000000000000" pitchFamily="2" charset="0"/>
                      <a:cs typeface="NikoshBAN" panose="02000000000000000000" pitchFamily="2" charset="0"/>
                    </a:rPr>
                    <a:t>ত</a:t>
                  </a:r>
                  <a:endParaRPr lang="en-US" sz="13800" dirty="0">
                    <a:solidFill>
                      <a:srgbClr val="00B0F0"/>
                    </a:solidFill>
                    <a:latin typeface="NikoshBAN" panose="02000000000000000000" pitchFamily="2" charset="0"/>
                    <a:cs typeface="NikoshBAN" panose="02000000000000000000" pitchFamily="2" charset="0"/>
                  </a:endParaRPr>
                </a:p>
              </p:txBody>
            </p:sp>
          </p:grpSp>
          <p:sp>
            <p:nvSpPr>
              <p:cNvPr id="42" name="Oval 41"/>
              <p:cNvSpPr/>
              <p:nvPr/>
            </p:nvSpPr>
            <p:spPr>
              <a:xfrm>
                <a:off x="6021575" y="378561"/>
                <a:ext cx="785550" cy="80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18459" y="515403"/>
                <a:ext cx="591781" cy="528955"/>
              </a:xfrm>
              <a:prstGeom prst="ellipse">
                <a:avLst/>
              </a:prstGeom>
              <a:gradFill>
                <a:gsLst>
                  <a:gs pos="0">
                    <a:schemeClr val="accent4">
                      <a:lumMod val="60000"/>
                      <a:lumOff val="40000"/>
                    </a:schemeClr>
                  </a:gs>
                  <a:gs pos="50000">
                    <a:srgbClr val="FFFF00"/>
                  </a:gs>
                  <a:gs pos="100000">
                    <a:srgbClr val="FFFF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6342329" y="3712010"/>
                <a:ext cx="104542" cy="256091"/>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flipH="1">
                <a:off x="6446870" y="3712010"/>
                <a:ext cx="113197" cy="264160"/>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7764821" y="352959"/>
            <a:ext cx="2300090" cy="5342754"/>
            <a:chOff x="7764821" y="352959"/>
            <a:chExt cx="2300090" cy="5342754"/>
          </a:xfrm>
        </p:grpSpPr>
        <p:cxnSp>
          <p:nvCxnSpPr>
            <p:cNvPr id="64" name="Straight Connector 63"/>
            <p:cNvCxnSpPr/>
            <p:nvPr/>
          </p:nvCxnSpPr>
          <p:spPr>
            <a:xfrm>
              <a:off x="8859608" y="993039"/>
              <a:ext cx="32396" cy="300736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454662" y="352959"/>
              <a:ext cx="809891" cy="80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554549" y="489801"/>
              <a:ext cx="610118" cy="528955"/>
            </a:xfrm>
            <a:prstGeom prst="ellipse">
              <a:avLst/>
            </a:prstGeom>
            <a:gradFill flip="none" rotWithShape="1">
              <a:gsLst>
                <a:gs pos="0">
                  <a:schemeClr val="accent5">
                    <a:lumMod val="75000"/>
                  </a:schemeClr>
                </a:gs>
                <a:gs pos="50000">
                  <a:srgbClr val="0070C0"/>
                </a:gs>
                <a:gs pos="100000">
                  <a:schemeClr val="accent5">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764821" y="3224362"/>
              <a:ext cx="2300090" cy="2471351"/>
              <a:chOff x="7774354" y="3868319"/>
              <a:chExt cx="2300090" cy="2471351"/>
            </a:xfrm>
          </p:grpSpPr>
          <p:sp>
            <p:nvSpPr>
              <p:cNvPr id="65" name="Oval 64"/>
              <p:cNvSpPr/>
              <p:nvPr/>
            </p:nvSpPr>
            <p:spPr>
              <a:xfrm>
                <a:off x="7774354" y="3949599"/>
                <a:ext cx="2300090" cy="2164080"/>
              </a:xfrm>
              <a:prstGeom prst="ellipse">
                <a:avLst/>
              </a:prstGeom>
              <a:gradFill flip="none" rotWithShape="1">
                <a:gsLst>
                  <a:gs pos="1000">
                    <a:srgbClr val="0070C0"/>
                  </a:gs>
                  <a:gs pos="50000">
                    <a:srgbClr val="0070C0"/>
                  </a:gs>
                  <a:gs pos="100000">
                    <a:srgbClr val="002060"/>
                  </a:gs>
                </a:gsLst>
                <a:lin ang="5400000" scaled="1"/>
                <a:tileRect/>
              </a:gra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724626" y="4051199"/>
                <a:ext cx="399546" cy="37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8792740" y="3868319"/>
                <a:ext cx="107781" cy="256091"/>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8900520" y="3868319"/>
                <a:ext cx="116705" cy="264160"/>
              </a:xfrm>
              <a:custGeom>
                <a:avLst/>
                <a:gdLst>
                  <a:gd name="connsiteX0" fmla="*/ 101600 w 123875"/>
                  <a:gd name="connsiteY0" fmla="*/ 0 h 248021"/>
                  <a:gd name="connsiteX1" fmla="*/ 0 w 123875"/>
                  <a:gd name="connsiteY1" fmla="*/ 152400 h 248021"/>
                  <a:gd name="connsiteX2" fmla="*/ 101600 w 123875"/>
                  <a:gd name="connsiteY2" fmla="*/ 243840 h 248021"/>
                  <a:gd name="connsiteX3" fmla="*/ 121920 w 123875"/>
                  <a:gd name="connsiteY3" fmla="*/ 233680 h 248021"/>
                  <a:gd name="connsiteX4" fmla="*/ 121920 w 123875"/>
                  <a:gd name="connsiteY4" fmla="*/ 243840 h 24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5" h="248021">
                    <a:moveTo>
                      <a:pt x="101600" y="0"/>
                    </a:moveTo>
                    <a:cubicBezTo>
                      <a:pt x="50800" y="55880"/>
                      <a:pt x="0" y="111760"/>
                      <a:pt x="0" y="152400"/>
                    </a:cubicBezTo>
                    <a:cubicBezTo>
                      <a:pt x="0" y="193040"/>
                      <a:pt x="81280" y="230293"/>
                      <a:pt x="101600" y="243840"/>
                    </a:cubicBezTo>
                    <a:cubicBezTo>
                      <a:pt x="121920" y="257387"/>
                      <a:pt x="118533" y="233680"/>
                      <a:pt x="121920" y="233680"/>
                    </a:cubicBezTo>
                    <a:cubicBezTo>
                      <a:pt x="125307" y="233680"/>
                      <a:pt x="123613" y="238760"/>
                      <a:pt x="121920" y="243840"/>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20236953">
                <a:off x="8293723" y="4123679"/>
                <a:ext cx="1447005" cy="2215991"/>
              </a:xfrm>
              <a:prstGeom prst="rect">
                <a:avLst/>
              </a:prstGeom>
              <a:noFill/>
            </p:spPr>
            <p:txBody>
              <a:bodyPr wrap="square" rtlCol="0">
                <a:spAutoFit/>
              </a:bodyPr>
              <a:lstStyle/>
              <a:p>
                <a:pPr algn="ctr"/>
                <a:r>
                  <a:rPr lang="bn-IN" sz="13800" dirty="0">
                    <a:solidFill>
                      <a:srgbClr val="00FF00"/>
                    </a:solidFill>
                    <a:latin typeface="NikoshBAN" panose="02000000000000000000" pitchFamily="2" charset="0"/>
                    <a:cs typeface="NikoshBAN" panose="02000000000000000000" pitchFamily="2" charset="0"/>
                  </a:rPr>
                  <a:t>ম</a:t>
                </a:r>
                <a:endParaRPr lang="en-US" sz="13800" dirty="0">
                  <a:solidFill>
                    <a:srgbClr val="00FF00"/>
                  </a:solidFill>
                  <a:latin typeface="NikoshBAN" panose="02000000000000000000" pitchFamily="2" charset="0"/>
                  <a:cs typeface="NikoshBAN" panose="02000000000000000000" pitchFamily="2" charset="0"/>
                </a:endParaRPr>
              </a:p>
            </p:txBody>
          </p:sp>
        </p:grpSp>
      </p:grpSp>
      <p:sp>
        <p:nvSpPr>
          <p:cNvPr id="3" name="Frame 2"/>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57" y="6177280"/>
            <a:ext cx="2756378" cy="62331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1072" y="198214"/>
            <a:ext cx="1637462" cy="1163331"/>
          </a:xfrm>
          <a:prstGeom prst="rect">
            <a:avLst/>
          </a:prstGeom>
        </p:spPr>
      </p:pic>
    </p:spTree>
    <p:extLst>
      <p:ext uri="{BB962C8B-B14F-4D97-AF65-F5344CB8AC3E}">
        <p14:creationId xmlns:p14="http://schemas.microsoft.com/office/powerpoint/2010/main" val="290073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9000">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14:bounceEnd="9000">
                                          <p:cBhvr additive="base">
                                            <p:cTn id="13" dur="2000" fill="hold"/>
                                            <p:tgtEl>
                                              <p:spTgt spid="28"/>
                                            </p:tgtEl>
                                            <p:attrNameLst>
                                              <p:attrName>ppt_x</p:attrName>
                                            </p:attrNameLst>
                                          </p:cBhvr>
                                          <p:tavLst>
                                            <p:tav tm="0">
                                              <p:val>
                                                <p:strVal val="0-#ppt_w/2"/>
                                              </p:val>
                                            </p:tav>
                                            <p:tav tm="100000">
                                              <p:val>
                                                <p:strVal val="#ppt_x"/>
                                              </p:val>
                                            </p:tav>
                                          </p:tavLst>
                                        </p:anim>
                                        <p:anim calcmode="lin" valueType="num" p14:bounceEnd="9000">
                                          <p:cBhvr additive="base">
                                            <p:cTn id="14"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8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8000">
                                          <p:cBhvr additive="base">
                                            <p:cTn id="19" dur="2000" fill="hold"/>
                                            <p:tgtEl>
                                              <p:spTgt spid="39"/>
                                            </p:tgtEl>
                                            <p:attrNameLst>
                                              <p:attrName>ppt_x</p:attrName>
                                            </p:attrNameLst>
                                          </p:cBhvr>
                                          <p:tavLst>
                                            <p:tav tm="0">
                                              <p:val>
                                                <p:strVal val="0-#ppt_w/2"/>
                                              </p:val>
                                            </p:tav>
                                            <p:tav tm="100000">
                                              <p:val>
                                                <p:strVal val="#ppt_x"/>
                                              </p:val>
                                            </p:tav>
                                          </p:tavLst>
                                        </p:anim>
                                        <p:anim calcmode="lin" valueType="num" p14:bounceEnd="8000">
                                          <p:cBhvr additive="base">
                                            <p:cTn id="20" dur="2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7000">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14:bounceEnd="7000">
                                          <p:cBhvr additive="base">
                                            <p:cTn id="25" dur="2000" fill="hold"/>
                                            <p:tgtEl>
                                              <p:spTgt spid="62"/>
                                            </p:tgtEl>
                                            <p:attrNameLst>
                                              <p:attrName>ppt_x</p:attrName>
                                            </p:attrNameLst>
                                          </p:cBhvr>
                                          <p:tavLst>
                                            <p:tav tm="0">
                                              <p:val>
                                                <p:strVal val="1+#ppt_w/2"/>
                                              </p:val>
                                            </p:tav>
                                            <p:tav tm="100000">
                                              <p:val>
                                                <p:strVal val="#ppt_x"/>
                                              </p:val>
                                            </p:tav>
                                          </p:tavLst>
                                        </p:anim>
                                        <p:anim calcmode="lin" valueType="num" p14:bounceEnd="7000">
                                          <p:cBhvr additive="base">
                                            <p:cTn id="26" dur="2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8000">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14:bounceEnd="8000">
                                          <p:cBhvr additive="base">
                                            <p:cTn id="31" dur="2000" fill="hold"/>
                                            <p:tgtEl>
                                              <p:spTgt spid="73"/>
                                            </p:tgtEl>
                                            <p:attrNameLst>
                                              <p:attrName>ppt_x</p:attrName>
                                            </p:attrNameLst>
                                          </p:cBhvr>
                                          <p:tavLst>
                                            <p:tav tm="0">
                                              <p:val>
                                                <p:strVal val="1+#ppt_w/2"/>
                                              </p:val>
                                            </p:tav>
                                            <p:tav tm="100000">
                                              <p:val>
                                                <p:strVal val="#ppt_x"/>
                                              </p:val>
                                            </p:tav>
                                          </p:tavLst>
                                        </p:anim>
                                        <p:anim calcmode="lin" valueType="num" p14:bounceEnd="8000">
                                          <p:cBhvr additive="base">
                                            <p:cTn id="32" dur="2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2000" fill="hold"/>
                                            <p:tgtEl>
                                              <p:spTgt spid="28"/>
                                            </p:tgtEl>
                                            <p:attrNameLst>
                                              <p:attrName>ppt_x</p:attrName>
                                            </p:attrNameLst>
                                          </p:cBhvr>
                                          <p:tavLst>
                                            <p:tav tm="0">
                                              <p:val>
                                                <p:strVal val="0-#ppt_w/2"/>
                                              </p:val>
                                            </p:tav>
                                            <p:tav tm="100000">
                                              <p:val>
                                                <p:strVal val="#ppt_x"/>
                                              </p:val>
                                            </p:tav>
                                          </p:tavLst>
                                        </p:anim>
                                        <p:anim calcmode="lin" valueType="num">
                                          <p:cBhvr additive="base">
                                            <p:cTn id="14"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2000" fill="hold"/>
                                            <p:tgtEl>
                                              <p:spTgt spid="39"/>
                                            </p:tgtEl>
                                            <p:attrNameLst>
                                              <p:attrName>ppt_x</p:attrName>
                                            </p:attrNameLst>
                                          </p:cBhvr>
                                          <p:tavLst>
                                            <p:tav tm="0">
                                              <p:val>
                                                <p:strVal val="0-#ppt_w/2"/>
                                              </p:val>
                                            </p:tav>
                                            <p:tav tm="100000">
                                              <p:val>
                                                <p:strVal val="#ppt_x"/>
                                              </p:val>
                                            </p:tav>
                                          </p:tavLst>
                                        </p:anim>
                                        <p:anim calcmode="lin" valueType="num">
                                          <p:cBhvr additive="base">
                                            <p:cTn id="20" dur="2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2000" fill="hold"/>
                                            <p:tgtEl>
                                              <p:spTgt spid="62"/>
                                            </p:tgtEl>
                                            <p:attrNameLst>
                                              <p:attrName>ppt_x</p:attrName>
                                            </p:attrNameLst>
                                          </p:cBhvr>
                                          <p:tavLst>
                                            <p:tav tm="0">
                                              <p:val>
                                                <p:strVal val="1+#ppt_w/2"/>
                                              </p:val>
                                            </p:tav>
                                            <p:tav tm="100000">
                                              <p:val>
                                                <p:strVal val="#ppt_x"/>
                                              </p:val>
                                            </p:tav>
                                          </p:tavLst>
                                        </p:anim>
                                        <p:anim calcmode="lin" valueType="num">
                                          <p:cBhvr additive="base">
                                            <p:cTn id="26" dur="2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2000" fill="hold"/>
                                            <p:tgtEl>
                                              <p:spTgt spid="73"/>
                                            </p:tgtEl>
                                            <p:attrNameLst>
                                              <p:attrName>ppt_x</p:attrName>
                                            </p:attrNameLst>
                                          </p:cBhvr>
                                          <p:tavLst>
                                            <p:tav tm="0">
                                              <p:val>
                                                <p:strVal val="1+#ppt_w/2"/>
                                              </p:val>
                                            </p:tav>
                                            <p:tav tm="100000">
                                              <p:val>
                                                <p:strVal val="#ppt_x"/>
                                              </p:val>
                                            </p:tav>
                                          </p:tavLst>
                                        </p:anim>
                                        <p:anim calcmode="lin" valueType="num">
                                          <p:cBhvr additive="base">
                                            <p:cTn id="32" dur="2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7216" b="2857"/>
          <a:stretch/>
        </p:blipFill>
        <p:spPr>
          <a:xfrm>
            <a:off x="324734" y="5156138"/>
            <a:ext cx="11552306" cy="1366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4026481" y="475163"/>
            <a:ext cx="3634159" cy="1062912"/>
          </a:xfrm>
          <a:prstGeom prst="rect">
            <a:avLst/>
          </a:prstGeom>
          <a:noFill/>
        </p:spPr>
        <p:txBody>
          <a:bodyPr wrap="square" rtlCol="0">
            <a:prstTxWarp prst="textCanUp">
              <a:avLst/>
            </a:prstTxWarp>
            <a:spAutoFit/>
            <a:scene3d>
              <a:camera prst="perspectiveFront"/>
              <a:lightRig rig="threePt" dir="t"/>
            </a:scene3d>
            <a:sp3d extrusionH="57150">
              <a:bevelT h="25400" prst="softRound"/>
            </a:sp3d>
          </a:bodyPr>
          <a:lstStyle/>
          <a:p>
            <a:pPr algn="ctr"/>
            <a:r>
              <a:rPr lang="bn-BD" sz="5400" dirty="0" smtClean="0">
                <a:solidFill>
                  <a:srgbClr val="7030A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মূল্যায়ন</a:t>
            </a:r>
            <a:endParaRPr lang="en-US" sz="5400" dirty="0">
              <a:solidFill>
                <a:srgbClr val="7030A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sp>
        <p:nvSpPr>
          <p:cNvPr id="6" name="Flowchart: Data 5"/>
          <p:cNvSpPr/>
          <p:nvPr/>
        </p:nvSpPr>
        <p:spPr>
          <a:xfrm>
            <a:off x="754960" y="1688815"/>
            <a:ext cx="4294560" cy="592853"/>
          </a:xfrm>
          <a:prstGeom prst="flowChartInputOutput">
            <a:avLst/>
          </a:prstGeom>
          <a:solidFill>
            <a:srgbClr val="D6F1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সংক্ষিপ্ত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প্রশ্নঃ</a:t>
            </a:r>
            <a:endParaRPr lang="en-US"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57522" y="259936"/>
            <a:ext cx="2291010" cy="2040733"/>
          </a:xfrm>
          <a:prstGeom prst="rect">
            <a:avLst/>
          </a:prstGeom>
          <a:ln>
            <a:noFill/>
          </a:ln>
          <a:effectLst>
            <a:softEdge rad="112500"/>
          </a:effectLst>
        </p:spPr>
      </p:pic>
      <p:sp>
        <p:nvSpPr>
          <p:cNvPr id="8" name="TextBox 7"/>
          <p:cNvSpPr txBox="1"/>
          <p:nvPr/>
        </p:nvSpPr>
        <p:spPr>
          <a:xfrm>
            <a:off x="1891520" y="2364437"/>
            <a:ext cx="8911507" cy="1200329"/>
          </a:xfrm>
          <a:prstGeom prst="rect">
            <a:avLst/>
          </a:prstGeom>
          <a:noFill/>
        </p:spPr>
        <p:txBody>
          <a:bodyPr wrap="square" rtlCol="0">
            <a:spAutoFit/>
          </a:bodyPr>
          <a:lstStyle/>
          <a:p>
            <a:r>
              <a:rPr lang="bn-IN" sz="3600" dirty="0">
                <a:solidFill>
                  <a:srgbClr val="FF0000"/>
                </a:solidFill>
                <a:latin typeface="NikoshBAN" panose="02000000000000000000" pitchFamily="2" charset="0"/>
                <a:cs typeface="NikoshBAN" panose="02000000000000000000" pitchFamily="2" charset="0"/>
              </a:rPr>
              <a:t>১</a:t>
            </a:r>
            <a:r>
              <a:rPr lang="bn-IN" sz="3600" dirty="0" smtClean="0">
                <a:solidFill>
                  <a:srgbClr val="FF0000"/>
                </a:solidFill>
                <a:latin typeface="NikoshBAN" panose="02000000000000000000" pitchFamily="2" charset="0"/>
                <a:cs typeface="NikoshBAN" panose="02000000000000000000" pitchFamily="2" charset="0"/>
              </a:rPr>
              <a:t>.</a:t>
            </a:r>
            <a:r>
              <a:rPr lang="en-US" sz="3600" dirty="0" smtClean="0">
                <a:solidFill>
                  <a:srgbClr val="FF0000"/>
                </a:solidFill>
                <a:latin typeface="NikoshBAN" panose="02000000000000000000" pitchFamily="2" charset="0"/>
                <a:cs typeface="NikoshBAN" panose="02000000000000000000" pitchFamily="2" charset="0"/>
              </a:rPr>
              <a:t> </a:t>
            </a:r>
            <a:r>
              <a:rPr lang="bn-IN" sz="3600" dirty="0" smtClean="0">
                <a:solidFill>
                  <a:srgbClr val="FF0000"/>
                </a:solidFill>
                <a:latin typeface="NikoshBAN" panose="02000000000000000000" pitchFamily="2" charset="0"/>
                <a:cs typeface="NikoshBAN" panose="02000000000000000000" pitchFamily="2" charset="0"/>
              </a:rPr>
              <a:t>মোবাইল ফোন সর্বপ্রথম কে এবং কত সালে আবিষ্কার করেছেন </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1891520" y="3629967"/>
            <a:ext cx="8911507" cy="1200329"/>
          </a:xfrm>
          <a:prstGeom prst="rect">
            <a:avLst/>
          </a:prstGeom>
          <a:noFill/>
        </p:spPr>
        <p:txBody>
          <a:bodyPr wrap="square" rtlCol="0">
            <a:spAutoFit/>
          </a:bodyPr>
          <a:lstStyle/>
          <a:p>
            <a:r>
              <a:rPr lang="bn-IN" sz="3600" dirty="0">
                <a:solidFill>
                  <a:srgbClr val="FF0000"/>
                </a:solidFill>
                <a:latin typeface="NikoshBAN" panose="02000000000000000000" pitchFamily="2" charset="0"/>
                <a:cs typeface="NikoshBAN" panose="02000000000000000000" pitchFamily="2" charset="0"/>
              </a:rPr>
              <a:t>১</a:t>
            </a:r>
            <a:r>
              <a:rPr lang="bn-IN" sz="3600" dirty="0" smtClean="0">
                <a:solidFill>
                  <a:srgbClr val="FF0000"/>
                </a:solidFill>
                <a:latin typeface="NikoshBAN" panose="02000000000000000000" pitchFamily="2" charset="0"/>
                <a:cs typeface="NikoshBAN" panose="02000000000000000000" pitchFamily="2" charset="0"/>
              </a:rPr>
              <a:t>.</a:t>
            </a:r>
            <a:r>
              <a:rPr lang="en-US" sz="3600" dirty="0" smtClean="0">
                <a:solidFill>
                  <a:srgbClr val="FF0000"/>
                </a:solidFill>
                <a:latin typeface="NikoshBAN" panose="02000000000000000000" pitchFamily="2" charset="0"/>
                <a:cs typeface="NikoshBAN" panose="02000000000000000000" pitchFamily="2" charset="0"/>
              </a:rPr>
              <a:t> </a:t>
            </a:r>
            <a:r>
              <a:rPr lang="bn-IN" sz="3600" dirty="0" smtClean="0">
                <a:solidFill>
                  <a:srgbClr val="FF0000"/>
                </a:solidFill>
                <a:latin typeface="NikoshBAN" panose="02000000000000000000" pitchFamily="2" charset="0"/>
                <a:cs typeface="NikoshBAN" panose="02000000000000000000" pitchFamily="2" charset="0"/>
              </a:rPr>
              <a:t>মোবাইল ফোন আজকের দিনে কী কাজে লাগে তার দুইটি উদাহরণ দাও </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1871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7216" b="2857"/>
          <a:stretch/>
        </p:blipFill>
        <p:spPr>
          <a:xfrm>
            <a:off x="324734" y="5156138"/>
            <a:ext cx="11552306" cy="1366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Flowchart: Multidocument 4"/>
          <p:cNvSpPr/>
          <p:nvPr/>
        </p:nvSpPr>
        <p:spPr>
          <a:xfrm>
            <a:off x="3695009" y="433021"/>
            <a:ext cx="4801982" cy="1768511"/>
          </a:xfrm>
          <a:prstGeom prst="flowChartMultidocument">
            <a:avLst/>
          </a:prstGeom>
          <a:solidFill>
            <a:srgbClr val="7030A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bn-BD" sz="5400" b="1" dirty="0" smtClean="0">
                <a:ln w="0"/>
                <a:solidFill>
                  <a:schemeClr val="bg1"/>
                </a:solidFill>
                <a:effectLst>
                  <a:glow rad="139700">
                    <a:schemeClr val="accent5">
                      <a:satMod val="175000"/>
                      <a:alpha val="40000"/>
                    </a:schemeClr>
                  </a:glow>
                  <a:outerShdw blurRad="50800" dist="38100" dir="16200000" rotWithShape="0">
                    <a:prstClr val="black">
                      <a:alpha val="40000"/>
                    </a:prstClr>
                  </a:outerShdw>
                  <a:reflection blurRad="6350" stA="53000" endA="300" endPos="35500" dir="5400000" sy="-90000" algn="bl" rotWithShape="0"/>
                </a:effectLst>
                <a:latin typeface="NikoshBAN" panose="02000000000000000000" pitchFamily="2" charset="0"/>
                <a:cs typeface="NikoshBAN" panose="02000000000000000000" pitchFamily="2" charset="0"/>
              </a:rPr>
              <a:t>পাঠের সারসংক্ষেপ</a:t>
            </a:r>
            <a:endParaRPr lang="en-US" sz="5400" b="1" dirty="0">
              <a:ln w="12700">
                <a:solidFill>
                  <a:schemeClr val="tx2">
                    <a:lumMod val="75000"/>
                  </a:schemeClr>
                </a:solidFill>
                <a:prstDash val="solid"/>
              </a:ln>
              <a:solidFill>
                <a:schemeClr val="bg1"/>
              </a:solidFill>
              <a:effectLst>
                <a:glow rad="139700">
                  <a:schemeClr val="accent5">
                    <a:satMod val="175000"/>
                    <a:alpha val="40000"/>
                  </a:schemeClr>
                </a:glow>
                <a:outerShdw blurRad="50800" dist="38100" dir="16200000" rotWithShape="0">
                  <a:prstClr val="black">
                    <a:alpha val="40000"/>
                  </a:prstClr>
                </a:outerShdw>
                <a:reflection blurRad="6350" stA="53000" endA="300" endPos="35500" dir="5400000" sy="-90000" algn="bl" rotWithShape="0"/>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58468" flipH="1">
            <a:off x="9620210" y="133769"/>
            <a:ext cx="2308948" cy="29163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284" y="433021"/>
            <a:ext cx="2619375" cy="1752600"/>
          </a:xfrm>
          <a:prstGeom prst="rect">
            <a:avLst/>
          </a:prstGeom>
        </p:spPr>
      </p:pic>
      <p:sp>
        <p:nvSpPr>
          <p:cNvPr id="8" name="TextBox 7"/>
          <p:cNvSpPr txBox="1"/>
          <p:nvPr/>
        </p:nvSpPr>
        <p:spPr>
          <a:xfrm>
            <a:off x="2022013" y="2185621"/>
            <a:ext cx="7633833" cy="3170099"/>
          </a:xfrm>
          <a:prstGeom prst="rect">
            <a:avLst/>
          </a:prstGeom>
          <a:noFill/>
        </p:spPr>
        <p:txBody>
          <a:bodyPr wrap="square" rtlCol="0">
            <a:spAutoFit/>
          </a:bodyPr>
          <a:lstStyle/>
          <a:p>
            <a:pPr algn="ctr"/>
            <a:r>
              <a:rPr lang="bn-BD" sz="4000" dirty="0" smtClean="0">
                <a:solidFill>
                  <a:srgbClr val="00FF00"/>
                </a:solidFill>
                <a:latin typeface="NikoshBAN" panose="02000000000000000000" pitchFamily="2" charset="0"/>
                <a:cs typeface="NikoshBAN" panose="02000000000000000000" pitchFamily="2" charset="0"/>
              </a:rPr>
              <a:t>* আজ আমরা </a:t>
            </a:r>
            <a:r>
              <a:rPr lang="bn-BD" sz="4000" dirty="0" smtClean="0">
                <a:solidFill>
                  <a:srgbClr val="00FF00"/>
                </a:solidFill>
                <a:latin typeface="NikoshBAN" panose="02000000000000000000" pitchFamily="2" charset="0"/>
                <a:cs typeface="NikoshBAN" panose="02000000000000000000" pitchFamily="2" charset="0"/>
              </a:rPr>
              <a:t>“</a:t>
            </a:r>
            <a:r>
              <a:rPr lang="bn-IN" sz="4000" dirty="0" smtClean="0">
                <a:solidFill>
                  <a:srgbClr val="00FF00"/>
                </a:solidFill>
                <a:latin typeface="NikoshBAN" panose="02000000000000000000" pitchFamily="2" charset="0"/>
                <a:cs typeface="NikoshBAN" panose="02000000000000000000" pitchFamily="2" charset="0"/>
              </a:rPr>
              <a:t>মোবাইল ফোন</a:t>
            </a:r>
            <a:r>
              <a:rPr lang="bn-BD" sz="4000" dirty="0" smtClean="0">
                <a:solidFill>
                  <a:srgbClr val="00FF00"/>
                </a:solidFill>
                <a:latin typeface="NikoshBAN" panose="02000000000000000000" pitchFamily="2" charset="0"/>
                <a:cs typeface="NikoshBAN" panose="02000000000000000000" pitchFamily="2" charset="0"/>
              </a:rPr>
              <a:t>”</a:t>
            </a:r>
            <a:r>
              <a:rPr lang="en-US" sz="4000" dirty="0" smtClean="0">
                <a:solidFill>
                  <a:srgbClr val="00FF00"/>
                </a:solidFill>
                <a:latin typeface="NikoshBAN" panose="02000000000000000000" pitchFamily="2" charset="0"/>
                <a:cs typeface="NikoshBAN" panose="02000000000000000000" pitchFamily="2" charset="0"/>
              </a:rPr>
              <a:t> </a:t>
            </a:r>
            <a:r>
              <a:rPr lang="en-US" sz="4000" dirty="0" err="1" smtClean="0">
                <a:solidFill>
                  <a:srgbClr val="00FF00"/>
                </a:solidFill>
                <a:latin typeface="NikoshBAN" panose="02000000000000000000" pitchFamily="2" charset="0"/>
                <a:cs typeface="NikoshBAN" panose="02000000000000000000" pitchFamily="2" charset="0"/>
              </a:rPr>
              <a:t>গল্পের</a:t>
            </a:r>
            <a:r>
              <a:rPr lang="bn-BD" sz="4000" dirty="0" smtClean="0">
                <a:solidFill>
                  <a:srgbClr val="00FF00"/>
                </a:solidFill>
                <a:latin typeface="NikoshBAN" panose="02000000000000000000" pitchFamily="2" charset="0"/>
                <a:cs typeface="NikoshBAN" panose="02000000000000000000" pitchFamily="2" charset="0"/>
              </a:rPr>
              <a:t>  নির্ধারিত অংশুটুকু পড়েছি এবং</a:t>
            </a:r>
            <a:r>
              <a:rPr lang="en-US" sz="4000" dirty="0" smtClean="0">
                <a:solidFill>
                  <a:srgbClr val="00FF00"/>
                </a:solidFill>
                <a:latin typeface="NikoshBAN" panose="02000000000000000000" pitchFamily="2" charset="0"/>
                <a:cs typeface="NikoshBAN" panose="02000000000000000000" pitchFamily="2" charset="0"/>
              </a:rPr>
              <a:t> </a:t>
            </a:r>
            <a:r>
              <a:rPr lang="en-US" sz="4000" dirty="0" err="1" smtClean="0">
                <a:solidFill>
                  <a:srgbClr val="00FF00"/>
                </a:solidFill>
                <a:latin typeface="NikoshBAN" panose="02000000000000000000" pitchFamily="2" charset="0"/>
                <a:cs typeface="NikoshBAN" panose="02000000000000000000" pitchFamily="2" charset="0"/>
              </a:rPr>
              <a:t>গল্প</a:t>
            </a:r>
            <a:r>
              <a:rPr lang="bn-BD" sz="4000" dirty="0" smtClean="0">
                <a:solidFill>
                  <a:srgbClr val="00FF00"/>
                </a:solidFill>
                <a:latin typeface="NikoshBAN" panose="02000000000000000000" pitchFamily="2" charset="0"/>
                <a:cs typeface="NikoshBAN" panose="02000000000000000000" pitchFamily="2" charset="0"/>
              </a:rPr>
              <a:t>টি থেকে নতুন শব্দের অর্থসহ বাক্য তৈরি শিখেছি।</a:t>
            </a:r>
            <a:r>
              <a:rPr lang="en-US" sz="4000" dirty="0" smtClean="0">
                <a:solidFill>
                  <a:srgbClr val="00FF00"/>
                </a:solidFill>
                <a:latin typeface="NikoshBAN" panose="02000000000000000000" pitchFamily="2" charset="0"/>
                <a:cs typeface="NikoshBAN" panose="02000000000000000000" pitchFamily="2" charset="0"/>
              </a:rPr>
              <a:t> </a:t>
            </a:r>
            <a:r>
              <a:rPr lang="en-US" sz="4000" dirty="0" err="1" smtClean="0">
                <a:solidFill>
                  <a:srgbClr val="00FF00"/>
                </a:solidFill>
                <a:latin typeface="NikoshBAN" panose="02000000000000000000" pitchFamily="2" charset="0"/>
                <a:cs typeface="NikoshBAN" panose="02000000000000000000" pitchFamily="2" charset="0"/>
              </a:rPr>
              <a:t>গল্প</a:t>
            </a:r>
            <a:r>
              <a:rPr lang="en-US" sz="4000" dirty="0" smtClean="0">
                <a:solidFill>
                  <a:srgbClr val="00FF00"/>
                </a:solidFill>
                <a:latin typeface="NikoshBAN" panose="02000000000000000000" pitchFamily="2" charset="0"/>
                <a:cs typeface="NikoshBAN" panose="02000000000000000000" pitchFamily="2" charset="0"/>
              </a:rPr>
              <a:t> </a:t>
            </a:r>
            <a:r>
              <a:rPr lang="bn-BD" sz="4000" dirty="0" smtClean="0">
                <a:solidFill>
                  <a:srgbClr val="00FF00"/>
                </a:solidFill>
                <a:latin typeface="NikoshBAN" panose="02000000000000000000" pitchFamily="2" charset="0"/>
                <a:cs typeface="NikoshBAN" panose="02000000000000000000" pitchFamily="2" charset="0"/>
              </a:rPr>
              <a:t>থেকে প্রশ্ন এবং যুক্তবর্ণযুক্ত শব্দ সহ পাঠের বিষয়বস্তু সম্পর্কে জেনেছি।</a:t>
            </a:r>
            <a:endParaRPr lang="en-US" sz="4000" dirty="0">
              <a:solidFill>
                <a:srgbClr val="00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22566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7216" b="2857"/>
          <a:stretch/>
        </p:blipFill>
        <p:spPr>
          <a:xfrm>
            <a:off x="324734" y="5156138"/>
            <a:ext cx="11552306" cy="1366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216086" y="541132"/>
            <a:ext cx="4853878" cy="1568101"/>
          </a:xfrm>
          <a:prstGeom prst="rect">
            <a:avLst/>
          </a:prstGeom>
          <a:noFill/>
        </p:spPr>
        <p:txBody>
          <a:bodyPr wrap="square" numCol="1" rtlCol="0">
            <a:prstTxWarp prst="textPlain">
              <a:avLst/>
            </a:prstTxWarp>
            <a:spAutoFit/>
            <a:scene3d>
              <a:camera prst="perspectiveContrastingRightFacing"/>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400" dirty="0" smtClean="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পরিকল্পিত কাজ</a:t>
            </a:r>
            <a:endParaRPr lang="en-US" sz="4400" dirty="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2320" y="409815"/>
            <a:ext cx="3259751" cy="264504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1116795" y="2877353"/>
            <a:ext cx="8915400" cy="3046988"/>
          </a:xfrm>
          <a:prstGeom prst="rect">
            <a:avLst/>
          </a:prstGeom>
          <a:noFill/>
          <a:ln w="19050">
            <a:noFill/>
          </a:ln>
        </p:spPr>
        <p:txBody>
          <a:bodyPr wrap="square" rtlCol="0">
            <a:spAutoFit/>
          </a:bodyPr>
          <a:lstStyle/>
          <a:p>
            <a:r>
              <a:rPr lang="bn-BD" sz="4800" dirty="0" smtClean="0">
                <a:solidFill>
                  <a:srgbClr val="FF0000"/>
                </a:solidFill>
                <a:latin typeface="NikoshBAN" panose="02000000000000000000" pitchFamily="2" charset="0"/>
                <a:cs typeface="NikoshBAN" panose="02000000000000000000" pitchFamily="2" charset="0"/>
              </a:rPr>
              <a:t>১।</a:t>
            </a:r>
            <a:r>
              <a:rPr lang="bn-IN" sz="4800" dirty="0" smtClean="0">
                <a:solidFill>
                  <a:srgbClr val="FF0000"/>
                </a:solidFill>
                <a:latin typeface="NikoshBAN" panose="02000000000000000000" pitchFamily="2" charset="0"/>
                <a:cs typeface="NikoshBAN" panose="02000000000000000000" pitchFamily="2" charset="0"/>
              </a:rPr>
              <a:t> </a:t>
            </a:r>
            <a:r>
              <a:rPr lang="bn-BD" sz="4800" dirty="0" smtClean="0">
                <a:solidFill>
                  <a:srgbClr val="FF0000"/>
                </a:solidFill>
                <a:latin typeface="NikoshBAN" panose="02000000000000000000" pitchFamily="2" charset="0"/>
                <a:cs typeface="NikoshBAN" panose="02000000000000000000" pitchFamily="2" charset="0"/>
              </a:rPr>
              <a:t>মোবাইল ফোনের </a:t>
            </a:r>
            <a:r>
              <a:rPr lang="bn-IN" sz="4800" dirty="0" smtClean="0">
                <a:solidFill>
                  <a:srgbClr val="FF0000"/>
                </a:solidFill>
                <a:latin typeface="NikoshBAN" panose="02000000000000000000" pitchFamily="2" charset="0"/>
                <a:cs typeface="NikoshBAN" panose="02000000000000000000" pitchFamily="2" charset="0"/>
              </a:rPr>
              <a:t>২</a:t>
            </a:r>
            <a:r>
              <a:rPr lang="bn-BD" sz="4800" dirty="0" smtClean="0">
                <a:solidFill>
                  <a:srgbClr val="FF0000"/>
                </a:solidFill>
                <a:latin typeface="NikoshBAN" panose="02000000000000000000" pitchFamily="2" charset="0"/>
                <a:cs typeface="NikoshBAN" panose="02000000000000000000" pitchFamily="2" charset="0"/>
              </a:rPr>
              <a:t>টি ব্যবহার </a:t>
            </a:r>
            <a:r>
              <a:rPr lang="bn-IN" sz="4800" dirty="0" smtClean="0">
                <a:solidFill>
                  <a:srgbClr val="FF0000"/>
                </a:solidFill>
                <a:latin typeface="NikoshBAN" panose="02000000000000000000" pitchFamily="2" charset="0"/>
                <a:cs typeface="NikoshBAN" panose="02000000000000000000" pitchFamily="2" charset="0"/>
              </a:rPr>
              <a:t>	</a:t>
            </a:r>
            <a:r>
              <a:rPr lang="bn-BD" sz="4800" dirty="0" smtClean="0">
                <a:solidFill>
                  <a:srgbClr val="FF0000"/>
                </a:solidFill>
                <a:latin typeface="NikoshBAN" panose="02000000000000000000" pitchFamily="2" charset="0"/>
                <a:cs typeface="NikoshBAN" panose="02000000000000000000" pitchFamily="2" charset="0"/>
              </a:rPr>
              <a:t>লিখ</a:t>
            </a:r>
            <a:r>
              <a:rPr lang="en-US" sz="4800" dirty="0" err="1" smtClean="0">
                <a:solidFill>
                  <a:srgbClr val="FF0000"/>
                </a:solidFill>
                <a:latin typeface="NikoshBAN" panose="02000000000000000000" pitchFamily="2" charset="0"/>
                <a:cs typeface="NikoshBAN" panose="02000000000000000000" pitchFamily="2" charset="0"/>
              </a:rPr>
              <a:t>বে</a:t>
            </a:r>
            <a:r>
              <a:rPr lang="en-US" sz="4800" dirty="0" smtClean="0">
                <a:solidFill>
                  <a:srgbClr val="FF0000"/>
                </a:solidFill>
                <a:latin typeface="NikoshBAN" panose="02000000000000000000" pitchFamily="2" charset="0"/>
                <a:cs typeface="NikoshBAN" panose="02000000000000000000" pitchFamily="2" charset="0"/>
              </a:rPr>
              <a:t> </a:t>
            </a:r>
            <a:r>
              <a:rPr lang="bn-IN" sz="4800" dirty="0" smtClean="0">
                <a:solidFill>
                  <a:srgbClr val="FF0000"/>
                </a:solidFill>
                <a:latin typeface="NikoshBAN" panose="02000000000000000000" pitchFamily="2" charset="0"/>
                <a:cs typeface="NikoshBAN" panose="02000000000000000000" pitchFamily="2" charset="0"/>
              </a:rPr>
              <a:t>?</a:t>
            </a:r>
            <a:endParaRPr lang="bn-IN" sz="4800" dirty="0" smtClean="0">
              <a:solidFill>
                <a:srgbClr val="FF0000"/>
              </a:solidFill>
              <a:latin typeface="NikoshBAN" panose="02000000000000000000" pitchFamily="2" charset="0"/>
              <a:cs typeface="NikoshBAN" panose="02000000000000000000" pitchFamily="2" charset="0"/>
            </a:endParaRPr>
          </a:p>
          <a:p>
            <a:r>
              <a:rPr lang="bn-BD" sz="4800" dirty="0" smtClean="0">
                <a:solidFill>
                  <a:srgbClr val="FF0000"/>
                </a:solidFill>
                <a:latin typeface="NikoshBAN" panose="02000000000000000000" pitchFamily="2" charset="0"/>
                <a:cs typeface="NikoshBAN" panose="02000000000000000000" pitchFamily="2" charset="0"/>
              </a:rPr>
              <a:t>২।</a:t>
            </a:r>
            <a:r>
              <a:rPr lang="bn-IN" sz="4800" dirty="0" smtClean="0">
                <a:solidFill>
                  <a:srgbClr val="FF0000"/>
                </a:solidFill>
                <a:latin typeface="NikoshBAN" panose="02000000000000000000" pitchFamily="2" charset="0"/>
                <a:cs typeface="NikoshBAN" panose="02000000000000000000" pitchFamily="2" charset="0"/>
              </a:rPr>
              <a:t> </a:t>
            </a:r>
            <a:r>
              <a:rPr lang="bn-BD" sz="4800" dirty="0" smtClean="0">
                <a:solidFill>
                  <a:srgbClr val="FF0000"/>
                </a:solidFill>
                <a:latin typeface="NikoshBAN" panose="02000000000000000000" pitchFamily="2" charset="0"/>
                <a:cs typeface="NikoshBAN" panose="02000000000000000000" pitchFamily="2" charset="0"/>
              </a:rPr>
              <a:t>মোবাইল ফোন ব্যবহারে কী</a:t>
            </a:r>
            <a:r>
              <a:rPr lang="bn-IN" sz="4800" dirty="0" smtClean="0">
                <a:solidFill>
                  <a:srgbClr val="FF0000"/>
                </a:solidFill>
                <a:latin typeface="NikoshBAN" panose="02000000000000000000" pitchFamily="2" charset="0"/>
                <a:cs typeface="NikoshBAN" panose="02000000000000000000" pitchFamily="2" charset="0"/>
              </a:rPr>
              <a:t> </a:t>
            </a:r>
            <a:r>
              <a:rPr lang="bn-BD" sz="4800" dirty="0" smtClean="0">
                <a:solidFill>
                  <a:srgbClr val="FF0000"/>
                </a:solidFill>
                <a:latin typeface="NikoshBAN" panose="02000000000000000000" pitchFamily="2" charset="0"/>
                <a:cs typeface="NikoshBAN" panose="02000000000000000000" pitchFamily="2" charset="0"/>
              </a:rPr>
              <a:t>কী </a:t>
            </a:r>
            <a:r>
              <a:rPr lang="bn-IN" sz="4800" dirty="0" smtClean="0">
                <a:solidFill>
                  <a:srgbClr val="FF0000"/>
                </a:solidFill>
                <a:latin typeface="NikoshBAN" panose="02000000000000000000" pitchFamily="2" charset="0"/>
                <a:cs typeface="NikoshBAN" panose="02000000000000000000" pitchFamily="2" charset="0"/>
              </a:rPr>
              <a:t>	</a:t>
            </a:r>
            <a:r>
              <a:rPr lang="bn-BD" sz="4800" dirty="0" smtClean="0">
                <a:solidFill>
                  <a:srgbClr val="FF0000"/>
                </a:solidFill>
                <a:latin typeface="NikoshBAN" panose="02000000000000000000" pitchFamily="2" charset="0"/>
                <a:cs typeface="NikoshBAN" panose="02000000000000000000" pitchFamily="2" charset="0"/>
              </a:rPr>
              <a:t>সুবিধা আছে</a:t>
            </a:r>
            <a:r>
              <a:rPr lang="bn-IN" sz="4800" dirty="0" smtClean="0">
                <a:solidFill>
                  <a:srgbClr val="FF0000"/>
                </a:solidFill>
                <a:latin typeface="NikoshBAN" panose="02000000000000000000" pitchFamily="2" charset="0"/>
                <a:cs typeface="NikoshBAN" panose="02000000000000000000" pitchFamily="2" charset="0"/>
              </a:rPr>
              <a:t> </a:t>
            </a:r>
            <a:endParaRPr lang="en-US" sz="4800" dirty="0" smtClean="0">
              <a:solidFill>
                <a:srgbClr val="FF0000"/>
              </a:solidFill>
              <a:latin typeface="NikoshBAN" panose="02000000000000000000" pitchFamily="2" charset="0"/>
              <a:cs typeface="NikoshBAN" panose="02000000000000000000" pitchFamily="2" charset="0"/>
            </a:endParaRPr>
          </a:p>
          <a:p>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সে</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সম্পর্কে</a:t>
            </a:r>
            <a:r>
              <a:rPr lang="en-US" sz="4800" dirty="0" smtClean="0">
                <a:solidFill>
                  <a:srgbClr val="FF0000"/>
                </a:solidFill>
                <a:latin typeface="NikoshBAN" panose="02000000000000000000" pitchFamily="2" charset="0"/>
                <a:cs typeface="NikoshBAN" panose="02000000000000000000" pitchFamily="2" charset="0"/>
              </a:rPr>
              <a:t> </a:t>
            </a:r>
            <a:r>
              <a:rPr lang="bn-IN" sz="4800" dirty="0" smtClean="0">
                <a:solidFill>
                  <a:srgbClr val="FF0000"/>
                </a:solidFill>
                <a:latin typeface="NikoshBAN" panose="02000000000000000000" pitchFamily="2" charset="0"/>
                <a:cs typeface="NikoshBAN" panose="02000000000000000000" pitchFamily="2" charset="0"/>
              </a:rPr>
              <a:t>৫টি</a:t>
            </a:r>
            <a:r>
              <a:rPr lang="en-US" sz="4800" dirty="0">
                <a:solidFill>
                  <a:srgbClr val="FF0000"/>
                </a:solidFill>
                <a:latin typeface="NikoshBAN" panose="02000000000000000000" pitchFamily="2" charset="0"/>
                <a:cs typeface="NikoshBAN" panose="02000000000000000000" pitchFamily="2" charset="0"/>
              </a:rPr>
              <a:t> </a:t>
            </a:r>
            <a:r>
              <a:rPr lang="bn-IN" sz="4800" dirty="0" smtClean="0">
                <a:solidFill>
                  <a:srgbClr val="FF0000"/>
                </a:solidFill>
                <a:latin typeface="NikoshBAN" panose="02000000000000000000" pitchFamily="2" charset="0"/>
                <a:cs typeface="NikoshBAN" panose="02000000000000000000" pitchFamily="2" charset="0"/>
              </a:rPr>
              <a:t>বাক্য</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খাতায়</a:t>
            </a:r>
            <a:r>
              <a:rPr lang="en-US" sz="4800" dirty="0" smtClean="0">
                <a:solidFill>
                  <a:srgbClr val="FF0000"/>
                </a:solidFill>
                <a:latin typeface="NikoshBAN" panose="02000000000000000000" pitchFamily="2" charset="0"/>
                <a:cs typeface="NikoshBAN" panose="02000000000000000000" pitchFamily="2" charset="0"/>
              </a:rPr>
              <a:t> </a:t>
            </a:r>
            <a:r>
              <a:rPr lang="bn-IN" sz="4800" dirty="0" smtClean="0">
                <a:solidFill>
                  <a:srgbClr val="FF0000"/>
                </a:solidFill>
                <a:latin typeface="NikoshBAN" panose="02000000000000000000" pitchFamily="2" charset="0"/>
                <a:cs typeface="NikoshBAN" panose="02000000000000000000" pitchFamily="2" charset="0"/>
              </a:rPr>
              <a:t>লিখ</a:t>
            </a:r>
            <a:r>
              <a:rPr lang="en-US" sz="4800" dirty="0" err="1" smtClean="0">
                <a:solidFill>
                  <a:srgbClr val="FF0000"/>
                </a:solidFill>
                <a:latin typeface="NikoshBAN" panose="02000000000000000000" pitchFamily="2" charset="0"/>
                <a:cs typeface="NikoshBAN" panose="02000000000000000000" pitchFamily="2" charset="0"/>
              </a:rPr>
              <a:t>বে</a:t>
            </a:r>
            <a:r>
              <a:rPr lang="bn-IN" sz="4800" dirty="0" smtClean="0">
                <a:solidFill>
                  <a:srgbClr val="FF0000"/>
                </a:solidFill>
                <a:latin typeface="NikoshBAN" panose="02000000000000000000" pitchFamily="2" charset="0"/>
                <a:cs typeface="NikoshBAN" panose="02000000000000000000" pitchFamily="2" charset="0"/>
              </a:rPr>
              <a:t>?</a:t>
            </a:r>
            <a:r>
              <a:rPr lang="bn-BD" sz="4800" dirty="0" smtClean="0">
                <a:solidFill>
                  <a:srgbClr val="FF0000"/>
                </a:solidFill>
                <a:latin typeface="NikoshBAN" panose="02000000000000000000" pitchFamily="2" charset="0"/>
                <a:cs typeface="NikoshBAN" panose="02000000000000000000" pitchFamily="2" charset="0"/>
              </a:rPr>
              <a:t> </a:t>
            </a:r>
            <a:endParaRPr lang="bn-BD" sz="4800" dirty="0" smtClean="0">
              <a:solidFill>
                <a:srgbClr val="FF0000"/>
              </a:solidFill>
              <a:latin typeface="NikoshBAN" panose="02000000000000000000" pitchFamily="2" charset="0"/>
              <a:cs typeface="NikoshBAN" panose="02000000000000000000" pitchFamily="2" charset="0"/>
            </a:endParaRPr>
          </a:p>
          <a:p>
            <a:pPr algn="ct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07839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4134"/>
          </a:xfrm>
          <a:prstGeom prst="rect">
            <a:avLst/>
          </a:prstGeom>
          <a:ln w="76200">
            <a:solidFill>
              <a:srgbClr val="00FF00"/>
            </a:solidFill>
          </a:ln>
        </p:spPr>
      </p:pic>
      <p:sp>
        <p:nvSpPr>
          <p:cNvPr id="3" name="TextBox 2"/>
          <p:cNvSpPr txBox="1"/>
          <p:nvPr/>
        </p:nvSpPr>
        <p:spPr>
          <a:xfrm>
            <a:off x="4767980" y="1276026"/>
            <a:ext cx="6418179" cy="2147893"/>
          </a:xfrm>
          <a:prstGeom prst="rect">
            <a:avLst/>
          </a:prstGeom>
          <a:noFill/>
        </p:spPr>
        <p:txBody>
          <a:bodyPr wrap="square" rtlCol="0">
            <a:prstTxWarp prst="textPlain">
              <a:avLst/>
            </a:prstTxWarp>
            <a:spAutoFit/>
          </a:bodyPr>
          <a:lstStyle/>
          <a:p>
            <a:pPr algn="ctr"/>
            <a:r>
              <a:rPr lang="en-US" sz="7200" dirty="0" err="1" smtClean="0">
                <a:ln w="28575">
                  <a:solidFill>
                    <a:schemeClr val="bg1"/>
                  </a:solidFill>
                </a:ln>
                <a:solidFill>
                  <a:srgbClr val="D21844"/>
                </a:solidFill>
                <a:effectLst>
                  <a:glow rad="1397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সবাইকে</a:t>
            </a:r>
            <a:r>
              <a:rPr lang="en-US" sz="7200" dirty="0" smtClean="0">
                <a:ln w="28575">
                  <a:solidFill>
                    <a:schemeClr val="bg1"/>
                  </a:solidFill>
                </a:ln>
                <a:solidFill>
                  <a:srgbClr val="D21844"/>
                </a:solidFill>
                <a:effectLst>
                  <a:glow rad="1397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 </a:t>
            </a:r>
            <a:r>
              <a:rPr lang="en-US" sz="7200" dirty="0" err="1" smtClean="0">
                <a:ln w="28575">
                  <a:solidFill>
                    <a:schemeClr val="bg1"/>
                  </a:solidFill>
                </a:ln>
                <a:solidFill>
                  <a:srgbClr val="D21844"/>
                </a:solidFill>
                <a:effectLst>
                  <a:glow rad="1397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ধন্যবাদ</a:t>
            </a:r>
            <a:endParaRPr lang="en-US" sz="7200" dirty="0">
              <a:ln w="28575">
                <a:solidFill>
                  <a:schemeClr val="bg1"/>
                </a:solidFill>
              </a:ln>
              <a:solidFill>
                <a:srgbClr val="D21844"/>
              </a:solidFill>
              <a:effectLst>
                <a:glow rad="1397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39633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8944232" flipH="1">
            <a:off x="-4654717" y="-1892063"/>
            <a:ext cx="9512635" cy="9761164"/>
          </a:xfrm>
          <a:prstGeom prst="rtTriangle">
            <a:avLst/>
          </a:prstGeom>
          <a:solidFill>
            <a:srgbClr val="D6F10D"/>
          </a:solidFill>
          <a:ln>
            <a:noFill/>
          </a:ln>
          <a:effectLst>
            <a:glow rad="101600">
              <a:schemeClr val="accent5">
                <a:satMod val="175000"/>
                <a:alpha val="40000"/>
              </a:schemeClr>
            </a:glow>
            <a:innerShdw blurRad="152400">
              <a:prstClr val="black"/>
            </a:innerShdw>
            <a:reflection stA="87000" endPos="9000" dist="50800" dir="5400000" sy="-100000" algn="bl" rotWithShape="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008880"/>
            <a:ext cx="11551921" cy="1524132"/>
          </a:xfrm>
          <a:prstGeom prst="rect">
            <a:avLst/>
          </a:prstGeom>
        </p:spPr>
      </p:pic>
      <p:sp>
        <p:nvSpPr>
          <p:cNvPr id="4" name="Frame 3"/>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48005" y="1661036"/>
            <a:ext cx="4238840" cy="2869324"/>
          </a:xfrm>
          <a:prstGeom prst="rect">
            <a:avLst/>
          </a:prstGeom>
          <a:noFill/>
          <a:ln w="28575">
            <a:noFill/>
            <a:prstDash val="sysDash"/>
          </a:ln>
        </p:spPr>
        <p:txBody>
          <a:bodyPr wrap="square" rtlCol="0">
            <a:prstTxWarp prst="textPlain">
              <a:avLst/>
            </a:prstTxWarp>
            <a:spAutoFit/>
            <a:scene3d>
              <a:camera prst="perspectiveBelow"/>
              <a:lightRig rig="threePt" dir="t"/>
            </a:scene3d>
          </a:bodyPr>
          <a:lstStyle/>
          <a:p>
            <a:pPr algn="ctr"/>
            <a:r>
              <a:rPr lang="bn-BD" sz="8800" dirty="0" smtClean="0">
                <a:ln w="19050">
                  <a:solidFill>
                    <a:schemeClr val="bg1"/>
                  </a:solidFill>
                </a:ln>
                <a:solidFill>
                  <a:srgbClr val="002060"/>
                </a:solidFill>
                <a:effectLst>
                  <a:glow rad="63500">
                    <a:schemeClr val="accent3">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শিক্ষক পরিচিতি</a:t>
            </a:r>
            <a:endParaRPr lang="en-US" sz="8800" dirty="0">
              <a:ln w="19050">
                <a:solidFill>
                  <a:schemeClr val="bg1"/>
                </a:solidFill>
              </a:ln>
              <a:solidFill>
                <a:srgbClr val="002060"/>
              </a:solidFill>
              <a:effectLst>
                <a:glow rad="63500">
                  <a:schemeClr val="accent3">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8860220" y="468128"/>
            <a:ext cx="2927299" cy="2941679"/>
            <a:chOff x="672786" y="1854274"/>
            <a:chExt cx="3549580" cy="3498295"/>
          </a:xfrm>
        </p:grpSpPr>
        <p:sp>
          <p:nvSpPr>
            <p:cNvPr id="8" name="Freeform 7"/>
            <p:cNvSpPr/>
            <p:nvPr/>
          </p:nvSpPr>
          <p:spPr>
            <a:xfrm>
              <a:off x="1087206" y="2355017"/>
              <a:ext cx="2649448" cy="2488421"/>
            </a:xfrm>
            <a:custGeom>
              <a:avLst/>
              <a:gdLst>
                <a:gd name="connsiteX0" fmla="*/ 2351315 w 2351315"/>
                <a:gd name="connsiteY0" fmla="*/ 1597688 h 2240783"/>
                <a:gd name="connsiteX1" fmla="*/ 2351315 w 2351315"/>
                <a:gd name="connsiteY1" fmla="*/ 2240783 h 2240783"/>
                <a:gd name="connsiteX2" fmla="*/ 1708220 w 2351315"/>
                <a:gd name="connsiteY2" fmla="*/ 2240783 h 2240783"/>
                <a:gd name="connsiteX3" fmla="*/ 0 w 2351315"/>
                <a:gd name="connsiteY3" fmla="*/ 1487156 h 2240783"/>
                <a:gd name="connsiteX4" fmla="*/ 753626 w 2351315"/>
                <a:gd name="connsiteY4" fmla="*/ 2240782 h 2240783"/>
                <a:gd name="connsiteX5" fmla="*/ 0 w 2351315"/>
                <a:gd name="connsiteY5" fmla="*/ 2240782 h 2240783"/>
                <a:gd name="connsiteX6" fmla="*/ 1627834 w 2351315"/>
                <a:gd name="connsiteY6" fmla="*/ 1 h 2240783"/>
                <a:gd name="connsiteX7" fmla="*/ 2351315 w 2351315"/>
                <a:gd name="connsiteY7" fmla="*/ 1 h 2240783"/>
                <a:gd name="connsiteX8" fmla="*/ 2351315 w 2351315"/>
                <a:gd name="connsiteY8" fmla="*/ 723482 h 2240783"/>
                <a:gd name="connsiteX9" fmla="*/ 991725 w 2351315"/>
                <a:gd name="connsiteY9" fmla="*/ 0 h 2240783"/>
                <a:gd name="connsiteX10" fmla="*/ 1399785 w 2351315"/>
                <a:gd name="connsiteY10" fmla="*/ 0 h 2240783"/>
                <a:gd name="connsiteX11" fmla="*/ 2351315 w 2351315"/>
                <a:gd name="connsiteY11" fmla="*/ 951530 h 2240783"/>
                <a:gd name="connsiteX12" fmla="*/ 2351315 w 2351315"/>
                <a:gd name="connsiteY12" fmla="*/ 1369638 h 2240783"/>
                <a:gd name="connsiteX13" fmla="*/ 1480171 w 2351315"/>
                <a:gd name="connsiteY13" fmla="*/ 2240782 h 2240783"/>
                <a:gd name="connsiteX14" fmla="*/ 981675 w 2351315"/>
                <a:gd name="connsiteY14" fmla="*/ 2240782 h 2240783"/>
                <a:gd name="connsiteX15" fmla="*/ 0 w 2351315"/>
                <a:gd name="connsiteY15" fmla="*/ 1259107 h 2240783"/>
                <a:gd name="connsiteX16" fmla="*/ 0 w 2351315"/>
                <a:gd name="connsiteY16" fmla="*/ 991726 h 2240783"/>
                <a:gd name="connsiteX17" fmla="*/ 0 w 2351315"/>
                <a:gd name="connsiteY17" fmla="*/ 991725 h 2240783"/>
                <a:gd name="connsiteX18" fmla="*/ 0 w 2351315"/>
                <a:gd name="connsiteY18" fmla="*/ 763677 h 2240783"/>
                <a:gd name="connsiteX19" fmla="*/ 763676 w 2351315"/>
                <a:gd name="connsiteY19" fmla="*/ 1 h 2240783"/>
                <a:gd name="connsiteX20" fmla="*/ 991724 w 2351315"/>
                <a:gd name="connsiteY20" fmla="*/ 1 h 2240783"/>
                <a:gd name="connsiteX21" fmla="*/ 0 w 2351315"/>
                <a:gd name="connsiteY21" fmla="*/ 0 h 2240783"/>
                <a:gd name="connsiteX22" fmla="*/ 763676 w 2351315"/>
                <a:gd name="connsiteY22" fmla="*/ 0 h 2240783"/>
                <a:gd name="connsiteX23" fmla="*/ 0 w 2351315"/>
                <a:gd name="connsiteY23" fmla="*/ 763676 h 224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1315" h="2240783">
                  <a:moveTo>
                    <a:pt x="2351315" y="1597688"/>
                  </a:moveTo>
                  <a:lnTo>
                    <a:pt x="2351315" y="2240783"/>
                  </a:lnTo>
                  <a:lnTo>
                    <a:pt x="1708220" y="2240783"/>
                  </a:lnTo>
                  <a:close/>
                  <a:moveTo>
                    <a:pt x="0" y="1487156"/>
                  </a:moveTo>
                  <a:lnTo>
                    <a:pt x="753626" y="2240782"/>
                  </a:lnTo>
                  <a:lnTo>
                    <a:pt x="0" y="2240782"/>
                  </a:lnTo>
                  <a:close/>
                  <a:moveTo>
                    <a:pt x="1627834" y="1"/>
                  </a:moveTo>
                  <a:lnTo>
                    <a:pt x="2351315" y="1"/>
                  </a:lnTo>
                  <a:lnTo>
                    <a:pt x="2351315" y="723482"/>
                  </a:lnTo>
                  <a:close/>
                  <a:moveTo>
                    <a:pt x="991725" y="0"/>
                  </a:moveTo>
                  <a:lnTo>
                    <a:pt x="1399785" y="0"/>
                  </a:lnTo>
                  <a:lnTo>
                    <a:pt x="2351315" y="951530"/>
                  </a:lnTo>
                  <a:lnTo>
                    <a:pt x="2351315" y="1369638"/>
                  </a:lnTo>
                  <a:lnTo>
                    <a:pt x="1480171" y="2240782"/>
                  </a:lnTo>
                  <a:lnTo>
                    <a:pt x="981675" y="2240782"/>
                  </a:lnTo>
                  <a:lnTo>
                    <a:pt x="0" y="1259107"/>
                  </a:lnTo>
                  <a:lnTo>
                    <a:pt x="0" y="991726"/>
                  </a:lnTo>
                  <a:lnTo>
                    <a:pt x="0" y="991725"/>
                  </a:lnTo>
                  <a:lnTo>
                    <a:pt x="0" y="763677"/>
                  </a:lnTo>
                  <a:lnTo>
                    <a:pt x="763676" y="1"/>
                  </a:lnTo>
                  <a:lnTo>
                    <a:pt x="991724" y="1"/>
                  </a:lnTo>
                  <a:close/>
                  <a:moveTo>
                    <a:pt x="0" y="0"/>
                  </a:moveTo>
                  <a:lnTo>
                    <a:pt x="763676" y="0"/>
                  </a:lnTo>
                  <a:lnTo>
                    <a:pt x="0" y="763676"/>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72786" y="1854274"/>
              <a:ext cx="3549580" cy="3498295"/>
            </a:xfrm>
            <a:custGeom>
              <a:avLst/>
              <a:gdLst>
                <a:gd name="connsiteX0" fmla="*/ 361740 w 3150158"/>
                <a:gd name="connsiteY0" fmla="*/ 1195754 h 3150158"/>
                <a:gd name="connsiteX1" fmla="*/ 361740 w 3150158"/>
                <a:gd name="connsiteY1" fmla="*/ 1423803 h 3150158"/>
                <a:gd name="connsiteX2" fmla="*/ 228049 w 3150158"/>
                <a:gd name="connsiteY2" fmla="*/ 1557494 h 3150158"/>
                <a:gd name="connsiteX3" fmla="*/ 361740 w 3150158"/>
                <a:gd name="connsiteY3" fmla="*/ 1691185 h 3150158"/>
                <a:gd name="connsiteX4" fmla="*/ 361740 w 3150158"/>
                <a:gd name="connsiteY4" fmla="*/ 1691186 h 3150158"/>
                <a:gd name="connsiteX5" fmla="*/ 1343415 w 3150158"/>
                <a:gd name="connsiteY5" fmla="*/ 2672861 h 3150158"/>
                <a:gd name="connsiteX6" fmla="*/ 1592663 w 3150158"/>
                <a:gd name="connsiteY6" fmla="*/ 2922109 h 3150158"/>
                <a:gd name="connsiteX7" fmla="*/ 1841911 w 3150158"/>
                <a:gd name="connsiteY7" fmla="*/ 2672861 h 3150158"/>
                <a:gd name="connsiteX8" fmla="*/ 2069960 w 3150158"/>
                <a:gd name="connsiteY8" fmla="*/ 2672861 h 3150158"/>
                <a:gd name="connsiteX9" fmla="*/ 1592663 w 3150158"/>
                <a:gd name="connsiteY9" fmla="*/ 3150158 h 3150158"/>
                <a:gd name="connsiteX10" fmla="*/ 1115366 w 3150158"/>
                <a:gd name="connsiteY10" fmla="*/ 2672861 h 3150158"/>
                <a:gd name="connsiteX11" fmla="*/ 361740 w 3150158"/>
                <a:gd name="connsiteY11" fmla="*/ 1919235 h 3150158"/>
                <a:gd name="connsiteX12" fmla="*/ 361740 w 3150158"/>
                <a:gd name="connsiteY12" fmla="*/ 1919234 h 3150158"/>
                <a:gd name="connsiteX13" fmla="*/ 0 w 3150158"/>
                <a:gd name="connsiteY13" fmla="*/ 1557494 h 3150158"/>
                <a:gd name="connsiteX14" fmla="*/ 1557495 w 3150158"/>
                <a:gd name="connsiteY14" fmla="*/ 0 h 3150158"/>
                <a:gd name="connsiteX15" fmla="*/ 1989573 w 3150158"/>
                <a:gd name="connsiteY15" fmla="*/ 432078 h 3150158"/>
                <a:gd name="connsiteX16" fmla="*/ 1989574 w 3150158"/>
                <a:gd name="connsiteY16" fmla="*/ 432078 h 3150158"/>
                <a:gd name="connsiteX17" fmla="*/ 2713055 w 3150158"/>
                <a:gd name="connsiteY17" fmla="*/ 1155559 h 3150158"/>
                <a:gd name="connsiteX18" fmla="*/ 3150158 w 3150158"/>
                <a:gd name="connsiteY18" fmla="*/ 1592662 h 3150158"/>
                <a:gd name="connsiteX19" fmla="*/ 2713055 w 3150158"/>
                <a:gd name="connsiteY19" fmla="*/ 2029765 h 3150158"/>
                <a:gd name="connsiteX20" fmla="*/ 2069960 w 3150158"/>
                <a:gd name="connsiteY20" fmla="*/ 2672860 h 3150158"/>
                <a:gd name="connsiteX21" fmla="*/ 1841911 w 3150158"/>
                <a:gd name="connsiteY21" fmla="*/ 2672860 h 3150158"/>
                <a:gd name="connsiteX22" fmla="*/ 2713055 w 3150158"/>
                <a:gd name="connsiteY22" fmla="*/ 1801716 h 3150158"/>
                <a:gd name="connsiteX23" fmla="*/ 2922109 w 3150158"/>
                <a:gd name="connsiteY23" fmla="*/ 1592662 h 3150158"/>
                <a:gd name="connsiteX24" fmla="*/ 2713055 w 3150158"/>
                <a:gd name="connsiteY24" fmla="*/ 1383608 h 3150158"/>
                <a:gd name="connsiteX25" fmla="*/ 1761526 w 3150158"/>
                <a:gd name="connsiteY25" fmla="*/ 432079 h 3150158"/>
                <a:gd name="connsiteX26" fmla="*/ 1761525 w 3150158"/>
                <a:gd name="connsiteY26" fmla="*/ 432079 h 3150158"/>
                <a:gd name="connsiteX27" fmla="*/ 1557495 w 3150158"/>
                <a:gd name="connsiteY27" fmla="*/ 228049 h 3150158"/>
                <a:gd name="connsiteX28" fmla="*/ 1353465 w 3150158"/>
                <a:gd name="connsiteY28" fmla="*/ 432079 h 3150158"/>
                <a:gd name="connsiteX29" fmla="*/ 1125416 w 3150158"/>
                <a:gd name="connsiteY29" fmla="*/ 432079 h 315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50158" h="3150158">
                  <a:moveTo>
                    <a:pt x="361740" y="1195754"/>
                  </a:moveTo>
                  <a:lnTo>
                    <a:pt x="361740" y="1423803"/>
                  </a:lnTo>
                  <a:lnTo>
                    <a:pt x="228049" y="1557494"/>
                  </a:lnTo>
                  <a:lnTo>
                    <a:pt x="361740" y="1691185"/>
                  </a:lnTo>
                  <a:lnTo>
                    <a:pt x="361740" y="1691186"/>
                  </a:lnTo>
                  <a:lnTo>
                    <a:pt x="1343415" y="2672861"/>
                  </a:lnTo>
                  <a:lnTo>
                    <a:pt x="1592663" y="2922109"/>
                  </a:lnTo>
                  <a:lnTo>
                    <a:pt x="1841911" y="2672861"/>
                  </a:lnTo>
                  <a:lnTo>
                    <a:pt x="2069960" y="2672861"/>
                  </a:lnTo>
                  <a:lnTo>
                    <a:pt x="1592663" y="3150158"/>
                  </a:lnTo>
                  <a:lnTo>
                    <a:pt x="1115366" y="2672861"/>
                  </a:lnTo>
                  <a:lnTo>
                    <a:pt x="361740" y="1919235"/>
                  </a:lnTo>
                  <a:lnTo>
                    <a:pt x="361740" y="1919234"/>
                  </a:lnTo>
                  <a:lnTo>
                    <a:pt x="0" y="1557494"/>
                  </a:lnTo>
                  <a:close/>
                  <a:moveTo>
                    <a:pt x="1557495" y="0"/>
                  </a:moveTo>
                  <a:lnTo>
                    <a:pt x="1989573" y="432078"/>
                  </a:lnTo>
                  <a:lnTo>
                    <a:pt x="1989574" y="432078"/>
                  </a:lnTo>
                  <a:lnTo>
                    <a:pt x="2713055" y="1155559"/>
                  </a:lnTo>
                  <a:lnTo>
                    <a:pt x="3150158" y="1592662"/>
                  </a:lnTo>
                  <a:lnTo>
                    <a:pt x="2713055" y="2029765"/>
                  </a:lnTo>
                  <a:lnTo>
                    <a:pt x="2069960" y="2672860"/>
                  </a:lnTo>
                  <a:lnTo>
                    <a:pt x="1841911" y="2672860"/>
                  </a:lnTo>
                  <a:lnTo>
                    <a:pt x="2713055" y="1801716"/>
                  </a:lnTo>
                  <a:lnTo>
                    <a:pt x="2922109" y="1592662"/>
                  </a:lnTo>
                  <a:lnTo>
                    <a:pt x="2713055" y="1383608"/>
                  </a:lnTo>
                  <a:lnTo>
                    <a:pt x="1761526" y="432079"/>
                  </a:lnTo>
                  <a:lnTo>
                    <a:pt x="1761525" y="432079"/>
                  </a:lnTo>
                  <a:lnTo>
                    <a:pt x="1557495" y="228049"/>
                  </a:lnTo>
                  <a:lnTo>
                    <a:pt x="1353465" y="432079"/>
                  </a:lnTo>
                  <a:lnTo>
                    <a:pt x="1125416" y="432079"/>
                  </a:lnTo>
                  <a:close/>
                </a:path>
              </a:pathLst>
            </a:custGeom>
            <a:gradFill>
              <a:gsLst>
                <a:gs pos="0">
                  <a:srgbClr val="FF0000"/>
                </a:gs>
                <a:gs pos="26000">
                  <a:srgbClr val="FFC000"/>
                </a:gs>
                <a:gs pos="80640">
                  <a:srgbClr val="FF0000"/>
                </a:gs>
                <a:gs pos="56000">
                  <a:srgbClr val="C00000"/>
                </a:gs>
                <a:gs pos="100000">
                  <a:srgbClr val="FFC000"/>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923904" y="1810735"/>
            <a:ext cx="4511648" cy="3499287"/>
          </a:xfrm>
          <a:prstGeom prst="rect">
            <a:avLst/>
          </a:prstGeom>
          <a:noFill/>
        </p:spPr>
        <p:txBody>
          <a:bodyPr wrap="square" rtlCol="0">
            <a:prstTxWarp prst="textInflateTop">
              <a:avLst/>
            </a:prstTxWarp>
            <a:spAutoFit/>
            <a:scene3d>
              <a:camera prst="perspectiveFront"/>
              <a:lightRig rig="threePt" dir="t"/>
            </a:scene3d>
            <a:sp3d extrusionH="57150">
              <a:bevelT w="57150" h="38100" prst="artDeco"/>
            </a:sp3d>
          </a:bodyPr>
          <a:lstStyle/>
          <a:p>
            <a:pPr algn="ctr"/>
            <a:r>
              <a:rPr lang="en-US" sz="3200" dirty="0" err="1"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শিল্পী</a:t>
            </a:r>
            <a:r>
              <a:rPr lang="en-US" sz="3200"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3200" dirty="0" err="1"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সাহা</a:t>
            </a:r>
            <a:r>
              <a:rPr lang="en-US" sz="3200"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endParaRPr lang="bn-IN" sz="3200"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a:p>
            <a:pPr algn="ctr"/>
            <a:r>
              <a:rPr lang="bn-IN" sz="3200"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সহকারী শিক্ষক</a:t>
            </a:r>
          </a:p>
          <a:p>
            <a:pPr algn="ctr"/>
            <a:r>
              <a:rPr lang="en-US" sz="3200" dirty="0" err="1"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ঘশিবাড়ীয়া</a:t>
            </a:r>
            <a:r>
              <a:rPr lang="en-US" sz="3200"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3200" dirty="0" err="1"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গন্ধবাড়ীয়া</a:t>
            </a:r>
            <a:r>
              <a:rPr lang="bn-IN" sz="3200"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সরকারি প্রাথমিক বিদ্যালয়।</a:t>
            </a:r>
          </a:p>
          <a:p>
            <a:pPr algn="ctr"/>
            <a:r>
              <a:rPr lang="bn-IN" sz="3200"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কালিয়া, নড়াইল।</a:t>
            </a:r>
            <a:endParaRPr lang="en-US" sz="3200" dirty="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48052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18980881">
            <a:off x="6984332" y="651585"/>
            <a:ext cx="5565348" cy="5334124"/>
          </a:xfrm>
          <a:prstGeom prst="halfFrame">
            <a:avLst>
              <a:gd name="adj1" fmla="val 13118"/>
              <a:gd name="adj2" fmla="val 11182"/>
            </a:avLst>
          </a:prstGeom>
          <a:solidFill>
            <a:srgbClr val="D21844"/>
          </a:solidFill>
          <a:ln w="38100">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ight Triangle 5"/>
          <p:cNvSpPr/>
          <p:nvPr/>
        </p:nvSpPr>
        <p:spPr>
          <a:xfrm rot="18928960" flipV="1">
            <a:off x="8184174" y="-371870"/>
            <a:ext cx="7426372" cy="7601739"/>
          </a:xfrm>
          <a:prstGeom prst="rtTriangle">
            <a:avLst/>
          </a:prstGeom>
          <a:solidFill>
            <a:srgbClr val="D6F10D"/>
          </a:solidFill>
          <a:ln>
            <a:noFill/>
          </a:ln>
          <a:effectLst>
            <a:glow rad="101600">
              <a:schemeClr val="accent5">
                <a:satMod val="175000"/>
                <a:alpha val="40000"/>
              </a:schemeClr>
            </a:glow>
            <a:innerShdw blurRad="152400">
              <a:prstClr val="black"/>
            </a:innerShdw>
            <a:reflection stA="87000" endPos="9000" dist="50800" dir="5400000" sy="-100000" algn="bl" rotWithShape="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7275066" y="2319405"/>
            <a:ext cx="4393565" cy="1830320"/>
          </a:xfrm>
          <a:prstGeom prst="rect">
            <a:avLst/>
          </a:prstGeom>
          <a:noFill/>
        </p:spPr>
        <p:txBody>
          <a:bodyPr wrap="square" rtlCol="0">
            <a:prstTxWarp prst="textWave1">
              <a:avLst/>
            </a:prstTxWarp>
            <a:spAutoFit/>
            <a:scene3d>
              <a:camera prst="perspectiveFront"/>
              <a:lightRig rig="threePt" dir="t"/>
            </a:scene3d>
            <a:sp3d extrusionH="57150">
              <a:bevelT w="38100" h="38100"/>
            </a:sp3d>
          </a:bodyPr>
          <a:lstStyle/>
          <a:p>
            <a:r>
              <a:rPr lang="en-US" sz="5400" dirty="0" err="1" smtClean="0">
                <a:gradFill>
                  <a:gsLst>
                    <a:gs pos="0">
                      <a:srgbClr val="CC0099"/>
                    </a:gs>
                    <a:gs pos="35000">
                      <a:srgbClr val="CC0099"/>
                    </a:gs>
                    <a:gs pos="100000">
                      <a:schemeClr val="accent2">
                        <a:lumMod val="20000"/>
                        <a:lumOff val="80000"/>
                      </a:schemeClr>
                    </a:gs>
                    <a:gs pos="70000">
                      <a:srgbClr val="7767C9"/>
                    </a:gs>
                  </a:gsLst>
                  <a:lin ang="5400000" scaled="1"/>
                </a:gradFill>
                <a:effectLst>
                  <a:glow rad="635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পাঠ</a:t>
            </a:r>
            <a:r>
              <a:rPr lang="en-US" sz="5400" dirty="0" smtClean="0">
                <a:gradFill>
                  <a:gsLst>
                    <a:gs pos="0">
                      <a:srgbClr val="CC0099"/>
                    </a:gs>
                    <a:gs pos="35000">
                      <a:srgbClr val="CC0099"/>
                    </a:gs>
                    <a:gs pos="100000">
                      <a:schemeClr val="accent2">
                        <a:lumMod val="20000"/>
                        <a:lumOff val="80000"/>
                      </a:schemeClr>
                    </a:gs>
                    <a:gs pos="70000">
                      <a:srgbClr val="7767C9"/>
                    </a:gs>
                  </a:gsLst>
                  <a:lin ang="5400000" scaled="1"/>
                </a:gradFill>
                <a:effectLst>
                  <a:glow rad="635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5400" dirty="0" err="1" smtClean="0">
                <a:gradFill>
                  <a:gsLst>
                    <a:gs pos="0">
                      <a:srgbClr val="CC0099"/>
                    </a:gs>
                    <a:gs pos="35000">
                      <a:srgbClr val="CC0099"/>
                    </a:gs>
                    <a:gs pos="100000">
                      <a:schemeClr val="accent2">
                        <a:lumMod val="20000"/>
                        <a:lumOff val="80000"/>
                      </a:schemeClr>
                    </a:gs>
                    <a:gs pos="70000">
                      <a:srgbClr val="7767C9"/>
                    </a:gs>
                  </a:gsLst>
                  <a:lin ang="5400000" scaled="1"/>
                </a:gradFill>
                <a:effectLst>
                  <a:glow rad="635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পরিচিতি</a:t>
            </a:r>
            <a:endParaRPr lang="en-US" sz="5400" dirty="0">
              <a:gradFill>
                <a:gsLst>
                  <a:gs pos="0">
                    <a:srgbClr val="CC0099"/>
                  </a:gs>
                  <a:gs pos="35000">
                    <a:srgbClr val="CC0099"/>
                  </a:gs>
                  <a:gs pos="100000">
                    <a:schemeClr val="accent2">
                      <a:lumMod val="20000"/>
                      <a:lumOff val="80000"/>
                    </a:schemeClr>
                  </a:gs>
                  <a:gs pos="70000">
                    <a:srgbClr val="7767C9"/>
                  </a:gs>
                </a:gsLst>
                <a:lin ang="5400000" scaled="1"/>
              </a:gradFill>
              <a:effectLst>
                <a:glow rad="635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008880"/>
            <a:ext cx="11551921" cy="1524132"/>
          </a:xfrm>
          <a:prstGeom prst="rect">
            <a:avLst/>
          </a:prstGeom>
        </p:spPr>
      </p:pic>
      <p:pic>
        <p:nvPicPr>
          <p:cNvPr id="8" name="Picture 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997" y="165538"/>
            <a:ext cx="1877322" cy="24543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p:cNvSpPr txBox="1"/>
          <p:nvPr/>
        </p:nvSpPr>
        <p:spPr>
          <a:xfrm>
            <a:off x="452581" y="1320586"/>
            <a:ext cx="4675440" cy="4560896"/>
          </a:xfrm>
          <a:prstGeom prst="rect">
            <a:avLst/>
          </a:prstGeom>
          <a:noFill/>
        </p:spPr>
        <p:txBody>
          <a:bodyPr wrap="square" rtlCol="0">
            <a:prstTxWarp prst="textPlain">
              <a:avLst/>
            </a:prstTxWarp>
            <a:spAutoFit/>
          </a:bodyPr>
          <a:lstStyle/>
          <a:p>
            <a:pPr algn="ctr"/>
            <a:r>
              <a:rPr lang="bn-IN" sz="3200" b="1" dirty="0" smtClean="0">
                <a:solidFill>
                  <a:srgbClr val="002060"/>
                </a:solidFill>
                <a:latin typeface="NikoshBAN" panose="02000000000000000000" pitchFamily="2" charset="0"/>
                <a:cs typeface="NikoshBAN" panose="02000000000000000000" pitchFamily="2" charset="0"/>
              </a:rPr>
              <a:t>শ্রেণি: </a:t>
            </a:r>
            <a:r>
              <a:rPr lang="en-US" sz="3200" b="1" dirty="0" err="1" smtClean="0">
                <a:solidFill>
                  <a:srgbClr val="002060"/>
                </a:solidFill>
                <a:latin typeface="NikoshBAN" panose="02000000000000000000" pitchFamily="2" charset="0"/>
                <a:cs typeface="NikoshBAN" panose="02000000000000000000" pitchFamily="2" charset="0"/>
              </a:rPr>
              <a:t>চতুর্থ</a:t>
            </a:r>
            <a:endParaRPr lang="bn-IN" sz="3200" b="1" dirty="0" smtClean="0">
              <a:solidFill>
                <a:srgbClr val="002060"/>
              </a:solidFill>
              <a:latin typeface="NikoshBAN" panose="02000000000000000000" pitchFamily="2" charset="0"/>
              <a:cs typeface="NikoshBAN" panose="02000000000000000000" pitchFamily="2" charset="0"/>
            </a:endParaRPr>
          </a:p>
          <a:p>
            <a:pPr algn="ctr"/>
            <a:r>
              <a:rPr lang="bn-IN" sz="3200" b="1" dirty="0" smtClean="0">
                <a:solidFill>
                  <a:srgbClr val="002060"/>
                </a:solidFill>
                <a:latin typeface="NikoshBAN" panose="02000000000000000000" pitchFamily="2" charset="0"/>
                <a:cs typeface="NikoshBAN" panose="02000000000000000000" pitchFamily="2" charset="0"/>
              </a:rPr>
              <a:t>বিষয়: বাংলা</a:t>
            </a:r>
          </a:p>
          <a:p>
            <a:pPr algn="ctr"/>
            <a:r>
              <a:rPr lang="bn-IN" sz="3200" b="1" dirty="0" smtClean="0">
                <a:solidFill>
                  <a:srgbClr val="002060"/>
                </a:solidFill>
                <a:latin typeface="NikoshBAN" panose="02000000000000000000" pitchFamily="2" charset="0"/>
                <a:cs typeface="NikoshBAN" panose="02000000000000000000" pitchFamily="2" charset="0"/>
              </a:rPr>
              <a:t>পাঠ</a:t>
            </a:r>
            <a:r>
              <a:rPr lang="en-US" sz="3200" b="1" dirty="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শিরোনাম</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মোবাইল</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ফোন</a:t>
            </a:r>
            <a:r>
              <a:rPr lang="bn-IN" sz="3200" b="1" dirty="0" smtClean="0">
                <a:solidFill>
                  <a:srgbClr val="002060"/>
                </a:solidFill>
                <a:latin typeface="NikoshBAN" panose="02000000000000000000" pitchFamily="2" charset="0"/>
                <a:cs typeface="NikoshBAN" panose="02000000000000000000" pitchFamily="2" charset="0"/>
              </a:rPr>
              <a:t>।</a:t>
            </a:r>
          </a:p>
          <a:p>
            <a:pPr algn="ctr"/>
            <a:r>
              <a:rPr lang="bn-IN" sz="3600" b="1" dirty="0" smtClean="0">
                <a:solidFill>
                  <a:srgbClr val="FF0000"/>
                </a:solidFill>
                <a:latin typeface="NikoshBAN" panose="02000000000000000000" pitchFamily="2" charset="0"/>
                <a:cs typeface="NikoshBAN" panose="02000000000000000000" pitchFamily="2" charset="0"/>
              </a:rPr>
              <a:t>পাঠ্যাংশ:</a:t>
            </a:r>
            <a:r>
              <a:rPr lang="bn-BD" sz="2400" b="1" dirty="0" smtClean="0">
                <a:solidFill>
                  <a:srgbClr val="FF0000"/>
                </a:solidFill>
                <a:latin typeface="NikoshBAN" pitchFamily="2" charset="0"/>
                <a:cs typeface="NikoshBAN" pitchFamily="2" charset="0"/>
              </a:rPr>
              <a:t> </a:t>
            </a:r>
            <a:r>
              <a:rPr lang="bn-BD" sz="3600" b="1" dirty="0">
                <a:solidFill>
                  <a:srgbClr val="FF0000"/>
                </a:solidFill>
                <a:latin typeface="NikoshBAN" pitchFamily="2" charset="0"/>
                <a:cs typeface="NikoshBAN" pitchFamily="2" charset="0"/>
              </a:rPr>
              <a:t>আজকের দিনে মোবাইল-----------কল টা করেন </a:t>
            </a:r>
            <a:r>
              <a:rPr lang="bn-BD" sz="3600" b="1" dirty="0" smtClean="0">
                <a:solidFill>
                  <a:srgbClr val="FF0000"/>
                </a:solidFill>
                <a:latin typeface="NikoshBAN" pitchFamily="2" charset="0"/>
                <a:cs typeface="NikoshBAN" pitchFamily="2" charset="0"/>
              </a:rPr>
              <a:t>।</a:t>
            </a:r>
            <a:endParaRPr lang="bn-IN" sz="3600" b="1" dirty="0" smtClean="0">
              <a:solidFill>
                <a:srgbClr val="FF0000"/>
              </a:solidFill>
              <a:latin typeface="NikoshBAN" pitchFamily="2" charset="0"/>
              <a:cs typeface="NikoshBAN" pitchFamily="2" charset="0"/>
            </a:endParaRPr>
          </a:p>
          <a:p>
            <a:pPr algn="ctr"/>
            <a:r>
              <a:rPr lang="bn-IN" sz="3600" b="1" dirty="0" smtClean="0">
                <a:solidFill>
                  <a:srgbClr val="FFFF00"/>
                </a:solidFill>
                <a:latin typeface="NikoshBAN" pitchFamily="2" charset="0"/>
                <a:cs typeface="NikoshBAN" pitchFamily="2" charset="0"/>
              </a:rPr>
              <a:t>অধ্যায়ঃ দশম</a:t>
            </a:r>
            <a:endParaRPr lang="bn-IN" sz="3600" b="1" dirty="0">
              <a:solidFill>
                <a:srgbClr val="FFFF00"/>
              </a:solidFill>
              <a:latin typeface="NikoshBAN" pitchFamily="2" charset="0"/>
              <a:cs typeface="NikoshBAN" pitchFamily="2" charset="0"/>
            </a:endParaRPr>
          </a:p>
          <a:p>
            <a:pPr algn="ctr"/>
            <a:endParaRPr lang="en-US" sz="2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82445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84080" y="115298"/>
            <a:ext cx="2113280" cy="1882417"/>
          </a:xfrm>
          <a:prstGeom prst="rect">
            <a:avLst/>
          </a:prstGeom>
        </p:spPr>
      </p:pic>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425440"/>
            <a:ext cx="11551921" cy="1107572"/>
          </a:xfrm>
          <a:prstGeom prst="rect">
            <a:avLst/>
          </a:prstGeom>
        </p:spPr>
      </p:pic>
      <p:sp>
        <p:nvSpPr>
          <p:cNvPr id="5" name="Cloud 4"/>
          <p:cNvSpPr/>
          <p:nvPr/>
        </p:nvSpPr>
        <p:spPr>
          <a:xfrm>
            <a:off x="0" y="2984235"/>
            <a:ext cx="3975100" cy="1990326"/>
          </a:xfrm>
          <a:prstGeom prst="cloud">
            <a:avLst/>
          </a:prstGeom>
          <a:solidFill>
            <a:schemeClr val="accent1">
              <a:lumMod val="75000"/>
            </a:schemeClr>
          </a:solidFill>
          <a:ln w="28575">
            <a:noFill/>
          </a:ln>
          <a:effectLst>
            <a:outerShdw blurRad="107950" dist="12700" dir="5400000" algn="ctr">
              <a:srgbClr val="000000"/>
            </a:outerShdw>
          </a:effectLst>
          <a:scene3d>
            <a:camera prst="perspectiveContrastingRightFacing"/>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6600" b="1" dirty="0" smtClean="0">
                <a:solidFill>
                  <a:srgbClr val="CCFF33"/>
                </a:solidFill>
                <a:latin typeface="NikoshBAN" panose="02000000000000000000" pitchFamily="2" charset="0"/>
                <a:cs typeface="NikoshBAN" panose="02000000000000000000" pitchFamily="2" charset="0"/>
              </a:rPr>
              <a:t>শিখনফল</a:t>
            </a:r>
            <a:endParaRPr lang="en-US" sz="6600" b="1" dirty="0">
              <a:solidFill>
                <a:srgbClr val="CCFF33"/>
              </a:solidFill>
              <a:latin typeface="NikoshBAN" panose="02000000000000000000" pitchFamily="2" charset="0"/>
              <a:cs typeface="NikoshBAN" panose="02000000000000000000" pitchFamily="2" charset="0"/>
            </a:endParaRPr>
          </a:p>
        </p:txBody>
      </p:sp>
      <p:sp>
        <p:nvSpPr>
          <p:cNvPr id="6" name="Flowchart: Terminator 5"/>
          <p:cNvSpPr/>
          <p:nvPr/>
        </p:nvSpPr>
        <p:spPr>
          <a:xfrm>
            <a:off x="2878969" y="473897"/>
            <a:ext cx="6159639" cy="515243"/>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anose="02000000000000000000" pitchFamily="2" charset="0"/>
                <a:cs typeface="NikoshBAN" panose="02000000000000000000" pitchFamily="2" charset="0"/>
              </a:rPr>
              <a:t>আজকের পাঠ শেষে শিক্ষার্থীরা</a:t>
            </a:r>
            <a:r>
              <a:rPr lang="bn-IN" sz="4000" dirty="0" smtClean="0">
                <a:solidFill>
                  <a:schemeClr val="bg1"/>
                </a:solidFill>
                <a:latin typeface="NikoshBAN" panose="02000000000000000000" pitchFamily="2" charset="0"/>
                <a:cs typeface="NikoshBAN" panose="02000000000000000000" pitchFamily="2" charset="0"/>
              </a:rPr>
              <a:t> যা</a:t>
            </a:r>
            <a:r>
              <a:rPr lang="en-US" sz="4000" dirty="0" smtClean="0">
                <a:solidFill>
                  <a:schemeClr val="bg1"/>
                </a:solidFill>
                <a:latin typeface="NikoshBAN" panose="02000000000000000000" pitchFamily="2" charset="0"/>
                <a:cs typeface="NikoshBAN" panose="02000000000000000000" pitchFamily="2" charset="0"/>
              </a:rPr>
              <a:t>-</a:t>
            </a:r>
            <a:endParaRPr lang="en-US" sz="4400" dirty="0">
              <a:solidFill>
                <a:schemeClr val="bg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235" y="349242"/>
            <a:ext cx="1900442" cy="1398278"/>
          </a:xfrm>
          <a:prstGeom prst="rect">
            <a:avLst/>
          </a:prstGeom>
        </p:spPr>
      </p:pic>
      <p:sp>
        <p:nvSpPr>
          <p:cNvPr id="9" name="TextBox 8"/>
          <p:cNvSpPr txBox="1"/>
          <p:nvPr/>
        </p:nvSpPr>
        <p:spPr>
          <a:xfrm>
            <a:off x="3155268" y="1056506"/>
            <a:ext cx="9033238" cy="4893647"/>
          </a:xfrm>
          <a:prstGeom prst="rect">
            <a:avLst/>
          </a:prstGeom>
          <a:noFill/>
        </p:spPr>
        <p:txBody>
          <a:bodyPr wrap="square" rtlCol="0">
            <a:spAutoFit/>
          </a:bodyPr>
          <a:lstStyle/>
          <a:p>
            <a:r>
              <a:rPr lang="bn-BD" sz="2400" dirty="0" smtClean="0">
                <a:solidFill>
                  <a:srgbClr val="002060"/>
                </a:solidFill>
                <a:latin typeface="NikoshBAN" panose="02000000000000000000" pitchFamily="2" charset="0"/>
                <a:cs typeface="NikoshBAN" panose="02000000000000000000" pitchFamily="2" charset="0"/>
              </a:rPr>
              <a:t>শোনাঃ  ১.2.1   </a:t>
            </a:r>
            <a:r>
              <a:rPr lang="en-US" sz="2400" dirty="0" err="1" smtClean="0">
                <a:solidFill>
                  <a:srgbClr val="002060"/>
                </a:solidFill>
                <a:latin typeface="NikoshBAN" panose="02000000000000000000" pitchFamily="2" charset="0"/>
                <a:cs typeface="NikoshBAN" panose="02000000000000000000" pitchFamily="2" charset="0"/>
              </a:rPr>
              <a:t>উচ্চারিত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পঠিত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বাক্য</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কথা</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মনোযোগ</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সহকারে</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শুনবে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১.3.1  </a:t>
            </a:r>
            <a:r>
              <a:rPr lang="en-US" sz="2400" dirty="0" err="1" smtClean="0">
                <a:solidFill>
                  <a:srgbClr val="002060"/>
                </a:solidFill>
                <a:latin typeface="NikoshBAN" panose="02000000000000000000" pitchFamily="2" charset="0"/>
                <a:cs typeface="NikoshBAN" panose="02000000000000000000" pitchFamily="2" charset="0"/>
              </a:rPr>
              <a:t>নির্দেশনা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শুনে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পালন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১.3.3  </a:t>
            </a:r>
            <a:r>
              <a:rPr lang="en-US" sz="2400" dirty="0" err="1" smtClean="0">
                <a:solidFill>
                  <a:srgbClr val="002060"/>
                </a:solidFill>
                <a:latin typeface="NikoshBAN" panose="02000000000000000000" pitchFamily="2" charset="0"/>
                <a:cs typeface="NikoshBAN" panose="02000000000000000000" pitchFamily="2" charset="0"/>
              </a:rPr>
              <a:t>উপদেশ</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শুনে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পালন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১.3.6  </a:t>
            </a:r>
            <a:r>
              <a:rPr lang="en-US" sz="2400" dirty="0" err="1" smtClean="0">
                <a:solidFill>
                  <a:srgbClr val="002060"/>
                </a:solidFill>
                <a:latin typeface="NikoshBAN" panose="02000000000000000000" pitchFamily="2" charset="0"/>
                <a:cs typeface="NikoshBAN" panose="02000000000000000000" pitchFamily="2" charset="0"/>
              </a:rPr>
              <a:t>শুদ্ধ</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উচ্চারণে</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প্রশ্ন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করতে</a:t>
            </a:r>
            <a:r>
              <a:rPr lang="en-US" sz="2400" dirty="0" smtClean="0">
                <a:solidFill>
                  <a:srgbClr val="002060"/>
                </a:solidFill>
                <a:latin typeface="NikoshBAN" panose="02000000000000000000" pitchFamily="2" charset="0"/>
                <a:cs typeface="NikoshBAN" panose="02000000000000000000" pitchFamily="2" charset="0"/>
              </a:rPr>
              <a:t> ও </a:t>
            </a:r>
            <a:r>
              <a:rPr lang="en-US" sz="2400" dirty="0" err="1" smtClean="0">
                <a:solidFill>
                  <a:srgbClr val="002060"/>
                </a:solidFill>
                <a:latin typeface="NikoshBAN" panose="02000000000000000000" pitchFamily="2" charset="0"/>
                <a:cs typeface="NikoshBAN" panose="02000000000000000000" pitchFamily="2" charset="0"/>
              </a:rPr>
              <a:t>উত্তর</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দিতে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err="1" smtClean="0">
                <a:solidFill>
                  <a:srgbClr val="002060"/>
                </a:solidFill>
                <a:latin typeface="NikoshBAN" panose="02000000000000000000" pitchFamily="2" charset="0"/>
                <a:cs typeface="NikoshBAN" panose="02000000000000000000" pitchFamily="2" charset="0"/>
              </a:rPr>
              <a:t>বলাঃ</a:t>
            </a:r>
            <a:r>
              <a:rPr lang="en-US" sz="2400" dirty="0" smtClean="0">
                <a:solidFill>
                  <a:srgbClr val="002060"/>
                </a:solidFill>
                <a:latin typeface="NikoshBAN" panose="02000000000000000000" pitchFamily="2" charset="0"/>
                <a:cs typeface="NikoshBAN" panose="02000000000000000000" pitchFamily="2" charset="0"/>
              </a:rPr>
              <a:t>     1.1.2  </a:t>
            </a:r>
            <a:r>
              <a:rPr lang="en-US" sz="2400" dirty="0" err="1" smtClean="0">
                <a:solidFill>
                  <a:srgbClr val="002060"/>
                </a:solidFill>
                <a:latin typeface="NikoshBAN" panose="02000000000000000000" pitchFamily="2" charset="0"/>
                <a:cs typeface="NikoshBAN" panose="02000000000000000000" pitchFamily="2" charset="0"/>
              </a:rPr>
              <a:t>যুক্তবর্ণ</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সহযোগে</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তৈরি</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শব্দযুক্ত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বাক্য</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স্পষ্ট</a:t>
            </a:r>
            <a:r>
              <a:rPr lang="en-US" sz="2400" dirty="0" smtClean="0">
                <a:solidFill>
                  <a:srgbClr val="002060"/>
                </a:solidFill>
                <a:latin typeface="NikoshBAN" panose="02000000000000000000" pitchFamily="2" charset="0"/>
                <a:cs typeface="NikoshBAN" panose="02000000000000000000" pitchFamily="2" charset="0"/>
              </a:rPr>
              <a:t> ও </a:t>
            </a:r>
            <a:r>
              <a:rPr lang="en-US" sz="2400" dirty="0" err="1" smtClean="0">
                <a:solidFill>
                  <a:srgbClr val="002060"/>
                </a:solidFill>
                <a:latin typeface="NikoshBAN" panose="02000000000000000000" pitchFamily="2" charset="0"/>
                <a:cs typeface="NikoshBAN" panose="02000000000000000000" pitchFamily="2" charset="0"/>
              </a:rPr>
              <a:t>শুদ্ধভাবে</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বলতে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1.3.3  </a:t>
            </a:r>
            <a:r>
              <a:rPr lang="en-US" sz="2400" dirty="0" err="1" smtClean="0">
                <a:solidFill>
                  <a:srgbClr val="002060"/>
                </a:solidFill>
                <a:latin typeface="NikoshBAN" panose="02000000000000000000" pitchFamily="2" charset="0"/>
                <a:cs typeface="NikoshBAN" panose="02000000000000000000" pitchFamily="2" charset="0"/>
              </a:rPr>
              <a:t>শুদ্ধ</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উচ্চারণে</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প্রশ্ন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করতে</a:t>
            </a:r>
            <a:r>
              <a:rPr lang="en-US" sz="2400" dirty="0" smtClean="0">
                <a:solidFill>
                  <a:srgbClr val="002060"/>
                </a:solidFill>
                <a:latin typeface="NikoshBAN" panose="02000000000000000000" pitchFamily="2" charset="0"/>
                <a:cs typeface="NikoshBAN" panose="02000000000000000000" pitchFamily="2" charset="0"/>
              </a:rPr>
              <a:t> ও </a:t>
            </a:r>
            <a:r>
              <a:rPr lang="en-US" sz="2400" dirty="0" err="1" smtClean="0">
                <a:solidFill>
                  <a:srgbClr val="002060"/>
                </a:solidFill>
                <a:latin typeface="NikoshBAN" panose="02000000000000000000" pitchFamily="2" charset="0"/>
                <a:cs typeface="NikoshBAN" panose="02000000000000000000" pitchFamily="2" charset="0"/>
              </a:rPr>
              <a:t>উত্তর</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দিতে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2.1.1    </a:t>
            </a:r>
            <a:r>
              <a:rPr lang="en-US" sz="2400" dirty="0" err="1" smtClean="0">
                <a:solidFill>
                  <a:srgbClr val="002060"/>
                </a:solidFill>
                <a:latin typeface="NikoshBAN" panose="02000000000000000000" pitchFamily="2" charset="0"/>
                <a:cs typeface="NikoshBAN" panose="02000000000000000000" pitchFamily="2" charset="0"/>
              </a:rPr>
              <a:t>প্রমিত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উচ্চারণে</a:t>
            </a:r>
            <a:r>
              <a:rPr lang="en-US" sz="2400" dirty="0" smtClean="0">
                <a:solidFill>
                  <a:srgbClr val="002060"/>
                </a:solidFill>
                <a:latin typeface="NikoshBAN" panose="02000000000000000000" pitchFamily="2" charset="0"/>
                <a:cs typeface="NikoshBAN" panose="02000000000000000000" pitchFamily="2" charset="0"/>
              </a:rPr>
              <a:t> ও </a:t>
            </a:r>
            <a:r>
              <a:rPr lang="en-US" sz="2400" dirty="0" err="1" smtClean="0">
                <a:solidFill>
                  <a:srgbClr val="002060"/>
                </a:solidFill>
                <a:latin typeface="NikoshBAN" panose="02000000000000000000" pitchFamily="2" charset="0"/>
                <a:cs typeface="NikoshBAN" panose="02000000000000000000" pitchFamily="2" charset="0"/>
              </a:rPr>
              <a:t>ছন্দ</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বজায়</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রেখে</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কবিতা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আবৃত্তি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করতে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পড়াঃ</a:t>
            </a:r>
            <a:r>
              <a:rPr lang="en-US" sz="2400" dirty="0" smtClean="0">
                <a:solidFill>
                  <a:srgbClr val="002060"/>
                </a:solidFill>
                <a:latin typeface="NikoshBAN" panose="02000000000000000000" pitchFamily="2" charset="0"/>
                <a:cs typeface="NikoshBAN" panose="02000000000000000000" pitchFamily="2" charset="0"/>
              </a:rPr>
              <a:t>   ১.3.2   </a:t>
            </a:r>
            <a:r>
              <a:rPr lang="en-US" sz="2400" dirty="0" err="1" smtClean="0">
                <a:solidFill>
                  <a:srgbClr val="002060"/>
                </a:solidFill>
                <a:latin typeface="NikoshBAN" panose="02000000000000000000" pitchFamily="2" charset="0"/>
                <a:cs typeface="NikoshBAN" panose="02000000000000000000" pitchFamily="2" charset="0"/>
              </a:rPr>
              <a:t>পাঠে</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ব্যবহৃত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যুক্তব্যঞ্জন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সংবলিত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শব্দযোগে</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গঠিত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বাক্য</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সাবলীলভাবে</a:t>
            </a:r>
            <a:r>
              <a:rPr lang="en-US" sz="2400" dirty="0" smtClean="0">
                <a:solidFill>
                  <a:srgbClr val="002060"/>
                </a:solidFill>
                <a:latin typeface="NikoshBAN" panose="02000000000000000000" pitchFamily="2" charset="0"/>
                <a:cs typeface="NikoshBAN" panose="02000000000000000000" pitchFamily="2" charset="0"/>
              </a:rPr>
              <a:t>      </a:t>
            </a:r>
          </a:p>
          <a:p>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পড়তে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1.5.1   </a:t>
            </a:r>
            <a:r>
              <a:rPr lang="en-US" sz="2400" dirty="0" err="1" smtClean="0">
                <a:solidFill>
                  <a:srgbClr val="002060"/>
                </a:solidFill>
                <a:latin typeface="NikoshBAN" panose="02000000000000000000" pitchFamily="2" charset="0"/>
                <a:cs typeface="NikoshBAN" panose="02000000000000000000" pitchFamily="2" charset="0"/>
              </a:rPr>
              <a:t>বিরামচিহ্ন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দেখে</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অর্থযতি</a:t>
            </a:r>
            <a:r>
              <a:rPr lang="en-US" sz="2400" dirty="0" smtClean="0">
                <a:solidFill>
                  <a:srgbClr val="002060"/>
                </a:solidFill>
                <a:latin typeface="NikoshBAN" panose="02000000000000000000" pitchFamily="2" charset="0"/>
                <a:cs typeface="NikoshBAN" panose="02000000000000000000" pitchFamily="2" charset="0"/>
              </a:rPr>
              <a:t> ও </a:t>
            </a:r>
            <a:r>
              <a:rPr lang="en-US" sz="2400" dirty="0" err="1" smtClean="0">
                <a:solidFill>
                  <a:srgbClr val="002060"/>
                </a:solidFill>
                <a:latin typeface="NikoshBAN" panose="02000000000000000000" pitchFamily="2" charset="0"/>
                <a:cs typeface="NikoshBAN" panose="02000000000000000000" pitchFamily="2" charset="0"/>
              </a:rPr>
              <a:t>শ্বাসযতি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বজায়</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রেখে</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স্তবক</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সাবলীলভাবে</a:t>
            </a:r>
            <a:r>
              <a:rPr lang="en-US" sz="2400" dirty="0" smtClean="0">
                <a:solidFill>
                  <a:srgbClr val="002060"/>
                </a:solidFill>
                <a:latin typeface="NikoshBAN" panose="02000000000000000000" pitchFamily="2" charset="0"/>
                <a:cs typeface="NikoshBAN" panose="02000000000000000000" pitchFamily="2" charset="0"/>
              </a:rPr>
              <a:t>      </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পড়তে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পারবে</a:t>
            </a:r>
            <a:r>
              <a:rPr lang="en-US" sz="2400" dirty="0" smtClean="0">
                <a:solidFill>
                  <a:srgbClr val="002060"/>
                </a:solidFill>
                <a:latin typeface="NikoshBAN" panose="02000000000000000000" pitchFamily="2" charset="0"/>
                <a:cs typeface="NikoshBAN" panose="02000000000000000000" pitchFamily="2" charset="0"/>
              </a:rPr>
              <a:t>।</a:t>
            </a:r>
          </a:p>
          <a:p>
            <a:r>
              <a:rPr lang="en-US" sz="2400" dirty="0" err="1" smtClean="0">
                <a:solidFill>
                  <a:srgbClr val="002060"/>
                </a:solidFill>
                <a:latin typeface="NikoshBAN" panose="02000000000000000000" pitchFamily="2" charset="0"/>
                <a:cs typeface="NikoshBAN" panose="02000000000000000000" pitchFamily="2" charset="0"/>
              </a:rPr>
              <a:t>লেখাঃ</a:t>
            </a:r>
            <a:r>
              <a:rPr lang="en-US" sz="2400" dirty="0" smtClean="0">
                <a:solidFill>
                  <a:srgbClr val="002060"/>
                </a:solidFill>
                <a:latin typeface="NikoshBAN" panose="02000000000000000000" pitchFamily="2" charset="0"/>
                <a:cs typeface="NikoshBAN" panose="02000000000000000000" pitchFamily="2" charset="0"/>
              </a:rPr>
              <a:t>    1.4.3  </a:t>
            </a:r>
            <a:r>
              <a:rPr lang="en-US" sz="2400" dirty="0" err="1" smtClean="0">
                <a:solidFill>
                  <a:srgbClr val="002060"/>
                </a:solidFill>
                <a:latin typeface="NikoshBAN" panose="02000000000000000000" pitchFamily="2" charset="0"/>
                <a:cs typeface="NikoshBAN" panose="02000000000000000000" pitchFamily="2" charset="0"/>
              </a:rPr>
              <a:t>যুক্তব্যঞ্জন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সহযোগে</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গঠিত</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নতুন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নতুন</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শব্দ</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ব্যবহার</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করে</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বাক্য</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লিখতে</a:t>
            </a:r>
            <a:r>
              <a:rPr lang="en-US" sz="2400" dirty="0" smtClean="0">
                <a:solidFill>
                  <a:srgbClr val="002060"/>
                </a:solidFill>
                <a:latin typeface="NikoshBAN" panose="02000000000000000000" pitchFamily="2" charset="0"/>
                <a:cs typeface="NikoshBAN" panose="02000000000000000000" pitchFamily="2" charset="0"/>
              </a:rPr>
              <a:t>           </a:t>
            </a:r>
          </a:p>
          <a:p>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পারবে</a:t>
            </a:r>
            <a:r>
              <a:rPr lang="en-US" sz="2400" dirty="0" smtClean="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37438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by="(-#ppt_w*2)" calcmode="lin" valueType="num">
                                      <p:cBhvr rctx="PPT">
                                        <p:cTn id="16" dur="500" autoRev="1" fill="hold">
                                          <p:stCondLst>
                                            <p:cond delay="0"/>
                                          </p:stCondLst>
                                        </p:cTn>
                                        <p:tgtEl>
                                          <p:spTgt spid="6"/>
                                        </p:tgtEl>
                                        <p:attrNameLst>
                                          <p:attrName>ppt_w</p:attrName>
                                        </p:attrNameLst>
                                      </p:cBhvr>
                                    </p:anim>
                                    <p:anim by="(#ppt_w*0.50)" calcmode="lin" valueType="num">
                                      <p:cBhvr>
                                        <p:cTn id="17" dur="500" decel="50000" autoRev="1" fill="hold">
                                          <p:stCondLst>
                                            <p:cond delay="0"/>
                                          </p:stCondLst>
                                        </p:cTn>
                                        <p:tgtEl>
                                          <p:spTgt spid="6"/>
                                        </p:tgtEl>
                                        <p:attrNameLst>
                                          <p:attrName>ppt_x</p:attrName>
                                        </p:attrNameLst>
                                      </p:cBhvr>
                                    </p:anim>
                                    <p:anim from="(-#ppt_h/2)" to="(#ppt_y)" calcmode="lin" valueType="num">
                                      <p:cBhvr>
                                        <p:cTn id="18" dur="1000" fill="hold">
                                          <p:stCondLst>
                                            <p:cond delay="0"/>
                                          </p:stCondLst>
                                        </p:cTn>
                                        <p:tgtEl>
                                          <p:spTgt spid="6"/>
                                        </p:tgtEl>
                                        <p:attrNameLst>
                                          <p:attrName>ppt_y</p:attrName>
                                        </p:attrNameLst>
                                      </p:cBhvr>
                                    </p:anim>
                                    <p:animRot by="21600000">
                                      <p:cBhvr>
                                        <p:cTn id="19" dur="1000" fill="hold">
                                          <p:stCondLst>
                                            <p:cond delay="0"/>
                                          </p:stCondLst>
                                        </p:cTn>
                                        <p:tgtEl>
                                          <p:spTgt spid="6"/>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0711" y="475634"/>
            <a:ext cx="2387982" cy="1759566"/>
          </a:xfrm>
          <a:prstGeom prst="rect">
            <a:avLst/>
          </a:prstGeom>
          <a:ln>
            <a:noFill/>
          </a:ln>
          <a:effectLst>
            <a:softEdge rad="112500"/>
          </a:effectLst>
        </p:spPr>
      </p:pic>
      <p:sp>
        <p:nvSpPr>
          <p:cNvPr id="5" name="TextBox 4"/>
          <p:cNvSpPr txBox="1"/>
          <p:nvPr/>
        </p:nvSpPr>
        <p:spPr>
          <a:xfrm>
            <a:off x="2325478" y="439926"/>
            <a:ext cx="6826710" cy="924135"/>
          </a:xfrm>
          <a:prstGeom prst="rect">
            <a:avLst/>
          </a:prstGeom>
          <a:noFill/>
        </p:spPr>
        <p:txBody>
          <a:bodyPr wrap="square" rtlCol="0">
            <a:prstTxWarp prst="textPlain">
              <a:avLst/>
            </a:prstTxWarp>
            <a:spAutoFit/>
          </a:bodyPr>
          <a:lstStyle/>
          <a:p>
            <a:pPr algn="ctr"/>
            <a:r>
              <a:rPr lang="en-US" sz="5400" u="sng" dirty="0" err="1"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এসো</a:t>
            </a:r>
            <a:r>
              <a:rPr lang="en-US" sz="5400" u="sng"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আমরা </a:t>
            </a:r>
            <a:r>
              <a:rPr lang="bn-IN" sz="5400" u="sng"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কিছু ছবি</a:t>
            </a:r>
            <a:r>
              <a:rPr lang="en-US" sz="5400" u="sng" dirty="0"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5400" u="sng" dirty="0" err="1" smtClean="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দেখি</a:t>
            </a:r>
            <a:endParaRPr lang="en-US" sz="5400" u="sng" dirty="0">
              <a:solidFill>
                <a:srgbClr val="CC00CC"/>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1" y="4263587"/>
            <a:ext cx="2009775" cy="24288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268" y="1908749"/>
            <a:ext cx="2419350" cy="23298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946" y="1560409"/>
            <a:ext cx="4762500" cy="3357357"/>
          </a:xfrm>
          <a:prstGeom prst="rect">
            <a:avLst/>
          </a:prstGeom>
        </p:spPr>
      </p:pic>
      <p:sp>
        <p:nvSpPr>
          <p:cNvPr id="9" name="TextBox 8"/>
          <p:cNvSpPr txBox="1"/>
          <p:nvPr/>
        </p:nvSpPr>
        <p:spPr>
          <a:xfrm>
            <a:off x="2325478" y="4917766"/>
            <a:ext cx="7638839" cy="1384995"/>
          </a:xfrm>
          <a:prstGeom prst="rect">
            <a:avLst/>
          </a:prstGeom>
          <a:noFill/>
        </p:spPr>
        <p:txBody>
          <a:bodyPr wrap="square" rtlCol="0">
            <a:spAutoFit/>
          </a:bodyPr>
          <a:lstStyle/>
          <a:p>
            <a:pPr marL="342900" indent="-342900" algn="ctr">
              <a:buFont typeface="Wingdings" panose="05000000000000000000" pitchFamily="2" charset="2"/>
              <a:buChar char="v"/>
            </a:pPr>
            <a:r>
              <a:rPr lang="bn-BD" sz="4400" dirty="0" smtClean="0">
                <a:solidFill>
                  <a:srgbClr val="FF0000"/>
                </a:solidFill>
                <a:latin typeface="NikoshBAN" panose="02000000000000000000" pitchFamily="2" charset="0"/>
                <a:cs typeface="NikoshBAN" panose="02000000000000000000" pitchFamily="2" charset="0"/>
              </a:rPr>
              <a:t>ছবিতে তোমরা কি দেখতে পাচ্ছো?</a:t>
            </a:r>
            <a:endParaRPr lang="bn-IN" sz="4400" dirty="0" smtClean="0">
              <a:solidFill>
                <a:srgbClr val="FF0000"/>
              </a:solidFill>
              <a:latin typeface="NikoshBAN" panose="02000000000000000000" pitchFamily="2" charset="0"/>
              <a:cs typeface="NikoshBAN" panose="02000000000000000000" pitchFamily="2" charset="0"/>
            </a:endParaRPr>
          </a:p>
          <a:p>
            <a:pPr marL="342900" indent="-342900" algn="ctr">
              <a:buFont typeface="Wingdings" panose="05000000000000000000" pitchFamily="2" charset="2"/>
              <a:buChar char="v"/>
            </a:pPr>
            <a:r>
              <a:rPr lang="bn-IN" sz="4000" dirty="0" smtClean="0">
                <a:solidFill>
                  <a:srgbClr val="FF0000"/>
                </a:solidFill>
                <a:latin typeface="NikoshBAN" panose="02000000000000000000" pitchFamily="2" charset="0"/>
                <a:cs typeface="NikoshBAN" panose="02000000000000000000" pitchFamily="2" charset="0"/>
              </a:rPr>
              <a:t>এটা আমাদের কী কাজে লাগে বলতে পারো?</a:t>
            </a:r>
            <a:endParaRPr lang="bn-BD" sz="4000" dirty="0" smtClean="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7862364" y="3261797"/>
            <a:ext cx="3925613" cy="1569660"/>
          </a:xfrm>
          <a:prstGeom prst="rect">
            <a:avLst/>
          </a:prstGeom>
          <a:noFill/>
          <a:effectLst>
            <a:reflection blurRad="6350" stA="52000" endA="300" endPos="35000" dir="5400000" sy="-100000" algn="bl" rotWithShape="0"/>
          </a:effectLst>
        </p:spPr>
        <p:txBody>
          <a:bodyPr wrap="square" rtlCol="0">
            <a:prstTxWarp prst="textPlain">
              <a:avLst/>
            </a:prstTxWarp>
            <a:spAutoFit/>
            <a:scene3d>
              <a:camera prst="orthographicFront"/>
              <a:lightRig rig="threePt" dir="t"/>
            </a:scene3d>
            <a:sp3d extrusionH="57150">
              <a:bevelT h="25400" prst="softRound"/>
            </a:sp3d>
          </a:bodyPr>
          <a:lstStyle/>
          <a:p>
            <a:pPr fontAlgn="auto">
              <a:spcBef>
                <a:spcPts val="0"/>
              </a:spcBef>
              <a:spcAft>
                <a:spcPts val="0"/>
              </a:spcAft>
              <a:defRPr/>
            </a:pPr>
            <a:r>
              <a:rPr lang="bn-IN" sz="3600" kern="0" dirty="0" smtClean="0">
                <a:ln w="0"/>
                <a:solidFill>
                  <a:srgbClr val="7030A0"/>
                </a:solidFill>
                <a:effectLst>
                  <a:glow rad="63500">
                    <a:schemeClr val="accent5">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মোবাইল ফোন</a:t>
            </a:r>
            <a:endParaRPr lang="en-US" sz="3600" kern="0" dirty="0">
              <a:ln w="0"/>
              <a:solidFill>
                <a:srgbClr val="7030A0"/>
              </a:solidFill>
              <a:effectLst>
                <a:glow rad="63500">
                  <a:schemeClr val="accent5">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7063165"/>
      </p:ext>
    </p:extLst>
  </p:cSld>
  <p:clrMapOvr>
    <a:masterClrMapping/>
  </p:clrMapOvr>
  <mc:AlternateContent xmlns:mc="http://schemas.openxmlformats.org/markup-compatibility/2006">
    <mc:Choice xmlns:p14="http://schemas.microsoft.com/office/powerpoint/2010/main" Requires="p14">
      <p:transition spd="slow" p14:dur="3900">
        <p14:glitter dir="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181600"/>
            <a:ext cx="11551921" cy="135141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7142"/>
          <a:stretch/>
        </p:blipFill>
        <p:spPr>
          <a:xfrm>
            <a:off x="10016580" y="416954"/>
            <a:ext cx="1651946" cy="18517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38" y="684481"/>
            <a:ext cx="4856481" cy="4713406"/>
          </a:xfrm>
          <a:prstGeom prst="rect">
            <a:avLst/>
          </a:prstGeom>
        </p:spPr>
      </p:pic>
      <p:sp>
        <p:nvSpPr>
          <p:cNvPr id="5" name="TextBox 4"/>
          <p:cNvSpPr txBox="1"/>
          <p:nvPr/>
        </p:nvSpPr>
        <p:spPr>
          <a:xfrm>
            <a:off x="4501892" y="684481"/>
            <a:ext cx="5138360" cy="1720801"/>
          </a:xfrm>
          <a:prstGeom prst="rect">
            <a:avLst/>
          </a:prstGeom>
          <a:noFill/>
          <a:ln w="19050">
            <a:noFill/>
          </a:ln>
        </p:spPr>
        <p:txBody>
          <a:bodyPr wrap="square" rtlCol="0">
            <a:prstTxWarp prst="textPlain">
              <a:avLst/>
            </a:prstTxWarp>
            <a:spAutoFit/>
            <a:scene3d>
              <a:camera prst="isometricOffAxis1Right"/>
              <a:lightRig rig="threePt" dir="t"/>
            </a:scene3d>
          </a:bodyPr>
          <a:lstStyle/>
          <a:p>
            <a:pPr algn="ctr"/>
            <a:r>
              <a:rPr lang="bn-BD" sz="8000" dirty="0" smtClean="0">
                <a:ln w="9525">
                  <a:noFill/>
                </a:ln>
                <a:solidFill>
                  <a:srgbClr val="FF00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আজকের পাঠ</a:t>
            </a:r>
            <a:endParaRPr lang="en-US" sz="8000" dirty="0">
              <a:ln w="9525">
                <a:noFill/>
              </a:ln>
              <a:solidFill>
                <a:srgbClr val="FF000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8" name="Cloud 7"/>
          <p:cNvSpPr/>
          <p:nvPr/>
        </p:nvSpPr>
        <p:spPr>
          <a:xfrm>
            <a:off x="5369318" y="2448818"/>
            <a:ext cx="5929802" cy="2992605"/>
          </a:xfrm>
          <a:prstGeom prst="cloud">
            <a:avLst/>
          </a:prstGeom>
          <a:solidFill>
            <a:schemeClr val="accent1">
              <a:lumMod val="75000"/>
            </a:schemeClr>
          </a:solidFill>
          <a:ln w="28575">
            <a:noFill/>
          </a:ln>
          <a:effectLst>
            <a:outerShdw blurRad="107950" dist="12700" dir="5400000" algn="ctr">
              <a:srgbClr val="000000"/>
            </a:outerShdw>
          </a:effectLst>
          <a:scene3d>
            <a:camera prst="perspectiveFron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6600" b="1" dirty="0" smtClean="0">
                <a:solidFill>
                  <a:srgbClr val="CCFF33"/>
                </a:solidFill>
                <a:latin typeface="NikoshBAN" panose="02000000000000000000" pitchFamily="2" charset="0"/>
                <a:cs typeface="NikoshBAN" panose="02000000000000000000" pitchFamily="2" charset="0"/>
              </a:rPr>
              <a:t>মোবাইল ফোন</a:t>
            </a:r>
            <a:endParaRPr lang="en-US" sz="6600" b="1" dirty="0">
              <a:solidFill>
                <a:srgbClr val="CCFF33"/>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4404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set>
                                      <p:cBhvr>
                                        <p:cTn id="15" dur="455" fill="hold">
                                          <p:stCondLst>
                                            <p:cond delay="0"/>
                                          </p:stCondLst>
                                        </p:cTn>
                                        <p:tgtEl>
                                          <p:spTgt spid="8"/>
                                        </p:tgtEl>
                                        <p:attrNameLst>
                                          <p:attrName>style.rotation</p:attrName>
                                        </p:attrNameLst>
                                      </p:cBhvr>
                                      <p:to>
                                        <p:strVal val="-45.0"/>
                                      </p:to>
                                    </p:set>
                                    <p:anim calcmode="lin" valueType="num">
                                      <p:cBhvr>
                                        <p:cTn id="16"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mobile-phone.jpg"/>
          <p:cNvPicPr>
            <a:picLocks noChangeAspect="1"/>
          </p:cNvPicPr>
          <p:nvPr/>
        </p:nvPicPr>
        <p:blipFill>
          <a:blip r:embed="rId2" cstate="print"/>
          <a:stretch>
            <a:fillRect/>
          </a:stretch>
        </p:blipFill>
        <p:spPr>
          <a:xfrm>
            <a:off x="546735" y="771726"/>
            <a:ext cx="375285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ljjjjjjjjjjjjj.jpg"/>
          <p:cNvPicPr>
            <a:picLocks noChangeAspect="1"/>
          </p:cNvPicPr>
          <p:nvPr/>
        </p:nvPicPr>
        <p:blipFill>
          <a:blip r:embed="rId3" cstate="print"/>
          <a:stretch>
            <a:fillRect/>
          </a:stretch>
        </p:blipFill>
        <p:spPr>
          <a:xfrm>
            <a:off x="4572952" y="847926"/>
            <a:ext cx="41148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MP1 (1).jpg"/>
          <p:cNvPicPr>
            <a:picLocks noChangeAspect="1"/>
          </p:cNvPicPr>
          <p:nvPr/>
        </p:nvPicPr>
        <p:blipFill>
          <a:blip r:embed="rId4" cstate="print"/>
          <a:stretch>
            <a:fillRect/>
          </a:stretch>
        </p:blipFill>
        <p:spPr>
          <a:xfrm>
            <a:off x="8875711" y="847926"/>
            <a:ext cx="20574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ilver-mobile-phone.jpg"/>
          <p:cNvPicPr>
            <a:picLocks noChangeAspect="1"/>
          </p:cNvPicPr>
          <p:nvPr/>
        </p:nvPicPr>
        <p:blipFill rotWithShape="1">
          <a:blip r:embed="rId5" cstate="print"/>
          <a:srcRect l="19815" r="21420" b="4368"/>
          <a:stretch/>
        </p:blipFill>
        <p:spPr>
          <a:xfrm>
            <a:off x="10607040" y="847926"/>
            <a:ext cx="120904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857500" y="4271804"/>
            <a:ext cx="6477000" cy="923330"/>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5400" dirty="0" smtClean="0">
                <a:latin typeface="NikoshBAN" pitchFamily="2" charset="0"/>
                <a:cs typeface="NikoshBAN" pitchFamily="2" charset="0"/>
              </a:rPr>
              <a:t>বিভিন্ন ধরনের মোবাইল</a:t>
            </a:r>
            <a:r>
              <a:rPr lang="bn-IN" sz="5400" dirty="0" smtClean="0">
                <a:latin typeface="NikoshBAN" pitchFamily="2" charset="0"/>
                <a:cs typeface="NikoshBAN" pitchFamily="2" charset="0"/>
              </a:rPr>
              <a:t> </a:t>
            </a:r>
            <a:r>
              <a:rPr lang="bn-BD" sz="5400" dirty="0" smtClean="0">
                <a:latin typeface="NikoshBAN" pitchFamily="2" charset="0"/>
                <a:cs typeface="NikoshBAN" pitchFamily="2" charset="0"/>
              </a:rPr>
              <a:t>ফোন। </a:t>
            </a:r>
            <a:endParaRPr lang="en-US" sz="5400" dirty="0">
              <a:latin typeface="NikoshBAN" pitchFamily="2" charset="0"/>
              <a:cs typeface="NikoshBAN" pitchFamily="2" charset="0"/>
            </a:endParaRPr>
          </a:p>
        </p:txBody>
      </p:sp>
      <p:sp>
        <p:nvSpPr>
          <p:cNvPr id="9" name="Rectangle 8"/>
          <p:cNvSpPr/>
          <p:nvPr/>
        </p:nvSpPr>
        <p:spPr>
          <a:xfrm>
            <a:off x="546735" y="3911600"/>
            <a:ext cx="11370945" cy="45719"/>
          </a:xfrm>
          <a:prstGeom prst="rect">
            <a:avLst/>
          </a:prstGeom>
          <a:solidFill>
            <a:srgbClr val="D21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181600"/>
            <a:ext cx="11551921" cy="1351412"/>
          </a:xfrm>
          <a:prstGeom prst="rect">
            <a:avLst/>
          </a:prstGeom>
        </p:spPr>
      </p:pic>
    </p:spTree>
    <p:extLst>
      <p:ext uri="{BB962C8B-B14F-4D97-AF65-F5344CB8AC3E}">
        <p14:creationId xmlns:p14="http://schemas.microsoft.com/office/powerpoint/2010/main" val="232494313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30"/>
            </a:avLst>
          </a:prstGeom>
          <a:solidFill>
            <a:srgbClr val="D218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87959" y="165538"/>
            <a:ext cx="11856895" cy="6526924"/>
          </a:xfrm>
          <a:prstGeom prst="frame">
            <a:avLst>
              <a:gd name="adj1" fmla="val 2130"/>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r="43893" b="28459"/>
          <a:stretch/>
        </p:blipFill>
        <p:spPr>
          <a:xfrm>
            <a:off x="566947" y="475239"/>
            <a:ext cx="4690852" cy="40088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5400388" y="644436"/>
            <a:ext cx="6416042" cy="4524315"/>
          </a:xfrm>
          <a:prstGeom prst="rect">
            <a:avLst/>
          </a:prstGeom>
          <a:solidFill>
            <a:srgbClr val="00B0F0"/>
          </a:solidFill>
        </p:spPr>
        <p:txBody>
          <a:bodyPr wrap="square">
            <a:spAutoFit/>
          </a:bodyPr>
          <a:lstStyle/>
          <a:p>
            <a:pPr algn="ctr"/>
            <a:r>
              <a:rPr lang="bn-IN" sz="3600" dirty="0">
                <a:latin typeface="NikoshBAN" panose="02000000000000000000" pitchFamily="2" charset="0"/>
                <a:cs typeface="NikoshBAN" panose="02000000000000000000" pitchFamily="2" charset="0"/>
              </a:rPr>
              <a:t>আমেরিকার বিখ্যাত বিজ্ঞানী আলেকজান্ডার গ্রাহাম বেল প্রথম টেলিফোন আবিষ্কার করেন। ১৭৭৫ সালে মার্কিন যুক্তরাষ্ট্রের বসটনে তাঁর গবেষণাগারে বসে প্রথম ফোন করেছিলেন তিনি। তাঁর দুই সহকারী গবেষক ছিলেন রিচার্ড এইচ ফ্রাংকিয়েল এবং জোয়েল এস অ্যাঞ্জেল। তাঁরাই পরবর্তীকালে মোবাইল ফোনের কৌশল উদ্ভাবন করেন।</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612316" y="4649621"/>
            <a:ext cx="4600113" cy="769441"/>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4400" dirty="0" smtClean="0">
                <a:latin typeface="NikoshBAN" pitchFamily="2" charset="0"/>
                <a:cs typeface="NikoshBAN" pitchFamily="2" charset="0"/>
              </a:rPr>
              <a:t>আলেকজান্ডার গ্রাহাম বেল </a:t>
            </a:r>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pic>
        <p:nvPicPr>
          <p:cNvPr id="8" name="Picture 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a:ext>
            </a:extLst>
          </a:blip>
          <a:srcRect t="72266"/>
          <a:stretch/>
        </p:blipFill>
        <p:spPr>
          <a:xfrm>
            <a:off x="345439" y="5181600"/>
            <a:ext cx="11551921" cy="1351412"/>
          </a:xfrm>
          <a:prstGeom prst="rect">
            <a:avLst/>
          </a:prstGeom>
        </p:spPr>
      </p:pic>
    </p:spTree>
    <p:extLst>
      <p:ext uri="{BB962C8B-B14F-4D97-AF65-F5344CB8AC3E}">
        <p14:creationId xmlns:p14="http://schemas.microsoft.com/office/powerpoint/2010/main" val="307915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030A0"/>
        </a:solidFill>
        <a:ln>
          <a:noFill/>
        </a:ln>
      </a:spPr>
      <a:bodyPr rtlCol="0" anchor="ctr"/>
      <a:lstStyle>
        <a:defPPr algn="ctr">
          <a:defRPr sz="2400" dirty="0">
            <a:solidFill>
              <a:schemeClr val="bg1"/>
            </a:solidFill>
            <a:latin typeface="NikoshBAN" panose="02000000000000000000" pitchFamily="2" charset="0"/>
            <a:cs typeface="NikoshBAN"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625</Words>
  <Application>Microsoft Office PowerPoint</Application>
  <PresentationFormat>Widescreen</PresentationFormat>
  <Paragraphs>90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com</dc:creator>
  <cp:lastModifiedBy>pc com</cp:lastModifiedBy>
  <cp:revision>51</cp:revision>
  <dcterms:created xsi:type="dcterms:W3CDTF">2021-02-05T13:03:32Z</dcterms:created>
  <dcterms:modified xsi:type="dcterms:W3CDTF">2021-02-11T20:05:20Z</dcterms:modified>
</cp:coreProperties>
</file>