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64" r:id="rId9"/>
    <p:sldId id="265" r:id="rId10"/>
    <p:sldId id="266" r:id="rId11"/>
    <p:sldId id="273" r:id="rId12"/>
    <p:sldId id="257" r:id="rId13"/>
    <p:sldId id="258" r:id="rId14"/>
    <p:sldId id="276" r:id="rId15"/>
    <p:sldId id="259" r:id="rId16"/>
    <p:sldId id="274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9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3300"/>
    <a:srgbClr val="00CCFF"/>
    <a:srgbClr val="99CC00"/>
    <a:srgbClr val="6699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47B-1CF0-4CAD-9FA3-C22CD06B23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D2B4-6195-4BE3-AABB-DFC65AB9C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47B-1CF0-4CAD-9FA3-C22CD06B23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D2B4-6195-4BE3-AABB-DFC65AB9C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47B-1CF0-4CAD-9FA3-C22CD06B23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D2B4-6195-4BE3-AABB-DFC65AB9C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47B-1CF0-4CAD-9FA3-C22CD06B23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D2B4-6195-4BE3-AABB-DFC65AB9C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47B-1CF0-4CAD-9FA3-C22CD06B23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D2B4-6195-4BE3-AABB-DFC65AB9C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47B-1CF0-4CAD-9FA3-C22CD06B23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D2B4-6195-4BE3-AABB-DFC65AB9C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47B-1CF0-4CAD-9FA3-C22CD06B23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D2B4-6195-4BE3-AABB-DFC65AB9C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47B-1CF0-4CAD-9FA3-C22CD06B23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D2B4-6195-4BE3-AABB-DFC65AB9C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47B-1CF0-4CAD-9FA3-C22CD06B23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D2B4-6195-4BE3-AABB-DFC65AB9C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47B-1CF0-4CAD-9FA3-C22CD06B23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D2B4-6195-4BE3-AABB-DFC65AB9C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47B-1CF0-4CAD-9FA3-C22CD06B23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D2B4-6195-4BE3-AABB-DFC65AB9C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147B-1CF0-4CAD-9FA3-C22CD06B230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D2B4-6195-4BE3-AABB-DFC65AB9C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C000"/>
                </a:solidFill>
              </a:rPr>
              <a:t>WELLCOME</a:t>
            </a:r>
            <a:endParaRPr lang="en-US" sz="96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unicom\Pictures\Flower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669900"/>
          </a:solidFill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মহাস্থানগড়ের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প্রধান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প্রধান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প্রত্নতাত্ত্বিক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ধ্বংসাবশেষ</a:t>
            </a:r>
            <a:r>
              <a:rPr lang="en-US" dirty="0" smtClean="0">
                <a:solidFill>
                  <a:srgbClr val="FFFF00"/>
                </a:solidFill>
              </a:rPr>
              <a:t>।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unicom\Pictures\New folder\M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4648200" cy="2286000"/>
          </a:xfrm>
          <a:prstGeom prst="rect">
            <a:avLst/>
          </a:prstGeom>
          <a:noFill/>
        </p:spPr>
      </p:pic>
      <p:pic>
        <p:nvPicPr>
          <p:cNvPr id="2051" name="Picture 3" descr="C:\Users\unicom\Pictures\New folder\M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0"/>
            <a:ext cx="4724400" cy="3048000"/>
          </a:xfrm>
          <a:prstGeom prst="rect">
            <a:avLst/>
          </a:prstGeom>
          <a:noFill/>
        </p:spPr>
      </p:pic>
      <p:pic>
        <p:nvPicPr>
          <p:cNvPr id="2052" name="Picture 4" descr="C:\Users\unicom\Pictures\New folder\M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524000"/>
            <a:ext cx="4419600" cy="2209800"/>
          </a:xfrm>
          <a:prstGeom prst="rect">
            <a:avLst/>
          </a:prstGeom>
          <a:noFill/>
        </p:spPr>
      </p:pic>
      <p:pic>
        <p:nvPicPr>
          <p:cNvPr id="2053" name="Picture 5" descr="C:\Users\unicom\Pictures\New folder\M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3810000"/>
            <a:ext cx="44958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C:\Users\unicom\Pictures\New folder\M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</a:rPr>
              <a:t>পরশুরামের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রাজপ্রাসাদ</a:t>
            </a:r>
            <a:r>
              <a:rPr lang="en-US" sz="4800" dirty="0" smtClean="0">
                <a:solidFill>
                  <a:srgbClr val="002060"/>
                </a:solidFill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</a:rPr>
              <a:t>সভাবাটি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00CC00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মহাস্থানের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কল্পকাহিনিতে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অন্যতম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আলোচিত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ব্যক্তিত্ব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পরশুরাম।মানকালির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কুন্ড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থেকে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প্রায়</a:t>
            </a:r>
            <a:r>
              <a:rPr lang="en-US" dirty="0" smtClean="0">
                <a:solidFill>
                  <a:srgbClr val="C00000"/>
                </a:solidFill>
              </a:rPr>
              <a:t> ২০০ </a:t>
            </a:r>
            <a:r>
              <a:rPr lang="en-US" dirty="0" err="1" smtClean="0">
                <a:solidFill>
                  <a:srgbClr val="C00000"/>
                </a:solidFill>
              </a:rPr>
              <a:t>গজ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উত্তরে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পূর্ব-পশ্চিমে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লম্বা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প্রায়</a:t>
            </a:r>
            <a:r>
              <a:rPr lang="en-US" dirty="0" smtClean="0">
                <a:solidFill>
                  <a:srgbClr val="C00000"/>
                </a:solidFill>
              </a:rPr>
              <a:t> ২০০ </a:t>
            </a:r>
            <a:r>
              <a:rPr lang="en-US" dirty="0" err="1" smtClean="0">
                <a:solidFill>
                  <a:srgbClr val="C00000"/>
                </a:solidFill>
              </a:rPr>
              <a:t>গুণ</a:t>
            </a:r>
            <a:r>
              <a:rPr lang="en-US" dirty="0" smtClean="0">
                <a:solidFill>
                  <a:srgbClr val="C00000"/>
                </a:solidFill>
              </a:rPr>
              <a:t> ১০০ </a:t>
            </a:r>
            <a:r>
              <a:rPr lang="en-US" dirty="0" err="1" smtClean="0">
                <a:solidFill>
                  <a:srgbClr val="C00000"/>
                </a:solidFill>
              </a:rPr>
              <a:t>ফুট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আয়তনবিশিষ্ট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যে</a:t>
            </a:r>
            <a:r>
              <a:rPr lang="en-US" dirty="0" smtClean="0">
                <a:solidFill>
                  <a:srgbClr val="C00000"/>
                </a:solidFill>
              </a:rPr>
              <a:t> ,</a:t>
            </a:r>
            <a:r>
              <a:rPr lang="en-US" dirty="0" err="1" smtClean="0">
                <a:solidFill>
                  <a:srgbClr val="C00000"/>
                </a:solidFill>
              </a:rPr>
              <a:t>ইমারতের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ধ্বংসাবশেষ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পাওয়া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গেছে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সেটিই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পরশুরামের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রাজপ্রাসাদ</a:t>
            </a:r>
            <a:r>
              <a:rPr lang="en-US" dirty="0" smtClean="0">
                <a:solidFill>
                  <a:srgbClr val="C00000"/>
                </a:solidFill>
              </a:rPr>
              <a:t> ।</a:t>
            </a:r>
            <a:r>
              <a:rPr lang="en-US" dirty="0" err="1" smtClean="0">
                <a:solidFill>
                  <a:srgbClr val="C00000"/>
                </a:solidFill>
              </a:rPr>
              <a:t>ইমারতটি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দেখে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মনে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smtClean="0">
                <a:solidFill>
                  <a:srgbClr val="C00000"/>
                </a:solidFill>
              </a:rPr>
              <a:t>   হয়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অষ্টাদশ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শতকে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শেষদিকে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অথবা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উনবিংশ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err="1" smtClean="0">
                <a:solidFill>
                  <a:srgbClr val="C00000"/>
                </a:solidFill>
              </a:rPr>
              <a:t>শতকের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প্রথম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দিকে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এটি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নির্মিত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হয়েছে</a:t>
            </a:r>
            <a:r>
              <a:rPr lang="en-US" dirty="0" smtClean="0">
                <a:solidFill>
                  <a:srgbClr val="C00000"/>
                </a:solidFill>
              </a:rPr>
              <a:t> । </a:t>
            </a:r>
            <a:r>
              <a:rPr lang="en-US" dirty="0" err="1" smtClean="0">
                <a:solidFill>
                  <a:srgbClr val="C00000"/>
                </a:solidFill>
              </a:rPr>
              <a:t>খোদাই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পাথর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ভিটা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থেকে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বিস্তৃ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যে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রাস্তাটি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ম্থুয়া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গ্রামও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বসুবিহার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পর্যন্ত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প্রসারিত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তার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পার্শ্বে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পশুরামের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সভাবাটি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অবস্থিত</a:t>
            </a:r>
            <a:r>
              <a:rPr lang="en-US" dirty="0" smtClean="0">
                <a:solidFill>
                  <a:srgbClr val="C00000"/>
                </a:solidFill>
              </a:rPr>
              <a:t> ।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8000" i="1" dirty="0" err="1" smtClean="0"/>
              <a:t>মুনির</a:t>
            </a:r>
            <a:r>
              <a:rPr lang="en-US" sz="8000" i="1" dirty="0" smtClean="0"/>
              <a:t> </a:t>
            </a:r>
            <a:r>
              <a:rPr lang="en-US" sz="8000" i="1" dirty="0" err="1" smtClean="0"/>
              <a:t>ঘোন</a:t>
            </a:r>
            <a:r>
              <a:rPr lang="en-US" sz="8000" i="1" dirty="0" smtClean="0"/>
              <a:t> </a:t>
            </a:r>
            <a:endParaRPr lang="en-US" sz="8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C:\Users\unicom\Pictures\New folder\M3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এটি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একটি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দুর্গপ্রাচীর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  <a:r>
              <a:rPr lang="en-US" dirty="0" err="1" smtClean="0">
                <a:solidFill>
                  <a:srgbClr val="002060"/>
                </a:solidFill>
              </a:rPr>
              <a:t>শিলাদেবীর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ঘাট-সংলগ্ন</a:t>
            </a:r>
            <a:r>
              <a:rPr lang="en-US" dirty="0" smtClean="0">
                <a:solidFill>
                  <a:srgbClr val="002060"/>
                </a:solidFill>
              </a:rPr>
              <a:t> এ </a:t>
            </a:r>
            <a:r>
              <a:rPr lang="en-US" dirty="0" err="1" smtClean="0">
                <a:solidFill>
                  <a:srgbClr val="002060"/>
                </a:solidFill>
              </a:rPr>
              <a:t>টিবির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স্থানটির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নাম</a:t>
            </a:r>
            <a:r>
              <a:rPr lang="en-US" dirty="0" smtClean="0">
                <a:solidFill>
                  <a:srgbClr val="002060"/>
                </a:solidFill>
              </a:rPr>
              <a:t> “</a:t>
            </a:r>
            <a:r>
              <a:rPr lang="en-US" dirty="0" err="1" smtClean="0">
                <a:solidFill>
                  <a:srgbClr val="002060"/>
                </a:solidFill>
              </a:rPr>
              <a:t>মুনির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ঘোন</a:t>
            </a:r>
            <a:r>
              <a:rPr lang="en-US" dirty="0" smtClean="0">
                <a:solidFill>
                  <a:srgbClr val="002060"/>
                </a:solidFill>
              </a:rPr>
              <a:t> “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99CC00"/>
          </a:solidFill>
          <a:ln>
            <a:solidFill>
              <a:schemeClr val="tx1"/>
            </a:solidFill>
            <a:prstDash val="lgDashDotDot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উচ্চতা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প্রায়</a:t>
            </a:r>
            <a:r>
              <a:rPr lang="en-US" sz="3600" dirty="0" smtClean="0"/>
              <a:t> ১০ </a:t>
            </a:r>
            <a:r>
              <a:rPr lang="en-US" sz="3600" dirty="0" err="1" smtClean="0"/>
              <a:t>ফুট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n-US" sz="3600" dirty="0" err="1" smtClean="0"/>
              <a:t>উত্তর</a:t>
            </a:r>
            <a:r>
              <a:rPr lang="en-US" sz="3600" dirty="0" smtClean="0"/>
              <a:t> –</a:t>
            </a:r>
            <a:r>
              <a:rPr lang="en-US" sz="3600" dirty="0" err="1" smtClean="0"/>
              <a:t>দক্ষিণে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 ১০০ </a:t>
            </a:r>
            <a:r>
              <a:rPr lang="en-US" sz="3600" dirty="0" err="1" smtClean="0"/>
              <a:t>ফুটি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লম্বা</a:t>
            </a:r>
            <a:r>
              <a:rPr lang="en-US" sz="3600" dirty="0" smtClean="0"/>
              <a:t> ও </a:t>
            </a:r>
            <a:r>
              <a:rPr lang="en-US" sz="3600" dirty="0" err="1" smtClean="0"/>
              <a:t>চওড়া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প্রায়</a:t>
            </a:r>
            <a:r>
              <a:rPr lang="en-US" sz="3600" dirty="0" smtClean="0"/>
              <a:t> ১১ </a:t>
            </a:r>
            <a:r>
              <a:rPr lang="en-US" sz="3600" dirty="0" err="1" smtClean="0"/>
              <a:t>ফুট</a:t>
            </a:r>
            <a:r>
              <a:rPr lang="en-US" sz="3600" dirty="0" smtClean="0"/>
              <a:t> </a:t>
            </a:r>
            <a:r>
              <a:rPr lang="en-US" sz="3600" dirty="0" smtClean="0"/>
              <a:t>। </a:t>
            </a:r>
            <a:r>
              <a:rPr lang="en-US" sz="3600" dirty="0" err="1" smtClean="0"/>
              <a:t>সম্ভবত</a:t>
            </a:r>
            <a:r>
              <a:rPr lang="en-US" sz="3600" dirty="0" smtClean="0"/>
              <a:t> </a:t>
            </a:r>
            <a:r>
              <a:rPr lang="en-US" sz="3600" dirty="0" err="1" smtClean="0"/>
              <a:t>নদীপথের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উপর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নজর</a:t>
            </a:r>
            <a:r>
              <a:rPr lang="en-US" sz="3600" dirty="0" smtClean="0"/>
              <a:t> </a:t>
            </a:r>
            <a:r>
              <a:rPr lang="en-US" sz="3600" dirty="0" err="1" smtClean="0"/>
              <a:t>রাখার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প্রহরীদের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পর্যবেক্ষণ</a:t>
            </a:r>
            <a:r>
              <a:rPr lang="en-US" sz="3600" dirty="0" smtClean="0"/>
              <a:t> </a:t>
            </a:r>
            <a:r>
              <a:rPr lang="en-US" sz="3600" dirty="0" err="1" smtClean="0"/>
              <a:t>মঞ্চরুপে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নির্মিত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হয়েছিল</a:t>
            </a:r>
            <a:r>
              <a:rPr lang="en-US" sz="3600" dirty="0" smtClean="0"/>
              <a:t> ।</a:t>
            </a:r>
          </a:p>
          <a:p>
            <a:pPr>
              <a:buNone/>
            </a:pPr>
            <a:r>
              <a:rPr lang="en-US" sz="3600" dirty="0" smtClean="0"/>
              <a:t>  </a:t>
            </a:r>
            <a:r>
              <a:rPr lang="en-US" sz="3600" dirty="0" err="1" smtClean="0"/>
              <a:t>এখানকার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প্রাপ্ত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প্রাচীন</a:t>
            </a:r>
            <a:r>
              <a:rPr lang="en-US" sz="3600" dirty="0" smtClean="0"/>
              <a:t> </a:t>
            </a:r>
            <a:r>
              <a:rPr lang="en-US" sz="3600" dirty="0" err="1" smtClean="0"/>
              <a:t>দ্রব্যাদি</a:t>
            </a:r>
            <a:r>
              <a:rPr lang="en-US" sz="3600" dirty="0" smtClean="0"/>
              <a:t> ও </a:t>
            </a:r>
            <a:r>
              <a:rPr lang="en-US" sz="3600" dirty="0" err="1" smtClean="0"/>
              <a:t>স্থাপত্য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</a:t>
            </a:r>
            <a:r>
              <a:rPr lang="en-US" sz="3600" dirty="0" err="1" smtClean="0"/>
              <a:t>কৌশল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এটিকে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পাল</a:t>
            </a:r>
            <a:r>
              <a:rPr lang="en-US" sz="3600" dirty="0" smtClean="0"/>
              <a:t> </a:t>
            </a:r>
            <a:r>
              <a:rPr lang="en-US" sz="3600" dirty="0" err="1" smtClean="0"/>
              <a:t>যুগে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নির্মিত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ধারণা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।</a:t>
            </a:r>
          </a:p>
          <a:p>
            <a:pPr>
              <a:buNone/>
            </a:pPr>
            <a:endParaRPr lang="en-US" sz="3600" dirty="0" err="1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8800" dirty="0" err="1" smtClean="0">
                <a:solidFill>
                  <a:srgbClr val="FFC000"/>
                </a:solidFill>
              </a:rPr>
              <a:t>গোবিন্দ</a:t>
            </a:r>
            <a:r>
              <a:rPr lang="en-US" sz="8800" dirty="0" smtClean="0">
                <a:solidFill>
                  <a:srgbClr val="FFC000"/>
                </a:solidFill>
              </a:rPr>
              <a:t> </a:t>
            </a:r>
            <a:r>
              <a:rPr lang="en-US" sz="8800" dirty="0" err="1" smtClean="0">
                <a:solidFill>
                  <a:srgbClr val="FFC000"/>
                </a:solidFill>
              </a:rPr>
              <a:t>ভিটা</a:t>
            </a:r>
            <a:r>
              <a:rPr lang="en-US" sz="8800" dirty="0" smtClean="0">
                <a:solidFill>
                  <a:srgbClr val="FFC000"/>
                </a:solidFill>
              </a:rPr>
              <a:t> </a:t>
            </a:r>
            <a:endParaRPr lang="en-US" sz="88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unicom\Pictures\New folder\M1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3999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CC3300"/>
          </a:solidFill>
        </p:spPr>
        <p:txBody>
          <a:bodyPr>
            <a:normAutofit/>
          </a:bodyPr>
          <a:lstStyle/>
          <a:p>
            <a:r>
              <a:rPr lang="en-US" sz="3600" dirty="0" err="1" smtClean="0"/>
              <a:t>মহাস্থানগড়ের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ঐতিহাসিক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নিদর্শনসমূহের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err="1" smtClean="0"/>
              <a:t>মধ্যে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।</a:t>
            </a:r>
            <a:r>
              <a:rPr lang="en-US" sz="3600" dirty="0" err="1" smtClean="0"/>
              <a:t>মহাস্থানগড়ের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উত্তরদিকের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বেষ্টনী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প্রাচীর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থেকে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প্রায়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দুশত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গজ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দূরে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করতোয়া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নদীর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তীরে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অবস্থিত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উঁচু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ঢিবিটির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নাম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গোবিন্দ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ভিটা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গোবিন্দ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ভিটার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মন্দির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বিষ্ণু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মন্দির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নামে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খ্যাত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r>
              <a:rPr lang="en-US" dirty="0" err="1" smtClean="0">
                <a:solidFill>
                  <a:srgbClr val="FFFF00"/>
                </a:solidFill>
              </a:rPr>
              <a:t>এটি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অন্যতম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স্থাপত্য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নিদর্শন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r>
              <a:rPr lang="en-US" dirty="0" err="1" smtClean="0">
                <a:solidFill>
                  <a:srgbClr val="FFFF00"/>
                </a:solidFill>
              </a:rPr>
              <a:t>এখানে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গুপ্তযুগের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নিদর্শন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রয়েছে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r>
              <a:rPr lang="en-US" dirty="0" err="1" smtClean="0">
                <a:solidFill>
                  <a:srgbClr val="FFFF00"/>
                </a:solidFill>
              </a:rPr>
              <a:t>পূর্বদিকের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মন্দিরের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মেঝের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উপর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একটি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মাটির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পাত্রে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সুলতানি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আমলের</a:t>
            </a:r>
            <a:r>
              <a:rPr lang="en-US" dirty="0" smtClean="0">
                <a:solidFill>
                  <a:srgbClr val="FFFF00"/>
                </a:solidFill>
              </a:rPr>
              <a:t> ১৮ </a:t>
            </a:r>
            <a:r>
              <a:rPr lang="en-US" dirty="0" err="1" smtClean="0">
                <a:solidFill>
                  <a:srgbClr val="FFFF00"/>
                </a:solidFill>
              </a:rPr>
              <a:t>টি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মুদ্রা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পাওয়া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গেছে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CC00"/>
          </a:solidFill>
        </p:spPr>
        <p:txBody>
          <a:bodyPr>
            <a:normAutofit/>
          </a:bodyPr>
          <a:lstStyle/>
          <a:p>
            <a:r>
              <a:rPr lang="en-US" sz="6000" dirty="0" err="1" smtClean="0"/>
              <a:t>উত্তর</a:t>
            </a:r>
            <a:r>
              <a:rPr lang="en-US" sz="6000" dirty="0" smtClean="0"/>
              <a:t> </a:t>
            </a:r>
            <a:r>
              <a:rPr lang="en-US" sz="6000" dirty="0" err="1" smtClean="0"/>
              <a:t>দিকের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দূর্গপাচীর</a:t>
            </a:r>
            <a:r>
              <a:rPr lang="en-US" sz="6000" dirty="0" smtClean="0"/>
              <a:t> -</a:t>
            </a:r>
            <a:endParaRPr lang="en-US" sz="6000" dirty="0"/>
          </a:p>
        </p:txBody>
      </p:sp>
      <p:pic>
        <p:nvPicPr>
          <p:cNvPr id="1027" name="Picture 3" descr="C:\Users\unicom\Pictures\New folder\M3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CCFF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গঠনপ্রণালি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,</a:t>
            </a:r>
            <a:r>
              <a:rPr lang="en-US" dirty="0" err="1" smtClean="0"/>
              <a:t>এটি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ধর্মকেন্দ্র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।</a:t>
            </a:r>
            <a:r>
              <a:rPr lang="en-US" dirty="0" err="1" smtClean="0"/>
              <a:t>তখনকার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বহিঃ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99CC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dirty="0" err="1" smtClean="0">
                <a:solidFill>
                  <a:srgbClr val="002060"/>
                </a:solidFill>
              </a:rPr>
              <a:t>দুশমনের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আক্রমণের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আশঙ্কায়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বিহার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মন্দির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দূর্গের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 smtClean="0">
                <a:solidFill>
                  <a:srgbClr val="002060"/>
                </a:solidFill>
              </a:rPr>
              <a:t>ন্যায়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গড়ে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তুলতে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হতো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  <a:r>
              <a:rPr lang="en-US" dirty="0" err="1" smtClean="0">
                <a:solidFill>
                  <a:srgbClr val="002060"/>
                </a:solidFill>
              </a:rPr>
              <a:t>কারণ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যুগে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রাজার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মর্যদা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en-US" dirty="0" err="1" smtClean="0">
                <a:solidFill>
                  <a:srgbClr val="002060"/>
                </a:solidFill>
              </a:rPr>
              <a:t>বহিঃপ্রকাশ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ছিল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ধর্মকেন্দ্রগুলো</a:t>
            </a:r>
            <a:r>
              <a:rPr lang="en-US" dirty="0" smtClean="0">
                <a:solidFill>
                  <a:srgbClr val="002060"/>
                </a:solidFill>
              </a:rPr>
              <a:t> । </a:t>
            </a:r>
            <a:r>
              <a:rPr lang="en-US" dirty="0" err="1" smtClean="0">
                <a:solidFill>
                  <a:srgbClr val="002060"/>
                </a:solidFill>
              </a:rPr>
              <a:t>এখানে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প্রাপ্ত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dirty="0" err="1" smtClean="0">
                <a:solidFill>
                  <a:srgbClr val="002060"/>
                </a:solidFill>
              </a:rPr>
              <a:t>গহনা,ত্রিশূল</a:t>
            </a:r>
            <a:r>
              <a:rPr lang="en-US" dirty="0" smtClean="0">
                <a:solidFill>
                  <a:srgbClr val="002060"/>
                </a:solidFill>
              </a:rPr>
              <a:t> ,</a:t>
            </a:r>
            <a:r>
              <a:rPr lang="en-US" dirty="0" err="1" smtClean="0">
                <a:solidFill>
                  <a:srgbClr val="002060"/>
                </a:solidFill>
              </a:rPr>
              <a:t>তীর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ইত্যাদি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হিন্দুধর্মের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প্রভাব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রাজত্বের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ইঙ্গিত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প্রদান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করে</a:t>
            </a:r>
            <a:r>
              <a:rPr lang="en-US" dirty="0" smtClean="0">
                <a:solidFill>
                  <a:srgbClr val="002060"/>
                </a:solidFill>
              </a:rPr>
              <a:t> । </a:t>
            </a:r>
            <a:r>
              <a:rPr lang="en-US" dirty="0" err="1" smtClean="0">
                <a:solidFill>
                  <a:srgbClr val="002060"/>
                </a:solidFill>
              </a:rPr>
              <a:t>একটি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পাথরের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মূর্তির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dirty="0" err="1" smtClean="0">
                <a:solidFill>
                  <a:srgbClr val="002060"/>
                </a:solidFill>
              </a:rPr>
              <a:t>মাথা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পদচিহ্ন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দেখে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অনুমিত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যে,এখানে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বৌদ্ধধর্মের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প্রাধান্য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ছিল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CCFF"/>
          </a:solidFill>
        </p:spPr>
        <p:txBody>
          <a:bodyPr>
            <a:normAutofit/>
          </a:bodyPr>
          <a:lstStyle/>
          <a:p>
            <a:r>
              <a:rPr lang="en-US" sz="8000" dirty="0" err="1" smtClean="0"/>
              <a:t>বৈরাগীর</a:t>
            </a:r>
            <a:r>
              <a:rPr lang="en-US" sz="8000" dirty="0" smtClean="0"/>
              <a:t> </a:t>
            </a:r>
            <a:r>
              <a:rPr lang="en-US" sz="8000" dirty="0" err="1" smtClean="0"/>
              <a:t>ভিটা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pic>
        <p:nvPicPr>
          <p:cNvPr id="1026" name="Picture 2" descr="C:\Users\unicom\Pictures\New folder\M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4648200" cy="5638800"/>
          </a:xfrm>
          <a:prstGeom prst="rect">
            <a:avLst/>
          </a:prstGeom>
          <a:noFill/>
        </p:spPr>
      </p:pic>
      <p:pic>
        <p:nvPicPr>
          <p:cNvPr id="1027" name="Picture 3" descr="C:\Users\unicom\Pictures\New folder\M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447800"/>
            <a:ext cx="4495799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মোঃ-শাখাওয়াত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হোসেন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প্রভাষক,সমাজবিজ্ঞান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          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খোশবাস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উচ্চ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বিদ্যালয়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ওকলেজ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খোশবাস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 ,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বরুড়া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কুমিল্লা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 । </a:t>
            </a:r>
            <a:endParaRPr lang="en-US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unicom\Pictures\Saved Pictures\Untitled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68552" cy="1749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Flowchart: Predefined Process 9"/>
          <p:cNvSpPr/>
          <p:nvPr/>
        </p:nvSpPr>
        <p:spPr>
          <a:xfrm>
            <a:off x="1524000" y="304800"/>
            <a:ext cx="7391400" cy="1066800"/>
          </a:xfrm>
          <a:prstGeom prst="flowChartPredefined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</a:rPr>
              <a:t>শিক্ষক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</a:rPr>
              <a:t>পরিচিতি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পশুরামের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প্রাসাদ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থেকে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প্রায়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সাত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শত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গজ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দূরে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অবস্থিত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একটি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উঁচু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ঢিবির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উপর</a:t>
            </a:r>
            <a:r>
              <a:rPr lang="en-US" dirty="0" smtClean="0">
                <a:solidFill>
                  <a:srgbClr val="FFFF00"/>
                </a:solidFill>
              </a:rPr>
              <a:t> 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smtClean="0"/>
              <a:t>   বৈরাগীর</a:t>
            </a:r>
            <a:r>
              <a:rPr lang="en-US" dirty="0" smtClean="0"/>
              <a:t> </a:t>
            </a:r>
            <a:r>
              <a:rPr lang="en-US" dirty="0" err="1" smtClean="0"/>
              <a:t>ভিটা</a:t>
            </a:r>
            <a:r>
              <a:rPr lang="en-US" dirty="0" smtClean="0"/>
              <a:t> ।</a:t>
            </a:r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err="1" smtClean="0"/>
              <a:t>পালযুগের</a:t>
            </a:r>
            <a:r>
              <a:rPr lang="en-US" dirty="0" smtClean="0"/>
              <a:t>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বড়</a:t>
            </a:r>
            <a:r>
              <a:rPr lang="en-US" dirty="0" smtClean="0"/>
              <a:t> </a:t>
            </a:r>
            <a:r>
              <a:rPr lang="en-US" dirty="0" err="1" smtClean="0"/>
              <a:t>মন্দিরের</a:t>
            </a:r>
            <a:r>
              <a:rPr lang="en-US" dirty="0" smtClean="0"/>
              <a:t> </a:t>
            </a:r>
            <a:r>
              <a:rPr lang="en-US" dirty="0" err="1" smtClean="0"/>
              <a:t>ধ্বসাংশাবশেষ</a:t>
            </a:r>
            <a:r>
              <a:rPr lang="en-US" dirty="0" smtClean="0"/>
              <a:t>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।৩০০ গুণ২৫০ </a:t>
            </a:r>
            <a:r>
              <a:rPr lang="en-US" dirty="0" err="1" smtClean="0"/>
              <a:t>ফুট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আয়তন</a:t>
            </a:r>
            <a:r>
              <a:rPr lang="en-US" dirty="0" smtClean="0"/>
              <a:t> </a:t>
            </a:r>
            <a:r>
              <a:rPr lang="en-US" dirty="0" err="1" smtClean="0"/>
              <a:t>বিশিষ্ট</a:t>
            </a:r>
            <a:r>
              <a:rPr lang="en-US" dirty="0" smtClean="0"/>
              <a:t> </a:t>
            </a:r>
            <a:r>
              <a:rPr lang="en-US" dirty="0" err="1" smtClean="0"/>
              <a:t>ঢিবিটির</a:t>
            </a:r>
            <a:r>
              <a:rPr lang="en-US" dirty="0" smtClean="0"/>
              <a:t> </a:t>
            </a:r>
            <a:r>
              <a:rPr lang="en-US" dirty="0" err="1" smtClean="0"/>
              <a:t>ভূমি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প্রায়</a:t>
            </a:r>
            <a:r>
              <a:rPr lang="en-US" dirty="0" smtClean="0"/>
              <a:t> ১০ </a:t>
            </a:r>
            <a:r>
              <a:rPr lang="en-US" dirty="0" err="1" smtClean="0"/>
              <a:t>ফুট</a:t>
            </a:r>
            <a:r>
              <a:rPr lang="en-US" dirty="0" smtClean="0"/>
              <a:t> ।এ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মন্দিরের</a:t>
            </a:r>
            <a:r>
              <a:rPr lang="en-US" dirty="0" smtClean="0"/>
              <a:t> </a:t>
            </a:r>
            <a:r>
              <a:rPr lang="en-US" dirty="0" err="1" smtClean="0"/>
              <a:t>অস্তিত্ব</a:t>
            </a:r>
            <a:r>
              <a:rPr lang="en-US" dirty="0" smtClean="0"/>
              <a:t> ,</a:t>
            </a:r>
            <a:r>
              <a:rPr lang="en-US" dirty="0" err="1" smtClean="0"/>
              <a:t>গঠন</a:t>
            </a:r>
            <a:r>
              <a:rPr lang="en-US" dirty="0" smtClean="0"/>
              <a:t> ও </a:t>
            </a:r>
            <a:r>
              <a:rPr lang="en-US" dirty="0" err="1" smtClean="0"/>
              <a:t>অলংকরণ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গুপ্তযুগের</a:t>
            </a:r>
            <a:r>
              <a:rPr lang="en-US" dirty="0" smtClean="0"/>
              <a:t> </a:t>
            </a:r>
            <a:r>
              <a:rPr lang="en-US" dirty="0" err="1" smtClean="0"/>
              <a:t>শেষ</a:t>
            </a:r>
            <a:r>
              <a:rPr lang="en-US" dirty="0" smtClean="0"/>
              <a:t> </a:t>
            </a:r>
            <a:r>
              <a:rPr lang="en-US" dirty="0" err="1" smtClean="0"/>
              <a:t>পর্যায়ের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অনুমিত</a:t>
            </a:r>
            <a:r>
              <a:rPr lang="en-US" dirty="0" smtClean="0"/>
              <a:t> ।</a:t>
            </a:r>
            <a:r>
              <a:rPr lang="en-US" dirty="0" err="1" smtClean="0"/>
              <a:t>মন্দিরের</a:t>
            </a:r>
            <a:r>
              <a:rPr lang="en-US" dirty="0" smtClean="0"/>
              <a:t> </a:t>
            </a:r>
            <a:r>
              <a:rPr lang="en-US" dirty="0" err="1" smtClean="0"/>
              <a:t>নিকটে</a:t>
            </a:r>
            <a:r>
              <a:rPr lang="en-US" dirty="0" smtClean="0"/>
              <a:t>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নিষ্কাশনের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কৃষ্ণ</a:t>
            </a:r>
            <a:r>
              <a:rPr lang="en-US" dirty="0" smtClean="0"/>
              <a:t> </a:t>
            </a:r>
            <a:r>
              <a:rPr lang="en-US" dirty="0" err="1" smtClean="0"/>
              <a:t>প্রস্তরের</a:t>
            </a:r>
            <a:r>
              <a:rPr lang="en-US" dirty="0" smtClean="0"/>
              <a:t> </a:t>
            </a:r>
            <a:r>
              <a:rPr lang="en-US" dirty="0" err="1" smtClean="0"/>
              <a:t>নালা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রয়েছে</a:t>
            </a:r>
            <a:r>
              <a:rPr lang="en-US" dirty="0" smtClean="0"/>
              <a:t> ।</a:t>
            </a:r>
            <a:r>
              <a:rPr lang="en-US" dirty="0" err="1" smtClean="0"/>
              <a:t>মন্দিরের</a:t>
            </a:r>
            <a:r>
              <a:rPr lang="en-US" dirty="0" smtClean="0"/>
              <a:t> </a:t>
            </a:r>
            <a:r>
              <a:rPr lang="en-US" dirty="0" err="1" smtClean="0"/>
              <a:t>গায়ে</a:t>
            </a:r>
            <a:r>
              <a:rPr lang="en-US" dirty="0" smtClean="0"/>
              <a:t> </a:t>
            </a:r>
            <a:r>
              <a:rPr lang="en-US" dirty="0" err="1" smtClean="0"/>
              <a:t>পোড়ামাটির</a:t>
            </a:r>
            <a:r>
              <a:rPr lang="en-US" dirty="0" smtClean="0"/>
              <a:t> </a:t>
            </a:r>
            <a:r>
              <a:rPr lang="en-US" dirty="0" err="1" smtClean="0"/>
              <a:t>ফলক</a:t>
            </a:r>
            <a:r>
              <a:rPr lang="en-US" dirty="0" smtClean="0"/>
              <a:t> </a:t>
            </a:r>
            <a:r>
              <a:rPr lang="en-US" dirty="0" err="1" smtClean="0"/>
              <a:t>চিত্র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দেখে</a:t>
            </a:r>
            <a:r>
              <a:rPr lang="en-US" dirty="0" smtClean="0"/>
              <a:t> </a:t>
            </a:r>
            <a:r>
              <a:rPr lang="en-US" dirty="0" err="1" smtClean="0"/>
              <a:t>অনুমান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,</a:t>
            </a:r>
            <a:r>
              <a:rPr lang="en-US" dirty="0" err="1" smtClean="0"/>
              <a:t>মন্দিরটি</a:t>
            </a:r>
            <a:r>
              <a:rPr lang="en-US" dirty="0" smtClean="0"/>
              <a:t> </a:t>
            </a:r>
            <a:r>
              <a:rPr lang="en-US" dirty="0" err="1" smtClean="0"/>
              <a:t>পাহাড়পুর</a:t>
            </a:r>
            <a:r>
              <a:rPr lang="en-US" dirty="0" smtClean="0"/>
              <a:t> </a:t>
            </a:r>
            <a:r>
              <a:rPr lang="en-US" dirty="0" err="1" smtClean="0"/>
              <a:t>বিহারের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সমসাময়িক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পরে</a:t>
            </a:r>
            <a:r>
              <a:rPr lang="en-US" dirty="0" smtClean="0"/>
              <a:t> </a:t>
            </a:r>
            <a:r>
              <a:rPr lang="en-US" dirty="0" err="1" smtClean="0"/>
              <a:t>নির্মিত</a:t>
            </a:r>
            <a:r>
              <a:rPr lang="en-US" dirty="0" smtClean="0"/>
              <a:t> ।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8000" dirty="0" err="1" smtClean="0"/>
              <a:t>শীলাদেবীর</a:t>
            </a:r>
            <a:r>
              <a:rPr lang="en-US" sz="8000" dirty="0" smtClean="0"/>
              <a:t> </a:t>
            </a:r>
            <a:r>
              <a:rPr lang="en-US" sz="8000" dirty="0" err="1" smtClean="0"/>
              <a:t>ঘাট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nicom\Pictures\New folder\M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3200" dirty="0" err="1" smtClean="0"/>
              <a:t>মহাস্থানগড়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প্রয়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দুশত</a:t>
            </a:r>
            <a:r>
              <a:rPr lang="en-US" sz="3200" dirty="0" smtClean="0"/>
              <a:t> </a:t>
            </a:r>
            <a:r>
              <a:rPr lang="en-US" sz="3200" dirty="0" err="1" smtClean="0"/>
              <a:t>গজ</a:t>
            </a:r>
            <a:r>
              <a:rPr lang="en-US" sz="3200" dirty="0" smtClean="0"/>
              <a:t> </a:t>
            </a:r>
            <a:r>
              <a:rPr lang="en-US" sz="3200" dirty="0" err="1" smtClean="0"/>
              <a:t>পূর্বে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বৈরাগীর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err="1" smtClean="0"/>
              <a:t>ভিটার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বিপরীত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অবস্থিত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শীলাদেবীর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ঘাট</a:t>
            </a:r>
            <a:r>
              <a:rPr lang="en-US" sz="3200" dirty="0" smtClean="0"/>
              <a:t> ।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কথিত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যে,রাজা</a:t>
            </a:r>
            <a:r>
              <a:rPr lang="en-US" dirty="0" smtClean="0"/>
              <a:t> </a:t>
            </a:r>
            <a:r>
              <a:rPr lang="en-US" dirty="0" err="1" smtClean="0"/>
              <a:t>পরশুরামের</a:t>
            </a:r>
            <a:r>
              <a:rPr lang="en-US" dirty="0" smtClean="0"/>
              <a:t> </a:t>
            </a:r>
            <a:r>
              <a:rPr lang="en-US" dirty="0" err="1" smtClean="0"/>
              <a:t>শীলাদেবী</a:t>
            </a:r>
            <a:r>
              <a:rPr lang="en-US" dirty="0" smtClean="0"/>
              <a:t> </a:t>
            </a:r>
            <a:r>
              <a:rPr lang="en-US" dirty="0" err="1" smtClean="0"/>
              <a:t>নামে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কন্যা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।</a:t>
            </a:r>
            <a:r>
              <a:rPr lang="en-US" dirty="0" err="1" smtClean="0"/>
              <a:t>সুলতান</a:t>
            </a:r>
            <a:r>
              <a:rPr lang="en-US" dirty="0" smtClean="0"/>
              <a:t> </a:t>
            </a:r>
            <a:r>
              <a:rPr lang="en-US" dirty="0" err="1" smtClean="0"/>
              <a:t>মাহীসাওয়ারের</a:t>
            </a:r>
            <a:r>
              <a:rPr lang="en-US" dirty="0" smtClean="0"/>
              <a:t> </a:t>
            </a:r>
            <a:r>
              <a:rPr lang="en-US" dirty="0" err="1" smtClean="0"/>
              <a:t>সংগে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যুদ্ধে</a:t>
            </a:r>
            <a:r>
              <a:rPr lang="en-US" dirty="0" smtClean="0"/>
              <a:t> </a:t>
            </a:r>
            <a:r>
              <a:rPr lang="en-US" dirty="0" err="1" smtClean="0"/>
              <a:t>পরশুরাম</a:t>
            </a:r>
            <a:r>
              <a:rPr lang="en-US" dirty="0" smtClean="0"/>
              <a:t> </a:t>
            </a:r>
            <a:r>
              <a:rPr lang="en-US" dirty="0" err="1" smtClean="0"/>
              <a:t>পরাজিত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শীলাদেবী</a:t>
            </a:r>
            <a:r>
              <a:rPr lang="en-US" dirty="0" smtClean="0"/>
              <a:t> </a:t>
            </a:r>
            <a:r>
              <a:rPr lang="en-US" dirty="0" err="1" smtClean="0"/>
              <a:t>বন্দী</a:t>
            </a:r>
            <a:r>
              <a:rPr lang="en-US" dirty="0" smtClean="0"/>
              <a:t> </a:t>
            </a:r>
            <a:r>
              <a:rPr lang="en-US" dirty="0" err="1" smtClean="0"/>
              <a:t>হন</a:t>
            </a:r>
            <a:r>
              <a:rPr lang="en-US" dirty="0" smtClean="0"/>
              <a:t> ।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সুলতান</a:t>
            </a:r>
            <a:r>
              <a:rPr lang="en-US" dirty="0" smtClean="0"/>
              <a:t> </a:t>
            </a:r>
            <a:r>
              <a:rPr lang="en-US" dirty="0" err="1" smtClean="0"/>
              <a:t>মাহীসাওয়ারের</a:t>
            </a:r>
            <a:r>
              <a:rPr lang="en-US" dirty="0" smtClean="0"/>
              <a:t> </a:t>
            </a:r>
            <a:r>
              <a:rPr lang="en-US" dirty="0" err="1" smtClean="0"/>
              <a:t>হাত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রক্ষা</a:t>
            </a:r>
            <a:r>
              <a:rPr lang="en-US" dirty="0" smtClean="0"/>
              <a:t> </a:t>
            </a:r>
            <a:r>
              <a:rPr lang="en-US" dirty="0" err="1" smtClean="0"/>
              <a:t>পাওয়ার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করতোয়া</a:t>
            </a:r>
            <a:r>
              <a:rPr lang="en-US" dirty="0" smtClean="0"/>
              <a:t> </a:t>
            </a:r>
            <a:r>
              <a:rPr lang="en-US" dirty="0" err="1" smtClean="0"/>
              <a:t>নদীতে</a:t>
            </a:r>
            <a:r>
              <a:rPr lang="en-US" dirty="0" smtClean="0"/>
              <a:t> </a:t>
            </a:r>
            <a:r>
              <a:rPr lang="en-US" dirty="0" err="1" smtClean="0"/>
              <a:t>আত্মবিসর্জন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।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স্থানে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আত্মবিসর্জন</a:t>
            </a:r>
            <a:r>
              <a:rPr lang="en-US" dirty="0" smtClean="0"/>
              <a:t> </a:t>
            </a:r>
            <a:r>
              <a:rPr lang="en-US" dirty="0" err="1" smtClean="0"/>
              <a:t>দেন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স্থানটি</a:t>
            </a:r>
            <a:r>
              <a:rPr lang="en-US" dirty="0" smtClean="0"/>
              <a:t> </a:t>
            </a:r>
            <a:r>
              <a:rPr lang="en-US" dirty="0" err="1" smtClean="0"/>
              <a:t>শীলাদেবীর</a:t>
            </a:r>
            <a:r>
              <a:rPr lang="en-US" dirty="0" smtClean="0"/>
              <a:t> </a:t>
            </a:r>
            <a:r>
              <a:rPr lang="en-US" dirty="0" err="1" smtClean="0"/>
              <a:t>ঘাট</a:t>
            </a:r>
            <a:r>
              <a:rPr lang="en-US" dirty="0" smtClean="0"/>
              <a:t> </a:t>
            </a:r>
            <a:r>
              <a:rPr lang="en-US" dirty="0" err="1" smtClean="0"/>
              <a:t>নামে</a:t>
            </a:r>
            <a:r>
              <a:rPr lang="en-US" dirty="0" smtClean="0"/>
              <a:t> </a:t>
            </a:r>
            <a:r>
              <a:rPr lang="en-US" dirty="0" err="1" smtClean="0"/>
              <a:t>পরিচিত</a:t>
            </a:r>
            <a:r>
              <a:rPr lang="en-US" dirty="0" smtClean="0"/>
              <a:t> ।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dirty="0" err="1" smtClean="0"/>
              <a:t>লক্ষিন্দরের</a:t>
            </a:r>
            <a:r>
              <a:rPr lang="en-US" sz="6600" dirty="0" smtClean="0"/>
              <a:t> </a:t>
            </a:r>
            <a:r>
              <a:rPr lang="en-US" sz="6600" dirty="0" err="1" smtClean="0"/>
              <a:t>মেধঃ</a:t>
            </a:r>
            <a:r>
              <a:rPr lang="en-US" sz="6600" dirty="0" smtClean="0"/>
              <a:t>-</a:t>
            </a:r>
            <a:endParaRPr lang="en-US" sz="6600" dirty="0"/>
          </a:p>
        </p:txBody>
      </p:sp>
      <p:pic>
        <p:nvPicPr>
          <p:cNvPr id="1026" name="Picture 2" descr="C:\Users\unicom\Pictures\New folder\M2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4648200" cy="5410200"/>
          </a:xfrm>
          <a:prstGeom prst="rect">
            <a:avLst/>
          </a:prstGeom>
          <a:noFill/>
        </p:spPr>
      </p:pic>
      <p:pic>
        <p:nvPicPr>
          <p:cNvPr id="1027" name="Picture 3" descr="C:\Users\unicom\Pictures\New folder\M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447800"/>
            <a:ext cx="44958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বাংলাদেশে</a:t>
            </a:r>
            <a:r>
              <a:rPr lang="en-US" dirty="0" smtClean="0"/>
              <a:t> </a:t>
            </a:r>
            <a:r>
              <a:rPr lang="en-US" dirty="0" err="1" smtClean="0"/>
              <a:t>বিখ্যাত</a:t>
            </a:r>
            <a:r>
              <a:rPr lang="en-US" dirty="0" smtClean="0"/>
              <a:t> </a:t>
            </a:r>
            <a:r>
              <a:rPr lang="en-US" dirty="0" err="1" smtClean="0"/>
              <a:t>লোককাহিনির</a:t>
            </a:r>
            <a:r>
              <a:rPr lang="en-US" dirty="0" smtClean="0"/>
              <a:t> </a:t>
            </a:r>
            <a:r>
              <a:rPr lang="en-US" dirty="0" err="1" smtClean="0"/>
              <a:t>নায়ক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err="1" smtClean="0"/>
              <a:t>নায়িকা</a:t>
            </a:r>
            <a:r>
              <a:rPr lang="en-US" dirty="0" smtClean="0"/>
              <a:t> </a:t>
            </a:r>
            <a:r>
              <a:rPr lang="en-US" dirty="0" err="1" smtClean="0"/>
              <a:t>বেহুলা</a:t>
            </a:r>
            <a:r>
              <a:rPr lang="en-US" dirty="0" smtClean="0"/>
              <a:t> –</a:t>
            </a:r>
            <a:r>
              <a:rPr lang="en-US" dirty="0" err="1" smtClean="0"/>
              <a:t>লক্ষিন্দরের</a:t>
            </a:r>
            <a:r>
              <a:rPr lang="en-US" dirty="0" smtClean="0"/>
              <a:t> </a:t>
            </a:r>
            <a:r>
              <a:rPr lang="en-US" dirty="0" err="1" smtClean="0"/>
              <a:t>নামানুসারে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নামকরণ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হয়েছে</a:t>
            </a:r>
            <a:r>
              <a:rPr lang="en-US" sz="4000" dirty="0" smtClean="0"/>
              <a:t> ।</a:t>
            </a:r>
            <a:r>
              <a:rPr lang="en-US" sz="4000" dirty="0" err="1" smtClean="0"/>
              <a:t>মহাস্থানগড়</a:t>
            </a:r>
            <a:r>
              <a:rPr lang="en-US" sz="4000" dirty="0" smtClean="0"/>
              <a:t> </a:t>
            </a:r>
            <a:r>
              <a:rPr lang="en-US" sz="4000" dirty="0" err="1" smtClean="0"/>
              <a:t>থেকে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এক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মাইল</a:t>
            </a:r>
            <a:r>
              <a:rPr lang="en-US" sz="4000" dirty="0" smtClean="0"/>
              <a:t> </a:t>
            </a:r>
            <a:r>
              <a:rPr lang="en-US" sz="4000" dirty="0" err="1" smtClean="0"/>
              <a:t>দক্ষিণ</a:t>
            </a:r>
            <a:r>
              <a:rPr lang="en-US" sz="4000" dirty="0" smtClean="0"/>
              <a:t> –</a:t>
            </a:r>
            <a:r>
              <a:rPr lang="en-US" sz="4000" dirty="0" err="1" smtClean="0"/>
              <a:t>পশ্চিমে</a:t>
            </a:r>
            <a:r>
              <a:rPr lang="en-US" sz="4000" dirty="0" smtClean="0"/>
              <a:t> </a:t>
            </a:r>
            <a:r>
              <a:rPr lang="en-US" sz="4000" dirty="0" err="1" smtClean="0"/>
              <a:t>এবং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</a:t>
            </a:r>
            <a:r>
              <a:rPr lang="en-US" sz="4000" dirty="0" err="1" smtClean="0"/>
              <a:t>গোকুল</a:t>
            </a:r>
            <a:r>
              <a:rPr lang="en-US" sz="4000" dirty="0" smtClean="0"/>
              <a:t> </a:t>
            </a:r>
            <a:r>
              <a:rPr lang="en-US" sz="4000" dirty="0" err="1" smtClean="0"/>
              <a:t>গ্রামের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পশ্চিমে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প্রায়</a:t>
            </a:r>
            <a:r>
              <a:rPr lang="en-US" sz="4000" dirty="0" smtClean="0"/>
              <a:t> ৪৩ </a:t>
            </a:r>
            <a:r>
              <a:rPr lang="en-US" sz="4000" dirty="0" err="1" smtClean="0"/>
              <a:t>ফুট</a:t>
            </a:r>
            <a:r>
              <a:rPr lang="en-US" sz="4000" dirty="0" smtClean="0"/>
              <a:t> </a:t>
            </a:r>
            <a:r>
              <a:rPr lang="en-US" sz="4000" dirty="0" err="1" smtClean="0"/>
              <a:t>উঁচু</a:t>
            </a:r>
            <a:r>
              <a:rPr lang="en-US" sz="4000" dirty="0" smtClean="0"/>
              <a:t> </a:t>
            </a:r>
            <a:r>
              <a:rPr lang="en-US" sz="4000" dirty="0" err="1" smtClean="0"/>
              <a:t>এক</a:t>
            </a:r>
            <a:r>
              <a:rPr lang="en-US" sz="4000" dirty="0" smtClean="0"/>
              <a:t> </a:t>
            </a:r>
            <a:r>
              <a:rPr lang="en-US" sz="4000" dirty="0" err="1" smtClean="0"/>
              <a:t>ঢিবির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মেধ</a:t>
            </a:r>
            <a:r>
              <a:rPr lang="en-US" sz="4000" dirty="0" smtClean="0"/>
              <a:t> </a:t>
            </a:r>
            <a:r>
              <a:rPr lang="en-US" sz="4000" dirty="0" err="1" smtClean="0"/>
              <a:t>মন্দিরটি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অবস্থিত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যে,এটি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বিশাল</a:t>
            </a: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smtClean="0"/>
              <a:t>     </a:t>
            </a:r>
            <a:r>
              <a:rPr lang="en-US" sz="4000" dirty="0" err="1" smtClean="0"/>
              <a:t>উপসনালয়</a:t>
            </a:r>
            <a:r>
              <a:rPr lang="en-US" sz="4000" dirty="0" smtClean="0"/>
              <a:t> </a:t>
            </a:r>
            <a:r>
              <a:rPr lang="en-US" sz="4000" dirty="0" err="1" smtClean="0"/>
              <a:t>ছিল</a:t>
            </a:r>
            <a:r>
              <a:rPr lang="en-US" sz="4000" dirty="0" smtClean="0"/>
              <a:t> ।</a:t>
            </a:r>
            <a:endParaRPr lang="en-US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C3300"/>
          </a:solidFill>
        </p:spPr>
        <p:txBody>
          <a:bodyPr>
            <a:normAutofit/>
          </a:bodyPr>
          <a:lstStyle/>
          <a:p>
            <a:r>
              <a:rPr lang="en-US" sz="7200" dirty="0" err="1" smtClean="0"/>
              <a:t>খোদাই</a:t>
            </a:r>
            <a:r>
              <a:rPr lang="en-US" sz="7200" dirty="0" smtClean="0"/>
              <a:t> </a:t>
            </a:r>
            <a:r>
              <a:rPr lang="en-US" sz="7200" dirty="0" err="1" smtClean="0"/>
              <a:t>পাথর</a:t>
            </a:r>
            <a:r>
              <a:rPr lang="en-US" sz="7200" dirty="0" smtClean="0"/>
              <a:t> </a:t>
            </a:r>
            <a:r>
              <a:rPr lang="en-US" sz="7200" dirty="0" err="1" smtClean="0"/>
              <a:t>ভিটা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C:\Users\unicom\Pictures\New folder\M2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3999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এর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স্থানীয়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নাম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খোদাই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টিবি</a:t>
            </a:r>
            <a:r>
              <a:rPr lang="en-US" dirty="0" smtClean="0">
                <a:solidFill>
                  <a:srgbClr val="FFC000"/>
                </a:solidFill>
              </a:rPr>
              <a:t> ।</a:t>
            </a:r>
            <a:r>
              <a:rPr lang="en-US" dirty="0" err="1" smtClean="0">
                <a:solidFill>
                  <a:srgbClr val="FFC000"/>
                </a:solidFill>
              </a:rPr>
              <a:t>তবে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পূর্বের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err="1" smtClean="0">
                <a:solidFill>
                  <a:srgbClr val="FFC000"/>
                </a:solidFill>
              </a:rPr>
              <a:t>নকশা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দেখে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এর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নামকরণ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করা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হয়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খোদাই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00CC0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পাথর</a:t>
            </a:r>
            <a:r>
              <a:rPr lang="en-US" dirty="0" smtClean="0"/>
              <a:t> </a:t>
            </a:r>
            <a:r>
              <a:rPr lang="en-US" dirty="0" err="1" smtClean="0"/>
              <a:t>টিবি</a:t>
            </a:r>
            <a:r>
              <a:rPr lang="en-US" dirty="0" smtClean="0"/>
              <a:t> ।</a:t>
            </a:r>
            <a:r>
              <a:rPr lang="en-US" dirty="0" err="1" smtClean="0"/>
              <a:t>এটি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</a:t>
            </a:r>
            <a:r>
              <a:rPr lang="en-US" dirty="0" err="1" smtClean="0"/>
              <a:t>বৌদ্ধ</a:t>
            </a:r>
            <a:r>
              <a:rPr lang="en-US" dirty="0" smtClean="0"/>
              <a:t> </a:t>
            </a:r>
            <a:r>
              <a:rPr lang="en-US" dirty="0" err="1" smtClean="0"/>
              <a:t>মন্দিরের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ধ্বংসাবশেষ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</a:t>
            </a:r>
            <a:r>
              <a:rPr lang="en-US" dirty="0" err="1" smtClean="0"/>
              <a:t>পূর্বমূখী</a:t>
            </a:r>
            <a:r>
              <a:rPr lang="en-US" dirty="0" smtClean="0"/>
              <a:t> ।এ </a:t>
            </a:r>
            <a:r>
              <a:rPr lang="en-US" dirty="0" err="1" smtClean="0"/>
              <a:t>পাথরের</a:t>
            </a:r>
            <a:r>
              <a:rPr lang="en-US" dirty="0" smtClean="0"/>
              <a:t> </a:t>
            </a:r>
            <a:r>
              <a:rPr lang="en-US" dirty="0" err="1" smtClean="0"/>
              <a:t>টুকরাটি</a:t>
            </a:r>
            <a:r>
              <a:rPr lang="en-US" dirty="0" smtClean="0"/>
              <a:t> </a:t>
            </a:r>
            <a:r>
              <a:rPr lang="en-US" dirty="0" err="1" smtClean="0"/>
              <a:t>প্রায়</a:t>
            </a:r>
            <a:r>
              <a:rPr lang="en-US" dirty="0" smtClean="0"/>
              <a:t> ৩.৩মিটার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লম্বা</a:t>
            </a:r>
            <a:r>
              <a:rPr lang="en-US" dirty="0" smtClean="0"/>
              <a:t> ও ০.৯১ </a:t>
            </a:r>
            <a:r>
              <a:rPr lang="en-US" dirty="0" err="1" smtClean="0"/>
              <a:t>মিটার</a:t>
            </a:r>
            <a:r>
              <a:rPr lang="en-US" dirty="0" smtClean="0"/>
              <a:t> </a:t>
            </a:r>
            <a:r>
              <a:rPr lang="en-US" dirty="0" err="1" smtClean="0"/>
              <a:t>চওড়া</a:t>
            </a:r>
            <a:r>
              <a:rPr lang="en-US" dirty="0" smtClean="0"/>
              <a:t> । </a:t>
            </a:r>
            <a:r>
              <a:rPr lang="en-US" dirty="0" err="1" smtClean="0"/>
              <a:t>মন্দিরটি</a:t>
            </a:r>
            <a:r>
              <a:rPr lang="en-US" dirty="0" smtClean="0"/>
              <a:t> ২৪ </a:t>
            </a:r>
            <a:r>
              <a:rPr lang="en-US" dirty="0" err="1" smtClean="0"/>
              <a:t>ফুট</a:t>
            </a:r>
            <a:r>
              <a:rPr lang="en-US" dirty="0" smtClean="0"/>
              <a:t> </a:t>
            </a:r>
            <a:r>
              <a:rPr lang="en-US" dirty="0" err="1" smtClean="0"/>
              <a:t>গুণ</a:t>
            </a:r>
            <a:r>
              <a:rPr lang="en-US" dirty="0" smtClean="0"/>
              <a:t> ১৫ </a:t>
            </a:r>
            <a:r>
              <a:rPr lang="en-US" dirty="0" err="1" smtClean="0"/>
              <a:t>ফুট</a:t>
            </a:r>
            <a:r>
              <a:rPr lang="en-US" dirty="0" smtClean="0"/>
              <a:t> </a:t>
            </a:r>
            <a:r>
              <a:rPr lang="en-US" dirty="0" err="1" smtClean="0"/>
              <a:t>আয়তনের</a:t>
            </a:r>
            <a:r>
              <a:rPr lang="en-US" dirty="0" smtClean="0"/>
              <a:t> ।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মাঝে</a:t>
            </a:r>
            <a:r>
              <a:rPr lang="en-US" dirty="0" smtClean="0"/>
              <a:t> </a:t>
            </a:r>
            <a:r>
              <a:rPr lang="en-US" dirty="0" err="1" smtClean="0"/>
              <a:t>আবিস্কৃত</a:t>
            </a:r>
            <a:r>
              <a:rPr lang="en-US" dirty="0" smtClean="0"/>
              <a:t> </a:t>
            </a:r>
            <a:r>
              <a:rPr lang="en-US" dirty="0" err="1" smtClean="0"/>
              <a:t>পাথরের</a:t>
            </a:r>
            <a:r>
              <a:rPr lang="en-US" dirty="0" smtClean="0"/>
              <a:t> </a:t>
            </a:r>
            <a:r>
              <a:rPr lang="en-US" dirty="0" err="1" smtClean="0"/>
              <a:t>আয়তন</a:t>
            </a:r>
            <a:r>
              <a:rPr lang="en-US" dirty="0" smtClean="0"/>
              <a:t> ৯ফুট ৪ </a:t>
            </a:r>
            <a:r>
              <a:rPr lang="en-US" dirty="0" err="1" smtClean="0"/>
              <a:t>ইঞ্চি</a:t>
            </a:r>
            <a:r>
              <a:rPr lang="en-US" dirty="0" smtClean="0"/>
              <a:t> </a:t>
            </a:r>
            <a:r>
              <a:rPr lang="en-US" dirty="0" err="1" smtClean="0"/>
              <a:t>গুণ</a:t>
            </a:r>
            <a:r>
              <a:rPr lang="en-US" dirty="0" smtClean="0"/>
              <a:t> ২ </a:t>
            </a:r>
            <a:r>
              <a:rPr lang="en-US" dirty="0" err="1" smtClean="0"/>
              <a:t>ফুট</a:t>
            </a:r>
            <a:r>
              <a:rPr lang="en-US" dirty="0" smtClean="0"/>
              <a:t> ৪ </a:t>
            </a:r>
            <a:r>
              <a:rPr lang="en-US" dirty="0" err="1" smtClean="0"/>
              <a:t>ইঞ্চি</a:t>
            </a:r>
            <a:r>
              <a:rPr lang="en-US" dirty="0" smtClean="0"/>
              <a:t> </a:t>
            </a:r>
            <a:r>
              <a:rPr lang="en-US" dirty="0" err="1" smtClean="0"/>
              <a:t>গুণ</a:t>
            </a:r>
            <a:r>
              <a:rPr lang="en-US" dirty="0" smtClean="0"/>
              <a:t> ২ </a:t>
            </a:r>
            <a:r>
              <a:rPr lang="en-US" dirty="0" err="1" smtClean="0"/>
              <a:t>ফুট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৫ </a:t>
            </a:r>
            <a:r>
              <a:rPr lang="en-US" dirty="0" err="1" smtClean="0"/>
              <a:t>ইঞ্চি</a:t>
            </a:r>
            <a:r>
              <a:rPr lang="en-US" dirty="0" smtClean="0"/>
              <a:t> ।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89473" cy="620683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69068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" y="5715000"/>
            <a:ext cx="9143999" cy="1143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মহাস্থানগড়ের</a:t>
            </a:r>
            <a:r>
              <a:rPr lang="en-US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নিদর্শনের</a:t>
            </a:r>
            <a:r>
              <a:rPr lang="en-US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প্রস্তত</a:t>
            </a:r>
            <a:r>
              <a:rPr lang="en-US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30480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/>
              <a:t>ধন্যবাদ</a:t>
            </a:r>
            <a:endParaRPr lang="en-US" sz="9600" dirty="0"/>
          </a:p>
        </p:txBody>
      </p:sp>
      <p:pic>
        <p:nvPicPr>
          <p:cNvPr id="3074" name="Picture 2" descr="C:\Users\unicom\Pictures\Flower\20201224_1819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8000" i="1" u="sng" dirty="0" err="1" smtClean="0"/>
              <a:t>বিষয়</a:t>
            </a:r>
            <a:r>
              <a:rPr lang="en-US" sz="8000" i="1" u="sng" dirty="0" smtClean="0"/>
              <a:t> </a:t>
            </a:r>
            <a:r>
              <a:rPr lang="en-US" sz="8000" i="1" u="sng" dirty="0" err="1" smtClean="0"/>
              <a:t>পরিচিতি</a:t>
            </a:r>
            <a:endParaRPr lang="en-US" sz="80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458200" cy="4724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i="1" dirty="0" smtClean="0"/>
              <a:t>   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সমাজবিজ্ঞান</a:t>
            </a: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২য় 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পত্র</a:t>
            </a:r>
            <a:endParaRPr lang="en-US" sz="6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অধ্যায়</a:t>
            </a: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০৩</a:t>
            </a:r>
          </a:p>
          <a:p>
            <a:pPr>
              <a:buNone/>
            </a:pP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পাঠ</a:t>
            </a:r>
            <a:r>
              <a:rPr lang="en-US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</a:t>
            </a:r>
            <a:r>
              <a:rPr lang="en-US" sz="6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মহাস্থানগড়</a:t>
            </a:r>
            <a:endParaRPr lang="en-US" sz="6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1447800"/>
            <a:ext cx="9144000" cy="5410200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00B050"/>
          </a:solidFill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নিচের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ছবিগুলো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লক্ষ্য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করঃ</a:t>
            </a:r>
            <a:r>
              <a:rPr lang="en-US" dirty="0">
                <a:solidFill>
                  <a:srgbClr val="FFFF00"/>
                </a:solidFill>
              </a:rPr>
              <a:t>-</a:t>
            </a:r>
          </a:p>
        </p:txBody>
      </p:sp>
      <p:pic>
        <p:nvPicPr>
          <p:cNvPr id="4100" name="Picture 4" descr="C:\Users\unicom\Pictures\Flower\p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343400"/>
            <a:ext cx="4648200" cy="2514600"/>
          </a:xfrm>
          <a:prstGeom prst="rect">
            <a:avLst/>
          </a:prstGeom>
          <a:noFill/>
        </p:spPr>
      </p:pic>
      <p:sp>
        <p:nvSpPr>
          <p:cNvPr id="9" name="Down Arrow 8"/>
          <p:cNvSpPr/>
          <p:nvPr/>
        </p:nvSpPr>
        <p:spPr>
          <a:xfrm>
            <a:off x="4267200" y="838200"/>
            <a:ext cx="484632" cy="457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nicom\Pictures\New folder\M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038600"/>
            <a:ext cx="4724400" cy="2819400"/>
          </a:xfrm>
          <a:prstGeom prst="rect">
            <a:avLst/>
          </a:prstGeom>
          <a:noFill/>
        </p:spPr>
      </p:pic>
      <p:pic>
        <p:nvPicPr>
          <p:cNvPr id="3075" name="Picture 3" descr="C:\Users\unicom\Pictures\New folder\M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371600"/>
            <a:ext cx="4572000" cy="2667000"/>
          </a:xfrm>
          <a:prstGeom prst="rect">
            <a:avLst/>
          </a:prstGeom>
          <a:noFill/>
        </p:spPr>
      </p:pic>
      <p:pic>
        <p:nvPicPr>
          <p:cNvPr id="3076" name="Picture 4" descr="C:\Users\unicom\Pictures\New folder\M1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0" y="1371600"/>
            <a:ext cx="4648200" cy="2667000"/>
          </a:xfrm>
          <a:prstGeom prst="rect">
            <a:avLst/>
          </a:prstGeom>
          <a:noFill/>
        </p:spPr>
      </p:pic>
      <p:pic>
        <p:nvPicPr>
          <p:cNvPr id="1026" name="Picture 2" descr="C:\Users\unicom\Pictures\New folder\M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267200"/>
            <a:ext cx="44958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4838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</a:rPr>
              <a:t>পাঠ</a:t>
            </a:r>
            <a:r>
              <a:rPr lang="en-US" sz="6000" dirty="0" smtClean="0">
                <a:solidFill>
                  <a:srgbClr val="FFFF00"/>
                </a:solidFill>
              </a:rPr>
              <a:t> –</a:t>
            </a:r>
            <a:r>
              <a:rPr lang="en-US" sz="6000" dirty="0" err="1" smtClean="0">
                <a:solidFill>
                  <a:srgbClr val="FFFF00"/>
                </a:solidFill>
              </a:rPr>
              <a:t>মহাস্থানগড়</a:t>
            </a:r>
            <a:endParaRPr lang="en-US" sz="6000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Users\unicom\Pictures\New folder\M1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    </a:t>
            </a:r>
            <a:r>
              <a:rPr lang="en-US" dirty="0" err="1" smtClean="0">
                <a:solidFill>
                  <a:srgbClr val="002060"/>
                </a:solidFill>
              </a:rPr>
              <a:t>শিখনফল</a:t>
            </a:r>
            <a:r>
              <a:rPr lang="en-US" dirty="0" smtClean="0">
                <a:solidFill>
                  <a:srgbClr val="002060"/>
                </a:solidFill>
              </a:rPr>
              <a:t> -</a:t>
            </a:r>
            <a:r>
              <a:rPr lang="en-US" dirty="0" err="1" smtClean="0">
                <a:solidFill>
                  <a:srgbClr val="C00000"/>
                </a:solidFill>
              </a:rPr>
              <a:t>এই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পাঠ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শেষে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----------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মহাস্থানগড়ের</a:t>
            </a:r>
            <a:r>
              <a:rPr lang="en-US" dirty="0" smtClean="0"/>
              <a:t> </a:t>
            </a:r>
            <a:r>
              <a:rPr lang="en-US" dirty="0" err="1" smtClean="0"/>
              <a:t>অবস্থান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               </a:t>
            </a:r>
            <a:r>
              <a:rPr lang="en-US" sz="2800" dirty="0" err="1" smtClean="0">
                <a:solidFill>
                  <a:srgbClr val="FFFF00"/>
                </a:solidFill>
              </a:rPr>
              <a:t>মহাস্থানগড়ের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নামের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উৎপত্তি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বিশ্লেষণ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করতে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পারবে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</a:t>
            </a:r>
            <a:r>
              <a:rPr lang="en-US" sz="2800" dirty="0" err="1" smtClean="0">
                <a:solidFill>
                  <a:srgbClr val="002060"/>
                </a:solidFill>
              </a:rPr>
              <a:t>মহাস্থানগড়ের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প্রধান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প্রধান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প্রত্নতাত্ত্বিক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ধ্বংসাবশেষ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  </a:t>
            </a:r>
            <a:r>
              <a:rPr lang="en-US" sz="2800" dirty="0" err="1" smtClean="0">
                <a:solidFill>
                  <a:srgbClr val="002060"/>
                </a:solidFill>
              </a:rPr>
              <a:t>ব্যাখ্যা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পারবে</a:t>
            </a:r>
            <a:r>
              <a:rPr lang="en-US" sz="2800" dirty="0" smtClean="0">
                <a:solidFill>
                  <a:srgbClr val="002060"/>
                </a:solidFill>
              </a:rPr>
              <a:t> ।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600" y="1676400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52400" y="2667000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8600" y="3733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rgbClr val="002060"/>
                </a:solidFill>
              </a:rPr>
              <a:t>মহাস্থানগড়</a:t>
            </a:r>
            <a:r>
              <a:rPr lang="en-US" sz="8800" dirty="0" smtClean="0">
                <a:solidFill>
                  <a:srgbClr val="002060"/>
                </a:solidFill>
              </a:rPr>
              <a:t> 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6">
              <a:lumMod val="75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প্রায়</a:t>
            </a:r>
            <a:r>
              <a:rPr lang="en-US" dirty="0" smtClean="0"/>
              <a:t> ২৫০০ </a:t>
            </a:r>
            <a:r>
              <a:rPr lang="en-US" dirty="0" err="1" smtClean="0"/>
              <a:t>বছর</a:t>
            </a:r>
            <a:r>
              <a:rPr lang="en-US" dirty="0" smtClean="0"/>
              <a:t> </a:t>
            </a:r>
            <a:r>
              <a:rPr lang="en-US" dirty="0" err="1" smtClean="0"/>
              <a:t>পূর্বে</a:t>
            </a:r>
            <a:r>
              <a:rPr lang="en-US" dirty="0" smtClean="0"/>
              <a:t> </a:t>
            </a:r>
            <a:r>
              <a:rPr lang="en-US" dirty="0" err="1" smtClean="0"/>
              <a:t>বগুড়া</a:t>
            </a:r>
            <a:r>
              <a:rPr lang="en-US" dirty="0" smtClean="0"/>
              <a:t> </a:t>
            </a:r>
            <a:r>
              <a:rPr lang="en-US" dirty="0" err="1" smtClean="0"/>
              <a:t>শহর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১৩ </a:t>
            </a:r>
            <a:r>
              <a:rPr lang="en-US" dirty="0" err="1" smtClean="0"/>
              <a:t>কি.মি</a:t>
            </a:r>
            <a:r>
              <a:rPr lang="en-US" dirty="0" smtClean="0"/>
              <a:t>. </a:t>
            </a:r>
            <a:r>
              <a:rPr lang="en-US" dirty="0" err="1" smtClean="0"/>
              <a:t>উত্তরে</a:t>
            </a:r>
            <a:r>
              <a:rPr lang="en-US" dirty="0" smtClean="0"/>
              <a:t> </a:t>
            </a:r>
            <a:r>
              <a:rPr lang="en-US" dirty="0" err="1" smtClean="0"/>
              <a:t>করতোয়া</a:t>
            </a:r>
            <a:r>
              <a:rPr lang="en-US" dirty="0" smtClean="0"/>
              <a:t> </a:t>
            </a:r>
            <a:r>
              <a:rPr lang="en-US" dirty="0" err="1" smtClean="0"/>
              <a:t>নদীর</a:t>
            </a:r>
            <a:r>
              <a:rPr lang="en-US" dirty="0" smtClean="0"/>
              <a:t> </a:t>
            </a:r>
            <a:r>
              <a:rPr lang="en-US" dirty="0" err="1" smtClean="0"/>
              <a:t>তীরে</a:t>
            </a:r>
            <a:r>
              <a:rPr lang="en-US" dirty="0" smtClean="0"/>
              <a:t> </a:t>
            </a:r>
            <a:r>
              <a:rPr lang="en-US" dirty="0" err="1" smtClean="0"/>
              <a:t>গড়ে</a:t>
            </a:r>
            <a:r>
              <a:rPr lang="en-US" dirty="0" smtClean="0"/>
              <a:t> </a:t>
            </a:r>
            <a:r>
              <a:rPr lang="en-US" dirty="0" err="1" smtClean="0"/>
              <a:t>ওঠে</a:t>
            </a:r>
            <a:r>
              <a:rPr lang="en-US" dirty="0" smtClean="0"/>
              <a:t> </a:t>
            </a:r>
            <a:r>
              <a:rPr lang="en-US" dirty="0" err="1" smtClean="0"/>
              <a:t>মহাস্থানগড়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মহাস্থানগড়কে</a:t>
            </a:r>
            <a:r>
              <a:rPr lang="en-US" dirty="0" smtClean="0"/>
              <a:t> </a:t>
            </a:r>
            <a:r>
              <a:rPr lang="en-US" dirty="0" err="1" smtClean="0"/>
              <a:t>প্রাচীন</a:t>
            </a:r>
            <a:r>
              <a:rPr lang="en-US" dirty="0" smtClean="0"/>
              <a:t> </a:t>
            </a:r>
            <a:r>
              <a:rPr lang="en-US" dirty="0" err="1" smtClean="0"/>
              <a:t>পুন্ডনগর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</a:t>
            </a:r>
            <a:r>
              <a:rPr lang="en-US" dirty="0" err="1" smtClean="0"/>
              <a:t>করতোয়া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নদীর</a:t>
            </a:r>
            <a:r>
              <a:rPr lang="en-US" dirty="0" smtClean="0"/>
              <a:t> </a:t>
            </a:r>
            <a:r>
              <a:rPr lang="en-US" dirty="0" err="1" smtClean="0"/>
              <a:t>বাম</a:t>
            </a:r>
            <a:r>
              <a:rPr lang="en-US" dirty="0" smtClean="0"/>
              <a:t> </a:t>
            </a:r>
            <a:r>
              <a:rPr lang="en-US" dirty="0" err="1" smtClean="0"/>
              <a:t>তীরে</a:t>
            </a:r>
            <a:r>
              <a:rPr lang="en-US" dirty="0" smtClean="0"/>
              <a:t> </a:t>
            </a:r>
            <a:r>
              <a:rPr lang="en-US" dirty="0" err="1" smtClean="0"/>
              <a:t>প্রায়</a:t>
            </a:r>
            <a:r>
              <a:rPr lang="en-US" dirty="0" smtClean="0"/>
              <a:t> ৭৮ </a:t>
            </a:r>
            <a:r>
              <a:rPr lang="en-US" dirty="0" err="1" smtClean="0"/>
              <a:t>বর্গকিলোমিটার</a:t>
            </a:r>
            <a:r>
              <a:rPr lang="en-US" dirty="0" smtClean="0"/>
              <a:t> </a:t>
            </a:r>
            <a:r>
              <a:rPr lang="en-US" dirty="0" err="1" smtClean="0"/>
              <a:t>অঞ্চলজুড়ে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মহাস্থানগড়ের</a:t>
            </a:r>
            <a:r>
              <a:rPr lang="en-US" dirty="0" smtClean="0"/>
              <a:t> </a:t>
            </a:r>
            <a:r>
              <a:rPr lang="en-US" dirty="0" err="1" smtClean="0"/>
              <a:t>ধ্বংসাবশেষ</a:t>
            </a:r>
            <a:r>
              <a:rPr lang="en-US" dirty="0" smtClean="0"/>
              <a:t> </a:t>
            </a:r>
            <a:r>
              <a:rPr lang="en-US" dirty="0" err="1" smtClean="0"/>
              <a:t>বিস্তৃতি।চীনা</a:t>
            </a:r>
            <a:r>
              <a:rPr lang="en-US" dirty="0" smtClean="0"/>
              <a:t> </a:t>
            </a:r>
            <a:r>
              <a:rPr lang="en-US" dirty="0" err="1" smtClean="0"/>
              <a:t>পরিব্রাজক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হিউয়েন</a:t>
            </a:r>
            <a:r>
              <a:rPr lang="en-US" dirty="0" smtClean="0"/>
              <a:t> </a:t>
            </a:r>
            <a:r>
              <a:rPr lang="en-US" dirty="0" err="1" smtClean="0"/>
              <a:t>সাং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অনুযায়ী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অশোকের</a:t>
            </a:r>
            <a:r>
              <a:rPr lang="en-US" dirty="0" smtClean="0"/>
              <a:t> </a:t>
            </a:r>
            <a:r>
              <a:rPr lang="en-US" dirty="0" err="1" smtClean="0"/>
              <a:t>সময়ে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শিলালিপি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এ </a:t>
            </a:r>
            <a:r>
              <a:rPr lang="en-US" dirty="0" err="1" smtClean="0"/>
              <a:t>স্থানের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পুন্ডনগর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জানা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</a:t>
            </a:r>
            <a:r>
              <a:rPr lang="en-US" dirty="0" err="1" smtClean="0"/>
              <a:t>নগরীর</a:t>
            </a:r>
            <a:r>
              <a:rPr lang="en-US" dirty="0" smtClean="0"/>
              <a:t> </a:t>
            </a:r>
            <a:r>
              <a:rPr lang="en-US" dirty="0" err="1" smtClean="0"/>
              <a:t>আয়তন</a:t>
            </a:r>
            <a:r>
              <a:rPr lang="en-US" dirty="0" smtClean="0"/>
              <a:t> ৫০০০ গুণ৪৫০০ </a:t>
            </a:r>
            <a:r>
              <a:rPr lang="en-US" dirty="0" err="1" smtClean="0"/>
              <a:t>ফুট</a:t>
            </a:r>
            <a:r>
              <a:rPr lang="en-US" dirty="0" smtClean="0"/>
              <a:t> ।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সমতল</a:t>
            </a:r>
            <a:r>
              <a:rPr lang="en-US" dirty="0" smtClean="0"/>
              <a:t> </a:t>
            </a:r>
            <a:r>
              <a:rPr lang="en-US" dirty="0" err="1" smtClean="0"/>
              <a:t>ভূমি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উচ্চতা</a:t>
            </a:r>
            <a:r>
              <a:rPr lang="en-US" dirty="0" smtClean="0"/>
              <a:t> </a:t>
            </a:r>
            <a:r>
              <a:rPr lang="en-US" dirty="0" err="1" smtClean="0"/>
              <a:t>প্রায়</a:t>
            </a:r>
            <a:r>
              <a:rPr lang="en-US" dirty="0" smtClean="0"/>
              <a:t> ১৫ </a:t>
            </a:r>
            <a:r>
              <a:rPr lang="en-US" dirty="0" err="1" smtClean="0"/>
              <a:t>ফুট</a:t>
            </a:r>
            <a:r>
              <a:rPr lang="en-US" dirty="0" smtClean="0"/>
              <a:t> </a:t>
            </a:r>
            <a:r>
              <a:rPr lang="en-US" dirty="0" smtClean="0"/>
              <a:t>। </a:t>
            </a:r>
            <a:r>
              <a:rPr lang="en-US" dirty="0" err="1" smtClean="0"/>
              <a:t>নগরীর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বাইরে</a:t>
            </a:r>
            <a:r>
              <a:rPr lang="en-US" dirty="0" smtClean="0"/>
              <a:t> ৫ </a:t>
            </a:r>
            <a:r>
              <a:rPr lang="en-US" dirty="0" err="1" smtClean="0"/>
              <a:t>মাইল</a:t>
            </a:r>
            <a:r>
              <a:rPr lang="en-US" dirty="0" smtClean="0"/>
              <a:t> </a:t>
            </a:r>
            <a:r>
              <a:rPr lang="en-US" dirty="0" err="1" smtClean="0"/>
              <a:t>এলাকা</a:t>
            </a:r>
            <a:r>
              <a:rPr lang="en-US" dirty="0" smtClean="0"/>
              <a:t> </a:t>
            </a:r>
            <a:r>
              <a:rPr lang="en-US" dirty="0" err="1" smtClean="0"/>
              <a:t>শহরতলি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মহাস্থানগড়ের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নামের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উৎপত্তি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unicom\Pictures\New folder\M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4495800" cy="5334000"/>
          </a:xfrm>
          <a:prstGeom prst="rect">
            <a:avLst/>
          </a:prstGeom>
          <a:noFill/>
        </p:spPr>
      </p:pic>
      <p:pic>
        <p:nvPicPr>
          <p:cNvPr id="1028" name="Picture 4" descr="C:\Users\unicom\Pictures\New folder\M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46482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মহাস্থান”শব্দের</a:t>
            </a:r>
            <a:r>
              <a:rPr lang="en-US" dirty="0" smtClean="0"/>
              <a:t> </a:t>
            </a:r>
            <a:r>
              <a:rPr lang="en-US" dirty="0" err="1" smtClean="0"/>
              <a:t>আভিধানিক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বিখ্যাত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জায়গা</a:t>
            </a:r>
            <a:r>
              <a:rPr lang="en-US" dirty="0" smtClean="0"/>
              <a:t> </a:t>
            </a:r>
            <a:r>
              <a:rPr lang="en-US" dirty="0" err="1" smtClean="0"/>
              <a:t>জায়গাটির</a:t>
            </a:r>
            <a:r>
              <a:rPr lang="en-US" dirty="0" smtClean="0"/>
              <a:t> </a:t>
            </a:r>
            <a:r>
              <a:rPr lang="en-US" dirty="0" err="1" smtClean="0"/>
              <a:t>প্রকৃত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“</a:t>
            </a:r>
            <a:r>
              <a:rPr lang="en-US" dirty="0" err="1" smtClean="0"/>
              <a:t>মহাস্নান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0066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solidFill>
                  <a:srgbClr val="FFFF00"/>
                </a:solidFill>
              </a:rPr>
              <a:t>বা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বিখ্যাত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স্নানের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জায়গা</a:t>
            </a:r>
            <a:r>
              <a:rPr lang="en-US" sz="4000" dirty="0" smtClean="0">
                <a:solidFill>
                  <a:srgbClr val="FFFF00"/>
                </a:solidFill>
              </a:rPr>
              <a:t> । “</a:t>
            </a:r>
            <a:r>
              <a:rPr lang="en-US" sz="4000" dirty="0" err="1" smtClean="0">
                <a:solidFill>
                  <a:srgbClr val="FFFF00"/>
                </a:solidFill>
              </a:rPr>
              <a:t>মহাস্নান</a:t>
            </a:r>
            <a:r>
              <a:rPr lang="en-US" sz="4000" dirty="0" smtClean="0">
                <a:solidFill>
                  <a:srgbClr val="FFFF00"/>
                </a:solidFill>
              </a:rPr>
              <a:t>” </a:t>
            </a:r>
            <a:r>
              <a:rPr lang="en-US" sz="4000" dirty="0" err="1" smtClean="0">
                <a:solidFill>
                  <a:srgbClr val="FFFF00"/>
                </a:solidFill>
              </a:rPr>
              <a:t>থেকে</a:t>
            </a:r>
            <a:r>
              <a:rPr lang="en-US" sz="4000" dirty="0" smtClean="0">
                <a:solidFill>
                  <a:srgbClr val="FFFF00"/>
                </a:solidFill>
              </a:rPr>
              <a:t> “</a:t>
            </a:r>
            <a:r>
              <a:rPr lang="en-US" sz="4000" dirty="0" err="1" smtClean="0">
                <a:solidFill>
                  <a:srgbClr val="FFFF00"/>
                </a:solidFill>
              </a:rPr>
              <a:t>মহাস্থান”নামের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উদ্ভব</a:t>
            </a:r>
            <a:r>
              <a:rPr lang="en-US" sz="4000" dirty="0" smtClean="0">
                <a:solidFill>
                  <a:srgbClr val="FFFF00"/>
                </a:solidFill>
              </a:rPr>
              <a:t> । </a:t>
            </a:r>
            <a:r>
              <a:rPr lang="en-US" sz="4000" dirty="0" err="1" smtClean="0">
                <a:solidFill>
                  <a:srgbClr val="FFFF00"/>
                </a:solidFill>
              </a:rPr>
              <a:t>আবার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কারও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solidFill>
                  <a:srgbClr val="FFFF00"/>
                </a:solidFill>
              </a:rPr>
              <a:t>কারও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মতে</a:t>
            </a:r>
            <a:r>
              <a:rPr lang="en-US" sz="4000" dirty="0" smtClean="0">
                <a:solidFill>
                  <a:srgbClr val="FFFF00"/>
                </a:solidFill>
              </a:rPr>
              <a:t> ,</a:t>
            </a:r>
            <a:r>
              <a:rPr lang="en-US" sz="4000" dirty="0" err="1" smtClean="0">
                <a:solidFill>
                  <a:srgbClr val="FFFF00"/>
                </a:solidFill>
              </a:rPr>
              <a:t>মজনুশাহ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মস্তানার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নামানুসারে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এ </a:t>
            </a:r>
            <a:r>
              <a:rPr lang="en-US" sz="4000" dirty="0" err="1" smtClean="0">
                <a:solidFill>
                  <a:srgbClr val="FFFF00"/>
                </a:solidFill>
              </a:rPr>
              <a:t>নামের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উৎপত্তি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হয়েছে</a:t>
            </a:r>
            <a:r>
              <a:rPr lang="en-US" sz="4000" dirty="0" smtClean="0">
                <a:solidFill>
                  <a:srgbClr val="FFFF00"/>
                </a:solidFill>
              </a:rPr>
              <a:t> । </a:t>
            </a:r>
            <a:r>
              <a:rPr lang="en-US" sz="4000" dirty="0" err="1" smtClean="0">
                <a:solidFill>
                  <a:srgbClr val="FFFF00"/>
                </a:solidFill>
              </a:rPr>
              <a:t>তবে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যেভাবেই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   এ </a:t>
            </a:r>
            <a:r>
              <a:rPr lang="en-US" sz="4000" dirty="0" err="1" smtClean="0">
                <a:solidFill>
                  <a:srgbClr val="FFFF00"/>
                </a:solidFill>
              </a:rPr>
              <a:t>নামের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উৎপত্তি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হোক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না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কেন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মহাস্থানগড়ের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সভ্যতা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অনেক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প্রাচীন</a:t>
            </a:r>
            <a:r>
              <a:rPr lang="en-US" sz="4000" dirty="0" smtClean="0">
                <a:solidFill>
                  <a:srgbClr val="FFFF00"/>
                </a:solidFill>
              </a:rPr>
              <a:t> ।</a:t>
            </a:r>
          </a:p>
          <a:p>
            <a:pPr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  </a:t>
            </a:r>
            <a:r>
              <a:rPr lang="en-US" sz="4000" dirty="0" err="1" smtClean="0">
                <a:solidFill>
                  <a:srgbClr val="FFFF00"/>
                </a:solidFill>
              </a:rPr>
              <a:t>পুন্ডনগরের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দুর্গনগরটি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ছিল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প্রাচীরবেষ্টিত</a:t>
            </a:r>
            <a:r>
              <a:rPr lang="en-US" sz="4000" dirty="0" smtClean="0">
                <a:solidFill>
                  <a:srgbClr val="FFFF00"/>
                </a:solidFill>
              </a:rPr>
              <a:t> । 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742</Words>
  <Application>Microsoft Office PowerPoint</Application>
  <PresentationFormat>On-screen Show (4:3)</PresentationFormat>
  <Paragraphs>86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WELLCOME</vt:lpstr>
      <vt:lpstr>       মোঃ-শাখাওয়াত হোসেন প্রভাষক,সমাজবিজ্ঞান            খোশবাস উচ্চ বিদ্যালয় ওকলেজ খোশবাস ,বরুড়া কুমিল্লা । </vt:lpstr>
      <vt:lpstr>বিষয় পরিচিতি</vt:lpstr>
      <vt:lpstr>নিচের ছবিগুলো লক্ষ্য করঃ-</vt:lpstr>
      <vt:lpstr>আজকের পাঠ –মহাস্থানগড়</vt:lpstr>
      <vt:lpstr>    শিখনফল -এই পাঠ শেষে ----------</vt:lpstr>
      <vt:lpstr>মহাস্থানগড় </vt:lpstr>
      <vt:lpstr>মহাস্থানগড়ের নামের উৎপত্তি </vt:lpstr>
      <vt:lpstr>“মহাস্থান”শব্দের আভিধানিক অর্থ বিখ্যাত  জায়গা জায়গাটির প্রকৃত নাম “মহাস্নান”</vt:lpstr>
      <vt:lpstr>মহাস্থানগড়ের প্রধান প্রধান প্রত্নতাত্ত্বিক ধ্বংসাবশেষ। </vt:lpstr>
      <vt:lpstr>Slide 11</vt:lpstr>
      <vt:lpstr>পরশুরামের রাজপ্রাসাদ ও সভাবাটি</vt:lpstr>
      <vt:lpstr>মুনির ঘোন </vt:lpstr>
      <vt:lpstr>এটি একটি দুর্গপ্রাচীর ।শিলাদেবীর ঘাট-সংলগ্ন এ টিবির স্থানটির নাম “মুনির ঘোন “</vt:lpstr>
      <vt:lpstr>গোবিন্দ ভিটা </vt:lpstr>
      <vt:lpstr>মহাস্থানগড়ের ঐতিহাসিক নিদর্শনসমূহের  মধ্যে এটি একটি ।মহাস্থানগড়ের উত্তরদিকের </vt:lpstr>
      <vt:lpstr>উত্তর দিকের দূর্গপাচীর -</vt:lpstr>
      <vt:lpstr>এর গঠনপ্রণালি থেকে মনে করা হয় ,এটি একটি ধর্মকেন্দ্র ছিল ।তখনকার সময় বহিঃ-</vt:lpstr>
      <vt:lpstr>বৈরাগীর ভিটা </vt:lpstr>
      <vt:lpstr>পশুরামের প্রাসাদ থেকে প্রায় সাত শত  গজ দূরে অবস্থিত একটি উঁচু ঢিবির উপর   </vt:lpstr>
      <vt:lpstr>শীলাদেবীর ঘাট </vt:lpstr>
      <vt:lpstr>মহাস্থানগড় থেকে প্রয় দুশত গজ পূর্বে এবং বৈরাগীর  ভিটার বিপরীত দিকে অবস্থিত শীলাদেবীর ঘাট । </vt:lpstr>
      <vt:lpstr>লক্ষিন্দরের মেধঃ-</vt:lpstr>
      <vt:lpstr>বাংলাদেশে বিখ্যাত লোককাহিনির নায়ক- নায়িকা বেহুলা –লক্ষিন্দরের নামানুসারে </vt:lpstr>
      <vt:lpstr>খোদাই পাথর ভিটা </vt:lpstr>
      <vt:lpstr>এর স্থানীয় নাম খোদাই টিবি ।তবে পূর্বের  নকশা দেখে এর নামকরণ করা হয় খোদাই</vt:lpstr>
      <vt:lpstr>         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WELLCOME</dc:title>
  <dc:creator>unicom</dc:creator>
  <cp:lastModifiedBy>unicom</cp:lastModifiedBy>
  <cp:revision>44</cp:revision>
  <dcterms:created xsi:type="dcterms:W3CDTF">2021-02-05T08:55:45Z</dcterms:created>
  <dcterms:modified xsi:type="dcterms:W3CDTF">2021-02-08T01:57:30Z</dcterms:modified>
</cp:coreProperties>
</file>