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31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E0152D-D98D-44E8-A8D0-BC25124AB69F}" type="datetimeFigureOut">
              <a:rPr lang="en-US" smtClean="0"/>
              <a:t>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DD2CF1-18E3-4E39-A76C-A222DE68BDAE}" type="slidenum">
              <a:rPr lang="en-US" smtClean="0"/>
              <a:t>‹#›</a:t>
            </a:fld>
            <a:endParaRPr lang="en-US"/>
          </a:p>
        </p:txBody>
      </p:sp>
    </p:spTree>
    <p:extLst>
      <p:ext uri="{BB962C8B-B14F-4D97-AF65-F5344CB8AC3E}">
        <p14:creationId xmlns:p14="http://schemas.microsoft.com/office/powerpoint/2010/main" val="1745631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E0152D-D98D-44E8-A8D0-BC25124AB69F}" type="datetimeFigureOut">
              <a:rPr lang="en-US" smtClean="0"/>
              <a:t>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DD2CF1-18E3-4E39-A76C-A222DE68BDAE}" type="slidenum">
              <a:rPr lang="en-US" smtClean="0"/>
              <a:t>‹#›</a:t>
            </a:fld>
            <a:endParaRPr lang="en-US"/>
          </a:p>
        </p:txBody>
      </p:sp>
    </p:spTree>
    <p:extLst>
      <p:ext uri="{BB962C8B-B14F-4D97-AF65-F5344CB8AC3E}">
        <p14:creationId xmlns:p14="http://schemas.microsoft.com/office/powerpoint/2010/main" val="3237258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E0152D-D98D-44E8-A8D0-BC25124AB69F}" type="datetimeFigureOut">
              <a:rPr lang="en-US" smtClean="0"/>
              <a:t>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DD2CF1-18E3-4E39-A76C-A222DE68BDAE}" type="slidenum">
              <a:rPr lang="en-US" smtClean="0"/>
              <a:t>‹#›</a:t>
            </a:fld>
            <a:endParaRPr lang="en-US"/>
          </a:p>
        </p:txBody>
      </p:sp>
    </p:spTree>
    <p:extLst>
      <p:ext uri="{BB962C8B-B14F-4D97-AF65-F5344CB8AC3E}">
        <p14:creationId xmlns:p14="http://schemas.microsoft.com/office/powerpoint/2010/main" val="98497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E0152D-D98D-44E8-A8D0-BC25124AB69F}" type="datetimeFigureOut">
              <a:rPr lang="en-US" smtClean="0"/>
              <a:t>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DD2CF1-18E3-4E39-A76C-A222DE68BDAE}" type="slidenum">
              <a:rPr lang="en-US" smtClean="0"/>
              <a:t>‹#›</a:t>
            </a:fld>
            <a:endParaRPr lang="en-US"/>
          </a:p>
        </p:txBody>
      </p:sp>
    </p:spTree>
    <p:extLst>
      <p:ext uri="{BB962C8B-B14F-4D97-AF65-F5344CB8AC3E}">
        <p14:creationId xmlns:p14="http://schemas.microsoft.com/office/powerpoint/2010/main" val="1686307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E0152D-D98D-44E8-A8D0-BC25124AB69F}" type="datetimeFigureOut">
              <a:rPr lang="en-US" smtClean="0"/>
              <a:t>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DD2CF1-18E3-4E39-A76C-A222DE68BDAE}" type="slidenum">
              <a:rPr lang="en-US" smtClean="0"/>
              <a:t>‹#›</a:t>
            </a:fld>
            <a:endParaRPr lang="en-US"/>
          </a:p>
        </p:txBody>
      </p:sp>
    </p:spTree>
    <p:extLst>
      <p:ext uri="{BB962C8B-B14F-4D97-AF65-F5344CB8AC3E}">
        <p14:creationId xmlns:p14="http://schemas.microsoft.com/office/powerpoint/2010/main" val="1850624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E0152D-D98D-44E8-A8D0-BC25124AB69F}" type="datetimeFigureOut">
              <a:rPr lang="en-US" smtClean="0"/>
              <a:t>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DD2CF1-18E3-4E39-A76C-A222DE68BDAE}" type="slidenum">
              <a:rPr lang="en-US" smtClean="0"/>
              <a:t>‹#›</a:t>
            </a:fld>
            <a:endParaRPr lang="en-US"/>
          </a:p>
        </p:txBody>
      </p:sp>
    </p:spTree>
    <p:extLst>
      <p:ext uri="{BB962C8B-B14F-4D97-AF65-F5344CB8AC3E}">
        <p14:creationId xmlns:p14="http://schemas.microsoft.com/office/powerpoint/2010/main" val="3919586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E0152D-D98D-44E8-A8D0-BC25124AB69F}" type="datetimeFigureOut">
              <a:rPr lang="en-US" smtClean="0"/>
              <a:t>2/13/2021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DD2CF1-18E3-4E39-A76C-A222DE68BDAE}" type="slidenum">
              <a:rPr lang="en-US" smtClean="0"/>
              <a:t>‹#›</a:t>
            </a:fld>
            <a:endParaRPr lang="en-US"/>
          </a:p>
        </p:txBody>
      </p:sp>
    </p:spTree>
    <p:extLst>
      <p:ext uri="{BB962C8B-B14F-4D97-AF65-F5344CB8AC3E}">
        <p14:creationId xmlns:p14="http://schemas.microsoft.com/office/powerpoint/2010/main" val="1578841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E0152D-D98D-44E8-A8D0-BC25124AB69F}" type="datetimeFigureOut">
              <a:rPr lang="en-US" smtClean="0"/>
              <a:t>2/13/2021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DD2CF1-18E3-4E39-A76C-A222DE68BDAE}" type="slidenum">
              <a:rPr lang="en-US" smtClean="0"/>
              <a:t>‹#›</a:t>
            </a:fld>
            <a:endParaRPr lang="en-US"/>
          </a:p>
        </p:txBody>
      </p:sp>
    </p:spTree>
    <p:extLst>
      <p:ext uri="{BB962C8B-B14F-4D97-AF65-F5344CB8AC3E}">
        <p14:creationId xmlns:p14="http://schemas.microsoft.com/office/powerpoint/2010/main" val="1862484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E0152D-D98D-44E8-A8D0-BC25124AB69F}" type="datetimeFigureOut">
              <a:rPr lang="en-US" smtClean="0"/>
              <a:t>2/13/2021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DD2CF1-18E3-4E39-A76C-A222DE68BDAE}" type="slidenum">
              <a:rPr lang="en-US" smtClean="0"/>
              <a:t>‹#›</a:t>
            </a:fld>
            <a:endParaRPr lang="en-US"/>
          </a:p>
        </p:txBody>
      </p:sp>
    </p:spTree>
    <p:extLst>
      <p:ext uri="{BB962C8B-B14F-4D97-AF65-F5344CB8AC3E}">
        <p14:creationId xmlns:p14="http://schemas.microsoft.com/office/powerpoint/2010/main" val="296005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E0152D-D98D-44E8-A8D0-BC25124AB69F}" type="datetimeFigureOut">
              <a:rPr lang="en-US" smtClean="0"/>
              <a:t>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DD2CF1-18E3-4E39-A76C-A222DE68BDAE}" type="slidenum">
              <a:rPr lang="en-US" smtClean="0"/>
              <a:t>‹#›</a:t>
            </a:fld>
            <a:endParaRPr lang="en-US"/>
          </a:p>
        </p:txBody>
      </p:sp>
    </p:spTree>
    <p:extLst>
      <p:ext uri="{BB962C8B-B14F-4D97-AF65-F5344CB8AC3E}">
        <p14:creationId xmlns:p14="http://schemas.microsoft.com/office/powerpoint/2010/main" val="3817094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E0152D-D98D-44E8-A8D0-BC25124AB69F}" type="datetimeFigureOut">
              <a:rPr lang="en-US" smtClean="0"/>
              <a:t>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DD2CF1-18E3-4E39-A76C-A222DE68BDAE}" type="slidenum">
              <a:rPr lang="en-US" smtClean="0"/>
              <a:t>‹#›</a:t>
            </a:fld>
            <a:endParaRPr lang="en-US"/>
          </a:p>
        </p:txBody>
      </p:sp>
    </p:spTree>
    <p:extLst>
      <p:ext uri="{BB962C8B-B14F-4D97-AF65-F5344CB8AC3E}">
        <p14:creationId xmlns:p14="http://schemas.microsoft.com/office/powerpoint/2010/main" val="2964320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E0152D-D98D-44E8-A8D0-BC25124AB69F}" type="datetimeFigureOut">
              <a:rPr lang="en-US" smtClean="0"/>
              <a:t>2/13/2021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DD2CF1-18E3-4E39-A76C-A222DE68BDAE}" type="slidenum">
              <a:rPr lang="en-US" smtClean="0"/>
              <a:t>‹#›</a:t>
            </a:fld>
            <a:endParaRPr lang="en-US"/>
          </a:p>
        </p:txBody>
      </p:sp>
    </p:spTree>
    <p:extLst>
      <p:ext uri="{BB962C8B-B14F-4D97-AF65-F5344CB8AC3E}">
        <p14:creationId xmlns:p14="http://schemas.microsoft.com/office/powerpoint/2010/main" val="1345265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0" y="0"/>
            <a:ext cx="12192000" cy="6858000"/>
          </a:xfrm>
          <a:prstGeom prst="frame">
            <a:avLst>
              <a:gd name="adj1" fmla="val 41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Frame 4"/>
          <p:cNvSpPr/>
          <p:nvPr/>
        </p:nvSpPr>
        <p:spPr>
          <a:xfrm>
            <a:off x="85344" y="36576"/>
            <a:ext cx="12033504" cy="6754368"/>
          </a:xfrm>
          <a:prstGeom prst="frame">
            <a:avLst>
              <a:gd name="adj1" fmla="val 587"/>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6" name="Picture 5" descr="Statik-elektrik-çarpması-nasıl-önlenir.jpg"/>
          <p:cNvPicPr>
            <a:picLocks noChangeAspect="1"/>
          </p:cNvPicPr>
          <p:nvPr/>
        </p:nvPicPr>
        <p:blipFill>
          <a:blip r:embed="rId2"/>
          <a:stretch>
            <a:fillRect/>
          </a:stretch>
        </p:blipFill>
        <p:spPr>
          <a:xfrm>
            <a:off x="201827" y="160637"/>
            <a:ext cx="11788346" cy="6858000"/>
          </a:xfrm>
          <a:prstGeom prst="rect">
            <a:avLst/>
          </a:prstGeom>
        </p:spPr>
      </p:pic>
      <p:sp>
        <p:nvSpPr>
          <p:cNvPr id="7" name="Rectangle 6"/>
          <p:cNvSpPr/>
          <p:nvPr/>
        </p:nvSpPr>
        <p:spPr>
          <a:xfrm>
            <a:off x="2723063" y="1213021"/>
            <a:ext cx="6637867"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err="1" smtClean="0">
                <a:solidFill>
                  <a:schemeClr val="bg1"/>
                </a:solidFill>
                <a:latin typeface="NikoshBAN" pitchFamily="2" charset="0"/>
                <a:cs typeface="NikoshBAN" pitchFamily="2" charset="0"/>
              </a:rPr>
              <a:t>আজকের</a:t>
            </a:r>
            <a:r>
              <a:rPr lang="en-US" sz="4800" dirty="0" smtClean="0">
                <a:solidFill>
                  <a:schemeClr val="bg1"/>
                </a:solidFill>
                <a:latin typeface="NikoshBAN" pitchFamily="2" charset="0"/>
                <a:cs typeface="NikoshBAN" pitchFamily="2" charset="0"/>
              </a:rPr>
              <a:t> </a:t>
            </a:r>
            <a:r>
              <a:rPr lang="en-US" sz="4800" dirty="0" err="1" smtClean="0">
                <a:solidFill>
                  <a:schemeClr val="bg1"/>
                </a:solidFill>
                <a:latin typeface="NikoshBAN" pitchFamily="2" charset="0"/>
                <a:cs typeface="NikoshBAN" pitchFamily="2" charset="0"/>
              </a:rPr>
              <a:t>ক্লাসে</a:t>
            </a:r>
            <a:r>
              <a:rPr lang="en-US" sz="4800" dirty="0" smtClean="0">
                <a:solidFill>
                  <a:schemeClr val="bg1"/>
                </a:solidFill>
                <a:latin typeface="NikoshBAN" pitchFamily="2" charset="0"/>
                <a:cs typeface="NikoshBAN" pitchFamily="2" charset="0"/>
              </a:rPr>
              <a:t> </a:t>
            </a:r>
            <a:r>
              <a:rPr lang="en-US" sz="4800" dirty="0" err="1" smtClean="0">
                <a:solidFill>
                  <a:schemeClr val="bg1"/>
                </a:solidFill>
                <a:latin typeface="NikoshBAN" pitchFamily="2" charset="0"/>
                <a:cs typeface="NikoshBAN" pitchFamily="2" charset="0"/>
              </a:rPr>
              <a:t>সবাইকে</a:t>
            </a:r>
            <a:r>
              <a:rPr lang="en-US" sz="4800" dirty="0" smtClean="0">
                <a:solidFill>
                  <a:schemeClr val="bg1"/>
                </a:solidFill>
                <a:latin typeface="NikoshBAN" pitchFamily="2" charset="0"/>
                <a:cs typeface="NikoshBAN" pitchFamily="2" charset="0"/>
              </a:rPr>
              <a:t> </a:t>
            </a:r>
            <a:r>
              <a:rPr lang="en-US" sz="4800" dirty="0" err="1" smtClean="0">
                <a:solidFill>
                  <a:schemeClr val="bg1"/>
                </a:solidFill>
                <a:latin typeface="NikoshBAN" pitchFamily="2" charset="0"/>
                <a:cs typeface="NikoshBAN" pitchFamily="2" charset="0"/>
              </a:rPr>
              <a:t>স্বাগতম</a:t>
            </a:r>
            <a:endParaRPr lang="en-US" sz="4800" dirty="0">
              <a:solidFill>
                <a:schemeClr val="bg1"/>
              </a:solidFill>
              <a:latin typeface="NikoshBAN" pitchFamily="2" charset="0"/>
              <a:cs typeface="NikoshBAN" pitchFamily="2" charset="0"/>
            </a:endParaRPr>
          </a:p>
        </p:txBody>
      </p:sp>
    </p:spTree>
    <p:extLst>
      <p:ext uri="{BB962C8B-B14F-4D97-AF65-F5344CB8AC3E}">
        <p14:creationId xmlns:p14="http://schemas.microsoft.com/office/powerpoint/2010/main" val="83538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05"/>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 calcmode="lin" valueType="num">
                                      <p:cBhvr>
                                        <p:cTn id="9" dur="1000" fill="hold"/>
                                        <p:tgtEl>
                                          <p:spTgt spid="7"/>
                                        </p:tgtEl>
                                        <p:attrNameLst>
                                          <p:attrName>ppt_x</p:attrName>
                                        </p:attrNameLst>
                                      </p:cBhvr>
                                      <p:tavLst>
                                        <p:tav tm="0">
                                          <p:val>
                                            <p:strVal val="#ppt_x-.2"/>
                                          </p:val>
                                        </p:tav>
                                        <p:tav tm="100000">
                                          <p:val>
                                            <p:strVal val="#ppt_x"/>
                                          </p:val>
                                        </p:tav>
                                      </p:tavLst>
                                    </p:anim>
                                    <p:anim calcmode="lin" valueType="num">
                                      <p:cBhvr>
                                        <p:cTn id="10" dur="1000" fill="hold"/>
                                        <p:tgtEl>
                                          <p:spTgt spid="7"/>
                                        </p:tgtEl>
                                        <p:attrNameLst>
                                          <p:attrName>ppt_y</p:attrName>
                                        </p:attrNameLst>
                                      </p:cBhvr>
                                      <p:tavLst>
                                        <p:tav tm="0">
                                          <p:val>
                                            <p:strVal val="#ppt_y"/>
                                          </p:val>
                                        </p:tav>
                                        <p:tav tm="100000">
                                          <p:val>
                                            <p:strVal val="#ppt_y"/>
                                          </p:val>
                                        </p:tav>
                                      </p:tavLst>
                                    </p:anim>
                                    <p:animEffect transition="in" filter="fade">
                                      <p:cBhvr>
                                        <p:cTn id="11" dur="10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ppt_x"/>
                                          </p:val>
                                        </p:tav>
                                        <p:tav tm="100000">
                                          <p:val>
                                            <p:strVal val="#ppt_x"/>
                                          </p:val>
                                        </p:tav>
                                      </p:tavLst>
                                    </p:anim>
                                    <p:anim calcmode="lin" valueType="num">
                                      <p:cBhvr additive="base">
                                        <p:cTn id="1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50926" y="1910575"/>
            <a:ext cx="2895600" cy="19050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bn-BD" sz="2000" dirty="0" smtClean="0">
                <a:solidFill>
                  <a:schemeClr val="tx1"/>
                </a:solidFill>
                <a:latin typeface="NikoshBAN" pitchFamily="2" charset="0"/>
                <a:cs typeface="NikoshBAN" pitchFamily="2" charset="0"/>
              </a:rPr>
              <a:t>১টি চিরুনি সুতায় বেধে ঝুলায়ে  পশমী কাপড় দিয়ে ঘর্ষণ কর।  ২য় চিরুনিটিও পশমী কাপড় দিয়ে ঘষে ১ম চিরুনীর কাছে ধর। এবার পশমী কাপড় ১ম চিরুনির কাছে ধর এবং নিচের ছকটি পুরণ কর।</a:t>
            </a:r>
            <a:endParaRPr lang="en-US" sz="2000" dirty="0">
              <a:solidFill>
                <a:schemeClr val="tx1"/>
              </a:solidFill>
              <a:latin typeface="NikoshBAN" pitchFamily="2" charset="0"/>
              <a:cs typeface="NikoshBAN" pitchFamily="2"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509014801"/>
              </p:ext>
            </p:extLst>
          </p:nvPr>
        </p:nvGraphicFramePr>
        <p:xfrm>
          <a:off x="1997926" y="4348975"/>
          <a:ext cx="7696200" cy="1545772"/>
        </p:xfrm>
        <a:graphic>
          <a:graphicData uri="http://schemas.openxmlformats.org/drawingml/2006/table">
            <a:tbl>
              <a:tblPr firstRow="1" bandRow="1">
                <a:tableStyleId>{5C22544A-7EE6-4342-B048-85BDC9FD1C3A}</a:tableStyleId>
              </a:tblPr>
              <a:tblGrid>
                <a:gridCol w="1546925">
                  <a:extLst>
                    <a:ext uri="{9D8B030D-6E8A-4147-A177-3AD203B41FA5}">
                      <a16:colId xmlns:a16="http://schemas.microsoft.com/office/drawing/2014/main" xmlns="" val="20000"/>
                    </a:ext>
                  </a:extLst>
                </a:gridCol>
                <a:gridCol w="1998516">
                  <a:extLst>
                    <a:ext uri="{9D8B030D-6E8A-4147-A177-3AD203B41FA5}">
                      <a16:colId xmlns:a16="http://schemas.microsoft.com/office/drawing/2014/main" xmlns="" val="20001"/>
                    </a:ext>
                  </a:extLst>
                </a:gridCol>
                <a:gridCol w="2161848">
                  <a:extLst>
                    <a:ext uri="{9D8B030D-6E8A-4147-A177-3AD203B41FA5}">
                      <a16:colId xmlns:a16="http://schemas.microsoft.com/office/drawing/2014/main" xmlns="" val="20002"/>
                    </a:ext>
                  </a:extLst>
                </a:gridCol>
                <a:gridCol w="1988911">
                  <a:extLst>
                    <a:ext uri="{9D8B030D-6E8A-4147-A177-3AD203B41FA5}">
                      <a16:colId xmlns:a16="http://schemas.microsoft.com/office/drawing/2014/main" xmlns="" val="20003"/>
                    </a:ext>
                  </a:extLst>
                </a:gridCol>
              </a:tblGrid>
              <a:tr h="0">
                <a:tc>
                  <a:txBody>
                    <a:bodyPr/>
                    <a:lstStyle/>
                    <a:p>
                      <a:pPr algn="ctr"/>
                      <a:r>
                        <a:rPr lang="bn-BD" sz="2400" b="0" dirty="0" smtClean="0">
                          <a:solidFill>
                            <a:schemeClr val="bg1"/>
                          </a:solidFill>
                          <a:latin typeface="NikoshBAN" pitchFamily="2" charset="0"/>
                          <a:cs typeface="NikoshBAN" pitchFamily="2" charset="0"/>
                        </a:rPr>
                        <a:t>ঝুলানো</a:t>
                      </a:r>
                      <a:endParaRPr lang="en-US" sz="2400" b="0" dirty="0">
                        <a:solidFill>
                          <a:schemeClr val="bg1"/>
                        </a:solidFill>
                        <a:latin typeface="NikoshBAN" pitchFamily="2" charset="0"/>
                        <a:cs typeface="NikoshBAN" pitchFamily="2" charset="0"/>
                      </a:endParaRPr>
                    </a:p>
                  </a:txBody>
                  <a:tcPr marL="81280" marR="81280"/>
                </a:tc>
                <a:tc>
                  <a:txBody>
                    <a:bodyPr/>
                    <a:lstStyle/>
                    <a:p>
                      <a:pPr algn="ctr"/>
                      <a:r>
                        <a:rPr lang="bn-BD" sz="2400" dirty="0" smtClean="0">
                          <a:solidFill>
                            <a:schemeClr val="bg1"/>
                          </a:solidFill>
                          <a:latin typeface="NikoshBAN" pitchFamily="2" charset="0"/>
                          <a:cs typeface="NikoshBAN" pitchFamily="2" charset="0"/>
                        </a:rPr>
                        <a:t>হাতে</a:t>
                      </a:r>
                      <a:endParaRPr lang="en-US" sz="2400" dirty="0">
                        <a:solidFill>
                          <a:schemeClr val="bg1"/>
                        </a:solidFill>
                        <a:latin typeface="NikoshBAN" pitchFamily="2" charset="0"/>
                        <a:cs typeface="NikoshBAN" pitchFamily="2" charset="0"/>
                      </a:endParaRPr>
                    </a:p>
                  </a:txBody>
                  <a:tcPr marL="81280" marR="81280"/>
                </a:tc>
                <a:tc>
                  <a:txBody>
                    <a:bodyPr/>
                    <a:lstStyle/>
                    <a:p>
                      <a:pPr algn="ctr"/>
                      <a:r>
                        <a:rPr lang="bn-BD" sz="2400" dirty="0" smtClean="0">
                          <a:solidFill>
                            <a:schemeClr val="bg1"/>
                          </a:solidFill>
                          <a:latin typeface="NikoshBAN" pitchFamily="2" charset="0"/>
                          <a:cs typeface="NikoshBAN" pitchFamily="2" charset="0"/>
                        </a:rPr>
                        <a:t>কী ঘটছে?</a:t>
                      </a:r>
                      <a:endParaRPr lang="en-US" sz="2400" dirty="0">
                        <a:solidFill>
                          <a:schemeClr val="bg1"/>
                        </a:solidFill>
                        <a:latin typeface="NikoshBAN" pitchFamily="2" charset="0"/>
                        <a:cs typeface="NikoshBAN" pitchFamily="2" charset="0"/>
                      </a:endParaRPr>
                    </a:p>
                  </a:txBody>
                  <a:tcPr marL="81280" marR="81280"/>
                </a:tc>
                <a:tc>
                  <a:txBody>
                    <a:bodyPr/>
                    <a:lstStyle/>
                    <a:p>
                      <a:pPr algn="ctr"/>
                      <a:r>
                        <a:rPr lang="bn-BD" sz="2400" dirty="0" smtClean="0">
                          <a:solidFill>
                            <a:schemeClr val="bg1"/>
                          </a:solidFill>
                          <a:latin typeface="NikoshBAN" pitchFamily="2" charset="0"/>
                          <a:cs typeface="NikoshBAN" pitchFamily="2" charset="0"/>
                        </a:rPr>
                        <a:t>চার্জের</a:t>
                      </a:r>
                      <a:r>
                        <a:rPr lang="bn-BD" sz="2400" baseline="0" dirty="0" smtClean="0">
                          <a:solidFill>
                            <a:schemeClr val="bg1"/>
                          </a:solidFill>
                          <a:latin typeface="NikoshBAN" pitchFamily="2" charset="0"/>
                          <a:cs typeface="NikoshBAN" pitchFamily="2" charset="0"/>
                        </a:rPr>
                        <a:t> ধর্ম</a:t>
                      </a:r>
                      <a:endParaRPr lang="en-US" sz="2400" dirty="0">
                        <a:solidFill>
                          <a:schemeClr val="bg1"/>
                        </a:solidFill>
                        <a:latin typeface="NikoshBAN" pitchFamily="2" charset="0"/>
                        <a:cs typeface="NikoshBAN" pitchFamily="2" charset="0"/>
                      </a:endParaRPr>
                    </a:p>
                  </a:txBody>
                  <a:tcPr marL="81280" marR="81280"/>
                </a:tc>
                <a:extLst>
                  <a:ext uri="{0D108BD9-81ED-4DB2-BD59-A6C34878D82A}">
                    <a16:rowId xmlns:a16="http://schemas.microsoft.com/office/drawing/2014/main" xmlns="" val="10000"/>
                  </a:ext>
                </a:extLst>
              </a:tr>
              <a:tr h="544286">
                <a:tc>
                  <a:txBody>
                    <a:bodyPr/>
                    <a:lstStyle/>
                    <a:p>
                      <a:pPr algn="ctr"/>
                      <a:endParaRPr lang="en-US" sz="2400" dirty="0">
                        <a:solidFill>
                          <a:schemeClr val="tx1"/>
                        </a:solidFill>
                        <a:latin typeface="NikoshBAN" pitchFamily="2" charset="0"/>
                        <a:cs typeface="NikoshBAN" pitchFamily="2" charset="0"/>
                      </a:endParaRPr>
                    </a:p>
                  </a:txBody>
                  <a:tcPr marL="81280" marR="81280" anchor="ctr">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endParaRPr lang="en-US" sz="2400" dirty="0">
                        <a:solidFill>
                          <a:schemeClr val="tx1"/>
                        </a:solidFill>
                        <a:latin typeface="NikoshBAN" pitchFamily="2" charset="0"/>
                        <a:cs typeface="NikoshBAN" pitchFamily="2" charset="0"/>
                      </a:endParaRPr>
                    </a:p>
                  </a:txBody>
                  <a:tcPr marL="81280" marR="81280">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endParaRPr lang="en-US" sz="2400" dirty="0">
                        <a:solidFill>
                          <a:schemeClr val="tx1"/>
                        </a:solidFill>
                        <a:latin typeface="NikoshBAN" pitchFamily="2" charset="0"/>
                        <a:cs typeface="NikoshBAN" pitchFamily="2" charset="0"/>
                      </a:endParaRPr>
                    </a:p>
                  </a:txBody>
                  <a:tcPr marL="81280" marR="81280" anchor="ctr">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endParaRPr lang="en-US" sz="2400" dirty="0">
                        <a:solidFill>
                          <a:schemeClr val="tx1"/>
                        </a:solidFill>
                        <a:latin typeface="NikoshBAN" pitchFamily="2" charset="0"/>
                        <a:cs typeface="NikoshBAN" pitchFamily="2" charset="0"/>
                      </a:endParaRPr>
                    </a:p>
                  </a:txBody>
                  <a:tcPr marL="81280" marR="81280" anchor="ctr">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xmlns="" val="10001"/>
                  </a:ext>
                </a:extLst>
              </a:tr>
              <a:tr h="544286">
                <a:tc>
                  <a:txBody>
                    <a:bodyPr/>
                    <a:lstStyle/>
                    <a:p>
                      <a:pPr algn="ctr"/>
                      <a:endParaRPr lang="en-US" sz="2400" dirty="0">
                        <a:solidFill>
                          <a:schemeClr val="tx1"/>
                        </a:solidFill>
                        <a:latin typeface="NikoshBAN" pitchFamily="2" charset="0"/>
                        <a:cs typeface="NikoshBAN" pitchFamily="2" charset="0"/>
                      </a:endParaRPr>
                    </a:p>
                  </a:txBody>
                  <a:tcPr marL="81280" marR="81280" anchor="ctr">
                    <a:lnT w="12700" cap="flat" cmpd="sng" algn="ctr">
                      <a:solidFill>
                        <a:schemeClr val="tx1"/>
                      </a:solidFill>
                      <a:prstDash val="solid"/>
                      <a:round/>
                      <a:headEnd type="none" w="med" len="med"/>
                      <a:tailEnd type="none" w="med" len="med"/>
                    </a:lnT>
                    <a:solidFill>
                      <a:schemeClr val="accent6">
                        <a:lumMod val="60000"/>
                        <a:lumOff val="40000"/>
                      </a:schemeClr>
                    </a:solidFill>
                  </a:tcPr>
                </a:tc>
                <a:tc>
                  <a:txBody>
                    <a:bodyPr/>
                    <a:lstStyle/>
                    <a:p>
                      <a:pPr algn="ctr"/>
                      <a:endParaRPr lang="en-US" sz="2400" dirty="0">
                        <a:solidFill>
                          <a:schemeClr val="tx1"/>
                        </a:solidFill>
                        <a:latin typeface="NikoshBAN" pitchFamily="2" charset="0"/>
                        <a:cs typeface="NikoshBAN" pitchFamily="2" charset="0"/>
                      </a:endParaRPr>
                    </a:p>
                  </a:txBody>
                  <a:tcPr marL="81280" marR="81280">
                    <a:lnT w="12700" cap="flat" cmpd="sng" algn="ctr">
                      <a:solidFill>
                        <a:schemeClr val="tx1"/>
                      </a:solidFill>
                      <a:prstDash val="solid"/>
                      <a:round/>
                      <a:headEnd type="none" w="med" len="med"/>
                      <a:tailEnd type="none" w="med" len="med"/>
                    </a:lnT>
                    <a:solidFill>
                      <a:schemeClr val="accent6">
                        <a:lumMod val="60000"/>
                        <a:lumOff val="40000"/>
                      </a:schemeClr>
                    </a:solidFill>
                  </a:tcPr>
                </a:tc>
                <a:tc>
                  <a:txBody>
                    <a:bodyPr/>
                    <a:lstStyle/>
                    <a:p>
                      <a:pPr algn="ctr"/>
                      <a:endParaRPr lang="en-US" sz="2400" dirty="0">
                        <a:solidFill>
                          <a:schemeClr val="tx1"/>
                        </a:solidFill>
                        <a:latin typeface="NikoshBAN" pitchFamily="2" charset="0"/>
                        <a:cs typeface="NikoshBAN" pitchFamily="2" charset="0"/>
                      </a:endParaRPr>
                    </a:p>
                  </a:txBody>
                  <a:tcPr marL="81280" marR="81280" anchor="ctr">
                    <a:lnT w="12700" cap="flat" cmpd="sng" algn="ctr">
                      <a:solidFill>
                        <a:schemeClr val="tx1"/>
                      </a:solidFill>
                      <a:prstDash val="solid"/>
                      <a:round/>
                      <a:headEnd type="none" w="med" len="med"/>
                      <a:tailEnd type="none" w="med" len="med"/>
                    </a:lnT>
                    <a:solidFill>
                      <a:schemeClr val="accent6">
                        <a:lumMod val="60000"/>
                        <a:lumOff val="40000"/>
                      </a:schemeClr>
                    </a:solidFill>
                  </a:tcPr>
                </a:tc>
                <a:tc>
                  <a:txBody>
                    <a:bodyPr/>
                    <a:lstStyle/>
                    <a:p>
                      <a:pPr algn="ctr"/>
                      <a:endParaRPr lang="en-US" sz="2400" dirty="0">
                        <a:solidFill>
                          <a:schemeClr val="tx1"/>
                        </a:solidFill>
                        <a:latin typeface="NikoshBAN" pitchFamily="2" charset="0"/>
                        <a:cs typeface="NikoshBAN" pitchFamily="2" charset="0"/>
                      </a:endParaRPr>
                    </a:p>
                  </a:txBody>
                  <a:tcPr marL="81280" marR="81280" anchor="ctr">
                    <a:lnT w="127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xmlns="" val="10002"/>
                  </a:ext>
                </a:extLst>
              </a:tr>
            </a:tbl>
          </a:graphicData>
        </a:graphic>
      </p:graphicFrame>
      <p:sp>
        <p:nvSpPr>
          <p:cNvPr id="6" name="Rectangle 5"/>
          <p:cNvSpPr/>
          <p:nvPr/>
        </p:nvSpPr>
        <p:spPr>
          <a:xfrm>
            <a:off x="1845526" y="691375"/>
            <a:ext cx="2980267" cy="457200"/>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r>
              <a:rPr lang="bn-BD" sz="2800" dirty="0" smtClean="0">
                <a:solidFill>
                  <a:schemeClr val="tx1"/>
                </a:solidFill>
                <a:latin typeface="NikoshBAN" pitchFamily="2" charset="0"/>
                <a:cs typeface="NikoshBAN" pitchFamily="2" charset="0"/>
              </a:rPr>
              <a:t>চ</a:t>
            </a:r>
            <a:r>
              <a:rPr lang="en-US" sz="2800" dirty="0" err="1" smtClean="0">
                <a:solidFill>
                  <a:schemeClr val="tx1"/>
                </a:solidFill>
                <a:latin typeface="NikoshBAN" pitchFamily="2" charset="0"/>
                <a:cs typeface="NikoshBAN" pitchFamily="2" charset="0"/>
              </a:rPr>
              <a:t>ার্জের</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ধর্ম</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জানা</a:t>
            </a:r>
            <a:endParaRPr lang="en-US" sz="2800" dirty="0">
              <a:solidFill>
                <a:schemeClr val="tx1"/>
              </a:solidFill>
              <a:latin typeface="NikoshBAN" pitchFamily="2" charset="0"/>
              <a:cs typeface="NikoshBAN" pitchFamily="2" charset="0"/>
            </a:endParaRPr>
          </a:p>
        </p:txBody>
      </p:sp>
      <p:sp>
        <p:nvSpPr>
          <p:cNvPr id="7" name="Rectangle 6"/>
          <p:cNvSpPr/>
          <p:nvPr/>
        </p:nvSpPr>
        <p:spPr>
          <a:xfrm>
            <a:off x="1845526" y="1300975"/>
            <a:ext cx="4605867" cy="4572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bn-BD" sz="2400" dirty="0" smtClean="0">
                <a:solidFill>
                  <a:schemeClr val="tx1"/>
                </a:solidFill>
                <a:latin typeface="NikoshBAN" pitchFamily="2" charset="0"/>
                <a:cs typeface="NikoshBAN" pitchFamily="2" charset="0"/>
              </a:rPr>
              <a:t>প্রয়োজনীয় উপকরণঃ ২টি চিরুনি, পশমী কাপড় </a:t>
            </a:r>
            <a:endParaRPr lang="en-US" sz="2400" dirty="0">
              <a:solidFill>
                <a:schemeClr val="tx1"/>
              </a:solidFill>
              <a:latin typeface="NikoshBAN" pitchFamily="2" charset="0"/>
              <a:cs typeface="NikoshBAN" pitchFamily="2" charset="0"/>
            </a:endParaRPr>
          </a:p>
        </p:txBody>
      </p:sp>
      <p:sp>
        <p:nvSpPr>
          <p:cNvPr id="8" name="Rectangle 7"/>
          <p:cNvSpPr/>
          <p:nvPr/>
        </p:nvSpPr>
        <p:spPr>
          <a:xfrm>
            <a:off x="4038393" y="81775"/>
            <a:ext cx="2980267" cy="457200"/>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lang="bn-BD" sz="2800" dirty="0" smtClean="0">
                <a:solidFill>
                  <a:schemeClr val="tx1"/>
                </a:solidFill>
                <a:latin typeface="NikoshBAN" pitchFamily="2" charset="0"/>
                <a:cs typeface="NikoshBAN" pitchFamily="2" charset="0"/>
              </a:rPr>
              <a:t>দলীয় কাজ</a:t>
            </a:r>
            <a:endParaRPr lang="en-US" sz="2800" dirty="0">
              <a:solidFill>
                <a:schemeClr val="tx1"/>
              </a:solidFill>
              <a:latin typeface="NikoshBAN" pitchFamily="2" charset="0"/>
              <a:cs typeface="NikoshBAN" pitchFamily="2" charset="0"/>
            </a:endParaRPr>
          </a:p>
        </p:txBody>
      </p:sp>
      <p:sp>
        <p:nvSpPr>
          <p:cNvPr id="9" name="Rectangle 8"/>
          <p:cNvSpPr/>
          <p:nvPr/>
        </p:nvSpPr>
        <p:spPr>
          <a:xfrm>
            <a:off x="8441059" y="767575"/>
            <a:ext cx="1398140" cy="369332"/>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pPr algn="ctr"/>
            <a:r>
              <a:rPr lang="bn-BD" dirty="0" smtClean="0">
                <a:latin typeface="NikoshBAN" pitchFamily="2" charset="0"/>
                <a:cs typeface="NikoshBAN" pitchFamily="2" charset="0"/>
              </a:rPr>
              <a:t>সময়ঃ ১৫ মিনিটি</a:t>
            </a:r>
            <a:endParaRPr lang="en-US" dirty="0" smtClean="0">
              <a:latin typeface="NikoshBAN" pitchFamily="2" charset="0"/>
              <a:cs typeface="NikoshBAN" pitchFamily="2" charset="0"/>
            </a:endParaRPr>
          </a:p>
        </p:txBody>
      </p:sp>
      <p:grpSp>
        <p:nvGrpSpPr>
          <p:cNvPr id="10" name="Group 9"/>
          <p:cNvGrpSpPr/>
          <p:nvPr/>
        </p:nvGrpSpPr>
        <p:grpSpPr>
          <a:xfrm>
            <a:off x="1997926" y="2041537"/>
            <a:ext cx="2061707" cy="1774038"/>
            <a:chOff x="1062493" y="2264562"/>
            <a:chExt cx="2370813" cy="1947876"/>
          </a:xfrm>
        </p:grpSpPr>
        <p:pic>
          <p:nvPicPr>
            <p:cNvPr id="11" name="Picture 10" descr="violet-comb-2503413.jpg"/>
            <p:cNvPicPr>
              <a:picLocks noChangeAspect="1"/>
            </p:cNvPicPr>
            <p:nvPr/>
          </p:nvPicPr>
          <p:blipFill>
            <a:blip r:embed="rId2" cstate="print"/>
            <a:srcRect l="6923" t="14472" r="6923" b="20742"/>
            <a:stretch>
              <a:fillRect/>
            </a:stretch>
          </p:blipFill>
          <p:spPr>
            <a:xfrm rot="767110">
              <a:off x="1071106" y="2264562"/>
              <a:ext cx="2362200" cy="914400"/>
            </a:xfrm>
            <a:prstGeom prst="rect">
              <a:avLst/>
            </a:prstGeom>
          </p:spPr>
        </p:pic>
        <p:pic>
          <p:nvPicPr>
            <p:cNvPr id="12" name="Picture 11" descr="violet-comb-2503413.jpg"/>
            <p:cNvPicPr>
              <a:picLocks noChangeAspect="1"/>
            </p:cNvPicPr>
            <p:nvPr/>
          </p:nvPicPr>
          <p:blipFill>
            <a:blip r:embed="rId2" cstate="print"/>
            <a:srcRect l="6923" t="14472" r="6923" b="20742"/>
            <a:stretch>
              <a:fillRect/>
            </a:stretch>
          </p:blipFill>
          <p:spPr>
            <a:xfrm rot="767110">
              <a:off x="1062493" y="3298038"/>
              <a:ext cx="2362200" cy="914400"/>
            </a:xfrm>
            <a:prstGeom prst="rect">
              <a:avLst/>
            </a:prstGeom>
          </p:spPr>
        </p:pic>
      </p:grpSp>
      <p:pic>
        <p:nvPicPr>
          <p:cNvPr id="13" name="Picture 12" descr="white-wool-cloth-29136979.jpg"/>
          <p:cNvPicPr>
            <a:picLocks noChangeAspect="1"/>
          </p:cNvPicPr>
          <p:nvPr/>
        </p:nvPicPr>
        <p:blipFill>
          <a:blip r:embed="rId3"/>
          <a:srcRect l="45833" t="28492" b="19436"/>
          <a:stretch>
            <a:fillRect/>
          </a:stretch>
        </p:blipFill>
        <p:spPr>
          <a:xfrm>
            <a:off x="4436326" y="2062975"/>
            <a:ext cx="1905000" cy="1676400"/>
          </a:xfrm>
          <a:prstGeom prst="rect">
            <a:avLst/>
          </a:prstGeom>
          <a:effectLst>
            <a:glow rad="139700">
              <a:schemeClr val="accent2">
                <a:satMod val="175000"/>
                <a:alpha val="40000"/>
              </a:schemeClr>
            </a:glow>
          </a:effectLst>
        </p:spPr>
      </p:pic>
      <p:sp>
        <p:nvSpPr>
          <p:cNvPr id="14" name="Rectangle 13"/>
          <p:cNvSpPr/>
          <p:nvPr/>
        </p:nvSpPr>
        <p:spPr>
          <a:xfrm>
            <a:off x="379142" y="5996671"/>
            <a:ext cx="11363092" cy="523220"/>
          </a:xfrm>
          <a:prstGeom prst="rect">
            <a:avLst/>
          </a:prstGeom>
        </p:spPr>
        <p:txBody>
          <a:bodyPr wrap="square">
            <a:spAutoFit/>
          </a:bodyPr>
          <a:lstStyle/>
          <a:p>
            <a:r>
              <a:rPr lang="bn-IN" sz="1400" baseline="0" dirty="0" smtClean="0"/>
              <a:t>চিরুনি দুটিকে পশমি কাপড় দ্বারা ঘষলে উভয় চিরুনি ঋণাত্বক চার্জগ্রস্থ হয় ফলে উভয়কে কাছে ধরলে পরস্পর বিকষণ করে</a:t>
            </a:r>
            <a:r>
              <a:rPr lang="bn-BD" sz="1400" baseline="0" dirty="0" smtClean="0"/>
              <a:t>।</a:t>
            </a:r>
            <a:r>
              <a:rPr lang="bn-IN" sz="1400" baseline="0" dirty="0" smtClean="0"/>
              <a:t> আবার পশমি কাপড় ইলেকট্রন দিয়ে ধনাত্বক চার্জগ্রস্ত হয় বলে ঋণাত্বক চার্জে চার্জিত চিরুটিকে আকর্ষণ করে। </a:t>
            </a:r>
            <a:r>
              <a:rPr lang="bn-BD" sz="1400" baseline="0" dirty="0" smtClean="0"/>
              <a:t>(আদ্র আবহাওয়ায় প্রদর্শণের মাধ্যমে বুঝানো যেতে পারে) </a:t>
            </a:r>
            <a:endParaRPr lang="en-US" sz="1400" dirty="0"/>
          </a:p>
        </p:txBody>
      </p:sp>
    </p:spTree>
    <p:extLst>
      <p:ext uri="{BB962C8B-B14F-4D97-AF65-F5344CB8AC3E}">
        <p14:creationId xmlns:p14="http://schemas.microsoft.com/office/powerpoint/2010/main" val="2960752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6"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strips(downRight)">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6"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strips(downRight)">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6"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strips(downRight)">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5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fade">
                                      <p:cBhvr>
                                        <p:cTn id="33" dur="500"/>
                                        <p:tgtEl>
                                          <p:spTgt spid="13"/>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fade">
                                      <p:cBhvr>
                                        <p:cTn id="38" dur="500"/>
                                        <p:tgtEl>
                                          <p:spTgt spid="4"/>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nodeType="click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wipe(up)">
                                      <p:cBhvr>
                                        <p:cTn id="4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55591537"/>
              </p:ext>
            </p:extLst>
          </p:nvPr>
        </p:nvGraphicFramePr>
        <p:xfrm>
          <a:off x="1343723" y="2240439"/>
          <a:ext cx="7543799" cy="1606732"/>
        </p:xfrm>
        <a:graphic>
          <a:graphicData uri="http://schemas.openxmlformats.org/drawingml/2006/table">
            <a:tbl>
              <a:tblPr firstRow="1" bandRow="1">
                <a:tableStyleId>{5C22544A-7EE6-4342-B048-85BDC9FD1C3A}</a:tableStyleId>
              </a:tblPr>
              <a:tblGrid>
                <a:gridCol w="1516292">
                  <a:extLst>
                    <a:ext uri="{9D8B030D-6E8A-4147-A177-3AD203B41FA5}">
                      <a16:colId xmlns:a16="http://schemas.microsoft.com/office/drawing/2014/main" xmlns="" val="20000"/>
                    </a:ext>
                  </a:extLst>
                </a:gridCol>
                <a:gridCol w="1958941">
                  <a:extLst>
                    <a:ext uri="{9D8B030D-6E8A-4147-A177-3AD203B41FA5}">
                      <a16:colId xmlns:a16="http://schemas.microsoft.com/office/drawing/2014/main" xmlns="" val="20001"/>
                    </a:ext>
                  </a:extLst>
                </a:gridCol>
                <a:gridCol w="2119040">
                  <a:extLst>
                    <a:ext uri="{9D8B030D-6E8A-4147-A177-3AD203B41FA5}">
                      <a16:colId xmlns:a16="http://schemas.microsoft.com/office/drawing/2014/main" xmlns="" val="20002"/>
                    </a:ext>
                  </a:extLst>
                </a:gridCol>
                <a:gridCol w="1949526">
                  <a:extLst>
                    <a:ext uri="{9D8B030D-6E8A-4147-A177-3AD203B41FA5}">
                      <a16:colId xmlns:a16="http://schemas.microsoft.com/office/drawing/2014/main" xmlns="" val="20003"/>
                    </a:ext>
                  </a:extLst>
                </a:gridCol>
              </a:tblGrid>
              <a:tr h="0">
                <a:tc>
                  <a:txBody>
                    <a:bodyPr/>
                    <a:lstStyle/>
                    <a:p>
                      <a:pPr algn="ctr"/>
                      <a:r>
                        <a:rPr lang="bn-BD" sz="2800" b="0" dirty="0" smtClean="0">
                          <a:solidFill>
                            <a:schemeClr val="bg1"/>
                          </a:solidFill>
                          <a:latin typeface="NikoshBAN" pitchFamily="2" charset="0"/>
                          <a:cs typeface="NikoshBAN" pitchFamily="2" charset="0"/>
                        </a:rPr>
                        <a:t>ঝুলানো</a:t>
                      </a:r>
                      <a:endParaRPr lang="en-US" sz="2800" b="0" dirty="0">
                        <a:solidFill>
                          <a:schemeClr val="bg1"/>
                        </a:solidFill>
                        <a:latin typeface="NikoshBAN" pitchFamily="2" charset="0"/>
                        <a:cs typeface="NikoshBAN" pitchFamily="2" charset="0"/>
                      </a:endParaRPr>
                    </a:p>
                  </a:txBody>
                  <a:tcPr marL="81280" marR="81280"/>
                </a:tc>
                <a:tc>
                  <a:txBody>
                    <a:bodyPr/>
                    <a:lstStyle/>
                    <a:p>
                      <a:pPr algn="ctr"/>
                      <a:r>
                        <a:rPr lang="bn-BD" sz="2800" dirty="0" smtClean="0">
                          <a:solidFill>
                            <a:schemeClr val="bg1"/>
                          </a:solidFill>
                          <a:latin typeface="NikoshBAN" pitchFamily="2" charset="0"/>
                          <a:cs typeface="NikoshBAN" pitchFamily="2" charset="0"/>
                        </a:rPr>
                        <a:t>হাতে</a:t>
                      </a:r>
                      <a:endParaRPr lang="en-US" sz="2800" dirty="0">
                        <a:solidFill>
                          <a:schemeClr val="bg1"/>
                        </a:solidFill>
                        <a:latin typeface="NikoshBAN" pitchFamily="2" charset="0"/>
                        <a:cs typeface="NikoshBAN" pitchFamily="2" charset="0"/>
                      </a:endParaRPr>
                    </a:p>
                  </a:txBody>
                  <a:tcPr marL="81280" marR="81280"/>
                </a:tc>
                <a:tc>
                  <a:txBody>
                    <a:bodyPr/>
                    <a:lstStyle/>
                    <a:p>
                      <a:pPr algn="ctr"/>
                      <a:r>
                        <a:rPr lang="bn-BD" sz="2800" dirty="0" smtClean="0">
                          <a:solidFill>
                            <a:schemeClr val="bg1"/>
                          </a:solidFill>
                          <a:latin typeface="NikoshBAN" pitchFamily="2" charset="0"/>
                          <a:cs typeface="NikoshBAN" pitchFamily="2" charset="0"/>
                        </a:rPr>
                        <a:t>কী ঘটেছে?</a:t>
                      </a:r>
                      <a:endParaRPr lang="en-US" sz="2800" dirty="0">
                        <a:solidFill>
                          <a:schemeClr val="bg1"/>
                        </a:solidFill>
                        <a:latin typeface="NikoshBAN" pitchFamily="2" charset="0"/>
                        <a:cs typeface="NikoshBAN" pitchFamily="2" charset="0"/>
                      </a:endParaRPr>
                    </a:p>
                  </a:txBody>
                  <a:tcPr marL="81280" marR="81280"/>
                </a:tc>
                <a:tc>
                  <a:txBody>
                    <a:bodyPr/>
                    <a:lstStyle/>
                    <a:p>
                      <a:pPr algn="ctr"/>
                      <a:r>
                        <a:rPr lang="bn-BD" sz="2800" dirty="0" smtClean="0">
                          <a:solidFill>
                            <a:schemeClr val="bg1"/>
                          </a:solidFill>
                          <a:latin typeface="NikoshBAN" pitchFamily="2" charset="0"/>
                          <a:cs typeface="NikoshBAN" pitchFamily="2" charset="0"/>
                        </a:rPr>
                        <a:t>চার্জের</a:t>
                      </a:r>
                      <a:r>
                        <a:rPr lang="bn-BD" sz="2800" baseline="0" dirty="0" smtClean="0">
                          <a:solidFill>
                            <a:schemeClr val="bg1"/>
                          </a:solidFill>
                          <a:latin typeface="NikoshBAN" pitchFamily="2" charset="0"/>
                          <a:cs typeface="NikoshBAN" pitchFamily="2" charset="0"/>
                        </a:rPr>
                        <a:t> ধর্ম</a:t>
                      </a:r>
                      <a:endParaRPr lang="en-US" sz="2800" dirty="0">
                        <a:solidFill>
                          <a:schemeClr val="bg1"/>
                        </a:solidFill>
                        <a:latin typeface="NikoshBAN" pitchFamily="2" charset="0"/>
                        <a:cs typeface="NikoshBAN" pitchFamily="2" charset="0"/>
                      </a:endParaRPr>
                    </a:p>
                  </a:txBody>
                  <a:tcPr marL="81280" marR="81280"/>
                </a:tc>
                <a:extLst>
                  <a:ext uri="{0D108BD9-81ED-4DB2-BD59-A6C34878D82A}">
                    <a16:rowId xmlns:a16="http://schemas.microsoft.com/office/drawing/2014/main" xmlns="" val="10000"/>
                  </a:ext>
                </a:extLst>
              </a:tr>
              <a:tr h="544286">
                <a:tc>
                  <a:txBody>
                    <a:bodyPr/>
                    <a:lstStyle/>
                    <a:p>
                      <a:pPr algn="ctr"/>
                      <a:endParaRPr lang="en-US" sz="2800" dirty="0">
                        <a:solidFill>
                          <a:schemeClr val="tx1"/>
                        </a:solidFill>
                        <a:latin typeface="NikoshBAN" pitchFamily="2" charset="0"/>
                        <a:cs typeface="NikoshBAN" pitchFamily="2" charset="0"/>
                      </a:endParaRPr>
                    </a:p>
                  </a:txBody>
                  <a:tcPr marL="81280" marR="81280" anchor="ctr">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endParaRPr lang="en-US" sz="2800" dirty="0">
                        <a:solidFill>
                          <a:schemeClr val="tx1"/>
                        </a:solidFill>
                        <a:latin typeface="NikoshBAN" pitchFamily="2" charset="0"/>
                        <a:cs typeface="NikoshBAN" pitchFamily="2" charset="0"/>
                      </a:endParaRPr>
                    </a:p>
                  </a:txBody>
                  <a:tcPr marL="81280" marR="81280">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endParaRPr lang="en-US" sz="2800" dirty="0">
                        <a:solidFill>
                          <a:schemeClr val="tx1"/>
                        </a:solidFill>
                        <a:latin typeface="NikoshBAN" pitchFamily="2" charset="0"/>
                        <a:cs typeface="NikoshBAN" pitchFamily="2" charset="0"/>
                      </a:endParaRPr>
                    </a:p>
                  </a:txBody>
                  <a:tcPr marL="81280" marR="81280" anchor="ctr">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endParaRPr lang="en-US" sz="2800" dirty="0">
                        <a:solidFill>
                          <a:schemeClr val="tx1"/>
                        </a:solidFill>
                        <a:latin typeface="NikoshBAN" pitchFamily="2" charset="0"/>
                        <a:cs typeface="NikoshBAN" pitchFamily="2" charset="0"/>
                      </a:endParaRPr>
                    </a:p>
                  </a:txBody>
                  <a:tcPr marL="81280" marR="81280" anchor="ctr">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xmlns="" val="10001"/>
                  </a:ext>
                </a:extLst>
              </a:tr>
              <a:tr h="544286">
                <a:tc>
                  <a:txBody>
                    <a:bodyPr/>
                    <a:lstStyle/>
                    <a:p>
                      <a:pPr algn="ctr"/>
                      <a:endParaRPr lang="en-US" sz="2800" dirty="0">
                        <a:solidFill>
                          <a:schemeClr val="tx1"/>
                        </a:solidFill>
                        <a:latin typeface="NikoshBAN" pitchFamily="2" charset="0"/>
                        <a:cs typeface="NikoshBAN" pitchFamily="2" charset="0"/>
                      </a:endParaRPr>
                    </a:p>
                  </a:txBody>
                  <a:tcPr marL="81280" marR="81280" anchor="ctr">
                    <a:lnT w="12700" cap="flat" cmpd="sng" algn="ctr">
                      <a:solidFill>
                        <a:schemeClr val="tx1"/>
                      </a:solidFill>
                      <a:prstDash val="solid"/>
                      <a:round/>
                      <a:headEnd type="none" w="med" len="med"/>
                      <a:tailEnd type="none" w="med" len="med"/>
                    </a:lnT>
                    <a:solidFill>
                      <a:schemeClr val="accent6">
                        <a:lumMod val="60000"/>
                        <a:lumOff val="40000"/>
                      </a:schemeClr>
                    </a:solidFill>
                  </a:tcPr>
                </a:tc>
                <a:tc>
                  <a:txBody>
                    <a:bodyPr/>
                    <a:lstStyle/>
                    <a:p>
                      <a:pPr algn="ctr"/>
                      <a:endParaRPr lang="en-US" sz="2800" dirty="0">
                        <a:solidFill>
                          <a:schemeClr val="tx1"/>
                        </a:solidFill>
                        <a:latin typeface="NikoshBAN" pitchFamily="2" charset="0"/>
                        <a:cs typeface="NikoshBAN" pitchFamily="2" charset="0"/>
                      </a:endParaRPr>
                    </a:p>
                  </a:txBody>
                  <a:tcPr marL="81280" marR="81280">
                    <a:lnT w="12700" cap="flat" cmpd="sng" algn="ctr">
                      <a:solidFill>
                        <a:schemeClr val="tx1"/>
                      </a:solidFill>
                      <a:prstDash val="solid"/>
                      <a:round/>
                      <a:headEnd type="none" w="med" len="med"/>
                      <a:tailEnd type="none" w="med" len="med"/>
                    </a:lnT>
                    <a:solidFill>
                      <a:schemeClr val="accent6">
                        <a:lumMod val="60000"/>
                        <a:lumOff val="40000"/>
                      </a:schemeClr>
                    </a:solidFill>
                  </a:tcPr>
                </a:tc>
                <a:tc>
                  <a:txBody>
                    <a:bodyPr/>
                    <a:lstStyle/>
                    <a:p>
                      <a:pPr algn="ctr"/>
                      <a:endParaRPr lang="en-US" sz="2800" dirty="0">
                        <a:solidFill>
                          <a:schemeClr val="tx1"/>
                        </a:solidFill>
                        <a:latin typeface="NikoshBAN" pitchFamily="2" charset="0"/>
                        <a:cs typeface="NikoshBAN" pitchFamily="2" charset="0"/>
                      </a:endParaRPr>
                    </a:p>
                  </a:txBody>
                  <a:tcPr marL="81280" marR="81280" anchor="ctr">
                    <a:lnT w="12700" cap="flat" cmpd="sng" algn="ctr">
                      <a:solidFill>
                        <a:schemeClr val="tx1"/>
                      </a:solidFill>
                      <a:prstDash val="solid"/>
                      <a:round/>
                      <a:headEnd type="none" w="med" len="med"/>
                      <a:tailEnd type="none" w="med" len="med"/>
                    </a:lnT>
                    <a:solidFill>
                      <a:schemeClr val="accent6">
                        <a:lumMod val="60000"/>
                        <a:lumOff val="40000"/>
                      </a:schemeClr>
                    </a:solidFill>
                  </a:tcPr>
                </a:tc>
                <a:tc>
                  <a:txBody>
                    <a:bodyPr/>
                    <a:lstStyle/>
                    <a:p>
                      <a:pPr algn="ctr"/>
                      <a:endParaRPr lang="en-US" sz="2800" dirty="0">
                        <a:solidFill>
                          <a:schemeClr val="tx1"/>
                        </a:solidFill>
                        <a:latin typeface="NikoshBAN" pitchFamily="2" charset="0"/>
                        <a:cs typeface="NikoshBAN" pitchFamily="2" charset="0"/>
                      </a:endParaRPr>
                    </a:p>
                  </a:txBody>
                  <a:tcPr marL="81280" marR="81280" anchor="ctr">
                    <a:lnT w="127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xmlns="" val="10002"/>
                  </a:ext>
                </a:extLst>
              </a:tr>
            </a:tbl>
          </a:graphicData>
        </a:graphic>
      </p:graphicFrame>
      <p:sp>
        <p:nvSpPr>
          <p:cNvPr id="5" name="Rectangle 4"/>
          <p:cNvSpPr/>
          <p:nvPr/>
        </p:nvSpPr>
        <p:spPr>
          <a:xfrm>
            <a:off x="3596269" y="221166"/>
            <a:ext cx="3657600" cy="6858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bn-BD" sz="2800" dirty="0" smtClean="0">
                <a:solidFill>
                  <a:schemeClr val="tx1"/>
                </a:solidFill>
                <a:latin typeface="NikoshBAN" pitchFamily="2" charset="0"/>
                <a:cs typeface="NikoshBAN" pitchFamily="2" charset="0"/>
              </a:rPr>
              <a:t>তোমার ছকটি মিলিয়ে নাও</a:t>
            </a:r>
            <a:endParaRPr lang="en-US" sz="2800" dirty="0">
              <a:solidFill>
                <a:schemeClr val="tx1"/>
              </a:solidFill>
              <a:latin typeface="NikoshBAN" pitchFamily="2" charset="0"/>
              <a:cs typeface="NikoshBAN" pitchFamily="2" charset="0"/>
            </a:endParaRPr>
          </a:p>
        </p:txBody>
      </p:sp>
      <p:sp>
        <p:nvSpPr>
          <p:cNvPr id="6" name="Rectangle 5"/>
          <p:cNvSpPr/>
          <p:nvPr/>
        </p:nvSpPr>
        <p:spPr>
          <a:xfrm>
            <a:off x="5458522" y="2932771"/>
            <a:ext cx="108373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800" dirty="0" smtClean="0">
                <a:solidFill>
                  <a:schemeClr val="tx1"/>
                </a:solidFill>
                <a:latin typeface="NikoshBAN" pitchFamily="2" charset="0"/>
                <a:cs typeface="NikoshBAN" pitchFamily="2" charset="0"/>
              </a:rPr>
              <a:t>বিকর্ষণ</a:t>
            </a:r>
            <a:endParaRPr lang="en-US" sz="2800" dirty="0">
              <a:solidFill>
                <a:schemeClr val="tx1"/>
              </a:solidFill>
              <a:latin typeface="NikoshBAN" pitchFamily="2" charset="0"/>
              <a:cs typeface="NikoshBAN" pitchFamily="2" charset="0"/>
            </a:endParaRPr>
          </a:p>
        </p:txBody>
      </p:sp>
      <p:sp>
        <p:nvSpPr>
          <p:cNvPr id="7" name="Rectangle 6"/>
          <p:cNvSpPr/>
          <p:nvPr/>
        </p:nvSpPr>
        <p:spPr>
          <a:xfrm>
            <a:off x="5382322" y="3466171"/>
            <a:ext cx="108373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800" dirty="0" smtClean="0">
                <a:solidFill>
                  <a:schemeClr val="tx1"/>
                </a:solidFill>
                <a:latin typeface="NikoshBAN" pitchFamily="2" charset="0"/>
                <a:cs typeface="NikoshBAN" pitchFamily="2" charset="0"/>
              </a:rPr>
              <a:t>আকর্ষণ</a:t>
            </a:r>
            <a:endParaRPr lang="en-US" sz="2800" dirty="0">
              <a:solidFill>
                <a:schemeClr val="tx1"/>
              </a:solidFill>
              <a:latin typeface="NikoshBAN" pitchFamily="2" charset="0"/>
              <a:cs typeface="NikoshBAN" pitchFamily="2" charset="0"/>
            </a:endParaRPr>
          </a:p>
        </p:txBody>
      </p:sp>
      <p:sp>
        <p:nvSpPr>
          <p:cNvPr id="8" name="Rectangle 7"/>
          <p:cNvSpPr/>
          <p:nvPr/>
        </p:nvSpPr>
        <p:spPr>
          <a:xfrm>
            <a:off x="7498989" y="2932771"/>
            <a:ext cx="108373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800" dirty="0" smtClean="0">
                <a:solidFill>
                  <a:schemeClr val="tx1"/>
                </a:solidFill>
                <a:latin typeface="NikoshBAN" pitchFamily="2" charset="0"/>
                <a:cs typeface="NikoshBAN" pitchFamily="2" charset="0"/>
              </a:rPr>
              <a:t>সমচার্জ</a:t>
            </a:r>
            <a:endParaRPr lang="en-US" sz="2800" dirty="0">
              <a:solidFill>
                <a:schemeClr val="tx1"/>
              </a:solidFill>
              <a:latin typeface="NikoshBAN" pitchFamily="2" charset="0"/>
              <a:cs typeface="NikoshBAN" pitchFamily="2" charset="0"/>
            </a:endParaRPr>
          </a:p>
        </p:txBody>
      </p:sp>
      <p:sp>
        <p:nvSpPr>
          <p:cNvPr id="9" name="Rectangle 8"/>
          <p:cNvSpPr/>
          <p:nvPr/>
        </p:nvSpPr>
        <p:spPr>
          <a:xfrm>
            <a:off x="7143389" y="3466171"/>
            <a:ext cx="174413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800" dirty="0" smtClean="0">
                <a:solidFill>
                  <a:schemeClr val="tx1"/>
                </a:solidFill>
                <a:latin typeface="NikoshBAN" pitchFamily="2" charset="0"/>
                <a:cs typeface="NikoshBAN" pitchFamily="2" charset="0"/>
              </a:rPr>
              <a:t>বিপরীত চার্জ</a:t>
            </a:r>
            <a:endParaRPr lang="en-US" sz="2800" dirty="0">
              <a:solidFill>
                <a:schemeClr val="tx1"/>
              </a:solidFill>
              <a:latin typeface="NikoshBAN" pitchFamily="2" charset="0"/>
              <a:cs typeface="NikoshBAN" pitchFamily="2" charset="0"/>
            </a:endParaRPr>
          </a:p>
        </p:txBody>
      </p:sp>
      <p:sp>
        <p:nvSpPr>
          <p:cNvPr id="10" name="Rectangle 9"/>
          <p:cNvSpPr/>
          <p:nvPr/>
        </p:nvSpPr>
        <p:spPr>
          <a:xfrm>
            <a:off x="1724722" y="2856571"/>
            <a:ext cx="9906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800" dirty="0" smtClean="0">
                <a:solidFill>
                  <a:schemeClr val="tx1"/>
                </a:solidFill>
                <a:latin typeface="NikoshBAN" pitchFamily="2" charset="0"/>
                <a:cs typeface="NikoshBAN" pitchFamily="2" charset="0"/>
              </a:rPr>
              <a:t>চিরুনি</a:t>
            </a:r>
            <a:endParaRPr lang="en-US" sz="2800" dirty="0">
              <a:solidFill>
                <a:schemeClr val="tx1"/>
              </a:solidFill>
              <a:latin typeface="NikoshBAN" pitchFamily="2" charset="0"/>
              <a:cs typeface="NikoshBAN" pitchFamily="2" charset="0"/>
            </a:endParaRPr>
          </a:p>
        </p:txBody>
      </p:sp>
      <p:sp>
        <p:nvSpPr>
          <p:cNvPr id="11" name="Rectangle 10"/>
          <p:cNvSpPr/>
          <p:nvPr/>
        </p:nvSpPr>
        <p:spPr>
          <a:xfrm>
            <a:off x="3172522" y="2932771"/>
            <a:ext cx="151553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800" dirty="0" smtClean="0">
                <a:solidFill>
                  <a:schemeClr val="tx1"/>
                </a:solidFill>
                <a:latin typeface="NikoshBAN" pitchFamily="2" charset="0"/>
                <a:cs typeface="NikoshBAN" pitchFamily="2" charset="0"/>
              </a:rPr>
              <a:t>চিরুনি</a:t>
            </a:r>
            <a:endParaRPr lang="en-US" sz="2800" dirty="0">
              <a:solidFill>
                <a:schemeClr val="tx1"/>
              </a:solidFill>
              <a:latin typeface="NikoshBAN" pitchFamily="2" charset="0"/>
              <a:cs typeface="NikoshBAN" pitchFamily="2" charset="0"/>
            </a:endParaRPr>
          </a:p>
        </p:txBody>
      </p:sp>
      <p:sp>
        <p:nvSpPr>
          <p:cNvPr id="12" name="Rectangle 11"/>
          <p:cNvSpPr/>
          <p:nvPr/>
        </p:nvSpPr>
        <p:spPr>
          <a:xfrm>
            <a:off x="1724722" y="3466171"/>
            <a:ext cx="105833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800" dirty="0" smtClean="0">
                <a:solidFill>
                  <a:schemeClr val="tx1"/>
                </a:solidFill>
                <a:latin typeface="NikoshBAN" pitchFamily="2" charset="0"/>
                <a:cs typeface="NikoshBAN" pitchFamily="2" charset="0"/>
              </a:rPr>
              <a:t>চিরুনি</a:t>
            </a:r>
            <a:endParaRPr lang="en-US" sz="2800" dirty="0">
              <a:solidFill>
                <a:schemeClr val="tx1"/>
              </a:solidFill>
              <a:latin typeface="NikoshBAN" pitchFamily="2" charset="0"/>
              <a:cs typeface="NikoshBAN" pitchFamily="2" charset="0"/>
            </a:endParaRPr>
          </a:p>
        </p:txBody>
      </p:sp>
      <p:sp>
        <p:nvSpPr>
          <p:cNvPr id="13" name="Rectangle 12"/>
          <p:cNvSpPr/>
          <p:nvPr/>
        </p:nvSpPr>
        <p:spPr>
          <a:xfrm>
            <a:off x="2943922" y="3466171"/>
            <a:ext cx="189653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800" dirty="0" smtClean="0">
                <a:solidFill>
                  <a:schemeClr val="tx1"/>
                </a:solidFill>
                <a:latin typeface="NikoshBAN" pitchFamily="2" charset="0"/>
                <a:cs typeface="NikoshBAN" pitchFamily="2" charset="0"/>
              </a:rPr>
              <a:t>পশমী কাপড়</a:t>
            </a:r>
            <a:endParaRPr lang="en-US" sz="2800" dirty="0">
              <a:solidFill>
                <a:schemeClr val="tx1"/>
              </a:solidFill>
              <a:latin typeface="NikoshBAN" pitchFamily="2" charset="0"/>
              <a:cs typeface="NikoshBAN" pitchFamily="2" charset="0"/>
            </a:endParaRPr>
          </a:p>
        </p:txBody>
      </p:sp>
      <p:sp>
        <p:nvSpPr>
          <p:cNvPr id="14" name="Rectangle 13"/>
          <p:cNvSpPr/>
          <p:nvPr/>
        </p:nvSpPr>
        <p:spPr>
          <a:xfrm>
            <a:off x="1944855" y="4940210"/>
            <a:ext cx="6096000" cy="646331"/>
          </a:xfrm>
          <a:prstGeom prst="rect">
            <a:avLst/>
          </a:prstGeom>
        </p:spPr>
        <p:txBody>
          <a:bodyPr>
            <a:spAutoFit/>
          </a:bodyPr>
          <a:lstStyle/>
          <a:p>
            <a:pPr>
              <a:defRPr/>
            </a:pPr>
            <a:r>
              <a:rPr lang="bn-BD" dirty="0"/>
              <a:t>শিক্ষার্থীদের খাতা দেখার পর উত্তর মিলিয়ে নিতে বলা যেতে পারে।</a:t>
            </a:r>
            <a:endParaRPr lang="en-US" dirty="0"/>
          </a:p>
        </p:txBody>
      </p:sp>
    </p:spTree>
    <p:extLst>
      <p:ext uri="{BB962C8B-B14F-4D97-AF65-F5344CB8AC3E}">
        <p14:creationId xmlns:p14="http://schemas.microsoft.com/office/powerpoint/2010/main" val="1713143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1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fade">
                                      <p:cBhvr>
                                        <p:cTn id="47" dur="500"/>
                                        <p:tgtEl>
                                          <p:spTgt spid="7"/>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fade">
                                      <p:cBhvr>
                                        <p:cTn id="5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8" grpId="0"/>
      <p:bldP spid="9" grpId="0"/>
      <p:bldP spid="10" grpId="0"/>
      <p:bldP spid="11" grpId="0"/>
      <p:bldP spid="12" grpId="0"/>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83781" y="2693907"/>
            <a:ext cx="7239000" cy="609600"/>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r>
              <a:rPr lang="bn-BD" sz="2400" dirty="0" smtClean="0">
                <a:solidFill>
                  <a:schemeClr val="tx1"/>
                </a:solidFill>
                <a:latin typeface="NikoshBAN" pitchFamily="2" charset="0"/>
                <a:cs typeface="NikoshBAN" pitchFamily="2" charset="0"/>
              </a:rPr>
              <a:t>প্রশ্নঃ চিরুনি এবং পশমী কাপড় পরস্পরকে আকর্ষণ করছে কেন?</a:t>
            </a:r>
            <a:endParaRPr lang="en-US" sz="2400" dirty="0">
              <a:solidFill>
                <a:schemeClr val="tx1"/>
              </a:solidFill>
              <a:latin typeface="NikoshBAN" pitchFamily="2" charset="0"/>
              <a:cs typeface="NikoshBAN" pitchFamily="2" charset="0"/>
            </a:endParaRPr>
          </a:p>
        </p:txBody>
      </p:sp>
      <p:sp>
        <p:nvSpPr>
          <p:cNvPr id="5" name="Rectangle 4"/>
          <p:cNvSpPr/>
          <p:nvPr/>
        </p:nvSpPr>
        <p:spPr>
          <a:xfrm>
            <a:off x="2183781" y="1444083"/>
            <a:ext cx="7239000" cy="6096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r>
              <a:rPr lang="bn-BD" sz="2400" dirty="0" smtClean="0">
                <a:solidFill>
                  <a:schemeClr val="tx1"/>
                </a:solidFill>
                <a:latin typeface="NikoshBAN" pitchFamily="2" charset="0"/>
                <a:cs typeface="NikoshBAN" pitchFamily="2" charset="0"/>
              </a:rPr>
              <a:t>প্রশ্নঃ উভয় চিরুনি পশমী কাপড় দ্বারা ঘষে কাছে ধরলে বিকর্ষণ করছে কেন?</a:t>
            </a:r>
            <a:endParaRPr lang="en-US" sz="2400" dirty="0">
              <a:solidFill>
                <a:schemeClr val="tx1"/>
              </a:solidFill>
              <a:latin typeface="NikoshBAN" pitchFamily="2" charset="0"/>
              <a:cs typeface="NikoshBAN" pitchFamily="2" charset="0"/>
            </a:endParaRPr>
          </a:p>
        </p:txBody>
      </p:sp>
      <p:sp>
        <p:nvSpPr>
          <p:cNvPr id="6" name="Rectangle 5"/>
          <p:cNvSpPr/>
          <p:nvPr/>
        </p:nvSpPr>
        <p:spPr>
          <a:xfrm>
            <a:off x="1955181" y="298781"/>
            <a:ext cx="3200400" cy="52322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bn-BD" sz="2800" dirty="0" smtClean="0">
                <a:latin typeface="NikoshBAN" pitchFamily="2" charset="0"/>
                <a:cs typeface="NikoshBAN" pitchFamily="2" charset="0"/>
              </a:rPr>
              <a:t>বোর্ডের</a:t>
            </a:r>
            <a:r>
              <a:rPr lang="en-US" sz="2800" dirty="0" smtClean="0">
                <a:latin typeface="NikoshBAN" pitchFamily="2" charset="0"/>
                <a:cs typeface="NikoshBAN" pitchFamily="2" charset="0"/>
              </a:rPr>
              <a:t> কাজ</a:t>
            </a:r>
            <a:endParaRPr lang="en-US" sz="2800" dirty="0"/>
          </a:p>
        </p:txBody>
      </p:sp>
      <p:sp>
        <p:nvSpPr>
          <p:cNvPr id="7" name="Rectangle 6"/>
          <p:cNvSpPr/>
          <p:nvPr/>
        </p:nvSpPr>
        <p:spPr>
          <a:xfrm>
            <a:off x="7289181" y="280639"/>
            <a:ext cx="2362201" cy="52322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bn-BD" sz="2800" dirty="0" smtClean="0">
                <a:latin typeface="NikoshBAN" pitchFamily="2" charset="0"/>
                <a:cs typeface="NikoshBAN" pitchFamily="2" charset="0"/>
              </a:rPr>
              <a:t>সময়ঃ ৪মিনিট</a:t>
            </a:r>
            <a:endParaRPr lang="en-US" sz="2800" dirty="0"/>
          </a:p>
        </p:txBody>
      </p:sp>
      <p:sp>
        <p:nvSpPr>
          <p:cNvPr id="8" name="Rectangle 7"/>
          <p:cNvSpPr/>
          <p:nvPr/>
        </p:nvSpPr>
        <p:spPr>
          <a:xfrm>
            <a:off x="814040" y="4249725"/>
            <a:ext cx="9902282" cy="646331"/>
          </a:xfrm>
          <a:prstGeom prst="rect">
            <a:avLst/>
          </a:prstGeom>
        </p:spPr>
        <p:txBody>
          <a:bodyPr wrap="square">
            <a:spAutoFit/>
          </a:bodyPr>
          <a:lstStyle/>
          <a:p>
            <a:pPr>
              <a:defRPr/>
            </a:pPr>
            <a:r>
              <a:rPr lang="bn-BD" dirty="0"/>
              <a:t>১জন শিক্ষার্থীকে ১টি </a:t>
            </a:r>
            <a:r>
              <a:rPr lang="bn-IN" dirty="0"/>
              <a:t> করে </a:t>
            </a:r>
            <a:r>
              <a:rPr lang="bn-BD" dirty="0"/>
              <a:t>প্রশ্নের উত্তর বোর্ডে লিখতে বলা যেতে পারে। অন্যান্য শিক্ষার্থীদের সহায়তা করতে এবং খাতায় লিখতে বলা যেতে পারে।  </a:t>
            </a:r>
            <a:endParaRPr lang="en-US" dirty="0"/>
          </a:p>
        </p:txBody>
      </p:sp>
    </p:spTree>
    <p:extLst>
      <p:ext uri="{BB962C8B-B14F-4D97-AF65-F5344CB8AC3E}">
        <p14:creationId xmlns:p14="http://schemas.microsoft.com/office/powerpoint/2010/main" val="4247527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strips(downRigh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strips(downRight)">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460380" y="2458846"/>
            <a:ext cx="1693333" cy="416111"/>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2000" dirty="0" smtClean="0">
                <a:solidFill>
                  <a:schemeClr val="tx1"/>
                </a:solidFill>
                <a:latin typeface="NikoshBAN" pitchFamily="2" charset="0"/>
                <a:cs typeface="NikoshBAN" pitchFamily="2" charset="0"/>
              </a:rPr>
              <a:t>(গ) প্রেটন</a:t>
            </a:r>
            <a:endParaRPr lang="en-US" sz="2000" dirty="0"/>
          </a:p>
        </p:txBody>
      </p:sp>
      <p:sp>
        <p:nvSpPr>
          <p:cNvPr id="5" name="Oval 4"/>
          <p:cNvSpPr/>
          <p:nvPr/>
        </p:nvSpPr>
        <p:spPr>
          <a:xfrm>
            <a:off x="7974980" y="5887844"/>
            <a:ext cx="304801" cy="3048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098180" y="934844"/>
            <a:ext cx="6781803" cy="5334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bn-BD" sz="2000" dirty="0" smtClean="0">
                <a:solidFill>
                  <a:schemeClr val="tx1"/>
                </a:solidFill>
                <a:latin typeface="NikoshBAN" pitchFamily="2" charset="0"/>
                <a:cs typeface="NikoshBAN" pitchFamily="2" charset="0"/>
              </a:rPr>
              <a:t>ধনাত্বক আধানের ধারক কোনটি</a:t>
            </a:r>
            <a:r>
              <a:rPr lang="en-US" sz="2000" dirty="0" smtClean="0">
                <a:solidFill>
                  <a:schemeClr val="tx1"/>
                </a:solidFill>
                <a:latin typeface="NikoshBAN" pitchFamily="2" charset="0"/>
                <a:cs typeface="NikoshBAN" pitchFamily="2" charset="0"/>
              </a:rPr>
              <a:t> </a:t>
            </a:r>
            <a:r>
              <a:rPr lang="bn-BD" sz="2000" dirty="0" smtClean="0">
                <a:solidFill>
                  <a:schemeClr val="tx1"/>
                </a:solidFill>
                <a:latin typeface="NikoshBAN" pitchFamily="2" charset="0"/>
                <a:cs typeface="NikoshBAN" pitchFamily="2" charset="0"/>
              </a:rPr>
              <a:t>?</a:t>
            </a:r>
            <a:endParaRPr lang="en-US" sz="2000" dirty="0">
              <a:solidFill>
                <a:schemeClr val="tx1"/>
              </a:solidFill>
              <a:latin typeface="NikoshBAN" pitchFamily="2" charset="0"/>
              <a:cs typeface="NikoshBAN" pitchFamily="2" charset="0"/>
            </a:endParaRPr>
          </a:p>
        </p:txBody>
      </p:sp>
      <p:sp>
        <p:nvSpPr>
          <p:cNvPr id="7" name="Right Arrow 6"/>
          <p:cNvSpPr/>
          <p:nvPr/>
        </p:nvSpPr>
        <p:spPr>
          <a:xfrm>
            <a:off x="1574180" y="858644"/>
            <a:ext cx="1371600" cy="685800"/>
          </a:xfrm>
          <a:prstGeom prst="rightArrow">
            <a:avLst/>
          </a:prstGeom>
          <a:ln/>
        </p:spPr>
        <p:style>
          <a:lnRef idx="1">
            <a:schemeClr val="accent5"/>
          </a:lnRef>
          <a:fillRef idx="2">
            <a:schemeClr val="accent5"/>
          </a:fillRef>
          <a:effectRef idx="1">
            <a:schemeClr val="accent5"/>
          </a:effectRef>
          <a:fontRef idx="minor">
            <a:schemeClr val="dk1"/>
          </a:fontRef>
        </p:style>
        <p:txBody>
          <a:bodyPr lIns="105491" tIns="52746" rIns="105491" bIns="52746" rtlCol="0" anchor="ctr"/>
          <a:lstStyle/>
          <a:p>
            <a:pPr algn="ctr"/>
            <a:r>
              <a:rPr lang="bn-BD" sz="2000" dirty="0" smtClean="0">
                <a:solidFill>
                  <a:schemeClr val="tx1"/>
                </a:solidFill>
                <a:latin typeface="NikoshBAN" pitchFamily="2" charset="0"/>
                <a:cs typeface="NikoshBAN" pitchFamily="2" charset="0"/>
              </a:rPr>
              <a:t>প্রশ্নঃ ১</a:t>
            </a:r>
            <a:endParaRPr lang="en-US" sz="2000" dirty="0">
              <a:solidFill>
                <a:schemeClr val="tx1"/>
              </a:solidFill>
              <a:latin typeface="NikoshBAN" pitchFamily="2" charset="0"/>
              <a:cs typeface="NikoshBAN" pitchFamily="2" charset="0"/>
            </a:endParaRPr>
          </a:p>
        </p:txBody>
      </p:sp>
      <p:sp>
        <p:nvSpPr>
          <p:cNvPr id="8" name="Oval 7"/>
          <p:cNvSpPr/>
          <p:nvPr/>
        </p:nvSpPr>
        <p:spPr>
          <a:xfrm>
            <a:off x="4926981" y="1849244"/>
            <a:ext cx="304799" cy="3048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7593981" y="1849244"/>
            <a:ext cx="304801" cy="304800"/>
          </a:xfrm>
          <a:prstGeom prst="ellipse">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7593981" y="2535044"/>
            <a:ext cx="304801" cy="3048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1650380" y="2001645"/>
            <a:ext cx="3276600" cy="685800"/>
          </a:xfrm>
          <a:prstGeom prst="rightArrow">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bn-BD" sz="2000" dirty="0" smtClean="0">
                <a:solidFill>
                  <a:schemeClr val="tx1"/>
                </a:solidFill>
                <a:latin typeface="NikoshBAN" pitchFamily="2" charset="0"/>
                <a:cs typeface="NikoshBAN" pitchFamily="2" charset="0"/>
              </a:rPr>
              <a:t>সঠিক উত্তর জানতে </a:t>
            </a:r>
            <a:r>
              <a:rPr lang="en-US" sz="2000" dirty="0" err="1" smtClean="0">
                <a:solidFill>
                  <a:schemeClr val="tx1"/>
                </a:solidFill>
                <a:latin typeface="NikoshBAN" pitchFamily="2" charset="0"/>
                <a:cs typeface="NikoshBAN" pitchFamily="2" charset="0"/>
              </a:rPr>
              <a:t>বৃত্তে</a:t>
            </a:r>
            <a:r>
              <a:rPr lang="en-US" sz="2000" dirty="0" smtClean="0">
                <a:solidFill>
                  <a:schemeClr val="tx1"/>
                </a:solidFill>
                <a:latin typeface="NikoshBAN" pitchFamily="2" charset="0"/>
                <a:cs typeface="NikoshBAN" pitchFamily="2" charset="0"/>
              </a:rPr>
              <a:t> </a:t>
            </a:r>
            <a:r>
              <a:rPr lang="en-US" sz="2000" dirty="0" err="1" smtClean="0">
                <a:solidFill>
                  <a:schemeClr val="tx1"/>
                </a:solidFill>
                <a:latin typeface="NikoshBAN" pitchFamily="2" charset="0"/>
                <a:cs typeface="NikoshBAN" pitchFamily="2" charset="0"/>
              </a:rPr>
              <a:t>ক্লিক</a:t>
            </a:r>
            <a:r>
              <a:rPr lang="en-US" sz="2000" dirty="0" smtClean="0">
                <a:solidFill>
                  <a:schemeClr val="tx1"/>
                </a:solidFill>
                <a:latin typeface="NikoshBAN" pitchFamily="2" charset="0"/>
                <a:cs typeface="NikoshBAN" pitchFamily="2" charset="0"/>
              </a:rPr>
              <a:t> </a:t>
            </a:r>
            <a:r>
              <a:rPr lang="en-US" sz="2000" dirty="0" err="1" smtClean="0">
                <a:solidFill>
                  <a:schemeClr val="tx1"/>
                </a:solidFill>
                <a:latin typeface="NikoshBAN" pitchFamily="2" charset="0"/>
                <a:cs typeface="NikoshBAN" pitchFamily="2" charset="0"/>
              </a:rPr>
              <a:t>করি</a:t>
            </a:r>
            <a:endParaRPr lang="en-US" sz="2000" dirty="0">
              <a:solidFill>
                <a:schemeClr val="tx1"/>
              </a:solidFill>
              <a:latin typeface="NikoshBAN" pitchFamily="2" charset="0"/>
              <a:cs typeface="NikoshBAN" pitchFamily="2" charset="0"/>
            </a:endParaRPr>
          </a:p>
        </p:txBody>
      </p:sp>
      <p:sp>
        <p:nvSpPr>
          <p:cNvPr id="12" name="Rectangle 11"/>
          <p:cNvSpPr/>
          <p:nvPr/>
        </p:nvSpPr>
        <p:spPr>
          <a:xfrm>
            <a:off x="5443448" y="1808903"/>
            <a:ext cx="1693333" cy="345141"/>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dirty="0" smtClean="0">
                <a:solidFill>
                  <a:schemeClr val="tx1"/>
                </a:solidFill>
                <a:latin typeface="NikoshBAN" pitchFamily="2" charset="0"/>
                <a:cs typeface="NikoshBAN" pitchFamily="2" charset="0"/>
              </a:rPr>
              <a:t>(ক) ইলেকট্রন </a:t>
            </a:r>
            <a:endParaRPr lang="en-US" dirty="0"/>
          </a:p>
        </p:txBody>
      </p:sp>
      <p:sp>
        <p:nvSpPr>
          <p:cNvPr id="13" name="Rectangle 12"/>
          <p:cNvSpPr/>
          <p:nvPr/>
        </p:nvSpPr>
        <p:spPr>
          <a:xfrm>
            <a:off x="8110448" y="1808903"/>
            <a:ext cx="1693333" cy="345141"/>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dirty="0" smtClean="0">
                <a:solidFill>
                  <a:schemeClr val="tx1"/>
                </a:solidFill>
                <a:latin typeface="NikoshBAN" pitchFamily="2" charset="0"/>
                <a:cs typeface="NikoshBAN" pitchFamily="2" charset="0"/>
              </a:rPr>
              <a:t>(খ) নিউট্রন </a:t>
            </a:r>
            <a:endParaRPr lang="en-US" dirty="0"/>
          </a:p>
        </p:txBody>
      </p:sp>
      <p:sp>
        <p:nvSpPr>
          <p:cNvPr id="14" name="Rectangle 13"/>
          <p:cNvSpPr/>
          <p:nvPr/>
        </p:nvSpPr>
        <p:spPr>
          <a:xfrm>
            <a:off x="8051180" y="2535046"/>
            <a:ext cx="1693333" cy="416111"/>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dirty="0" smtClean="0">
                <a:solidFill>
                  <a:schemeClr val="tx1"/>
                </a:solidFill>
                <a:latin typeface="NikoshBAN" pitchFamily="2" charset="0"/>
                <a:cs typeface="NikoshBAN" pitchFamily="2" charset="0"/>
              </a:rPr>
              <a:t>(ঘ) পজিট্রন  </a:t>
            </a:r>
            <a:endParaRPr lang="en-US" dirty="0"/>
          </a:p>
        </p:txBody>
      </p:sp>
      <p:sp>
        <p:nvSpPr>
          <p:cNvPr id="15" name="Oval 14"/>
          <p:cNvSpPr/>
          <p:nvPr/>
        </p:nvSpPr>
        <p:spPr>
          <a:xfrm>
            <a:off x="4926981" y="2535044"/>
            <a:ext cx="304801" cy="3048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4275047" y="249044"/>
            <a:ext cx="2844800" cy="381000"/>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bn-BD" sz="3200" dirty="0" smtClean="0">
                <a:solidFill>
                  <a:schemeClr val="tx1"/>
                </a:solidFill>
                <a:latin typeface="NikoshBAN" pitchFamily="2" charset="0"/>
                <a:cs typeface="NikoshBAN" pitchFamily="2" charset="0"/>
              </a:rPr>
              <a:t>বহুনির্বাচনী প্রশ্ন </a:t>
            </a:r>
            <a:endParaRPr lang="en-US" sz="3200" dirty="0">
              <a:solidFill>
                <a:schemeClr val="tx1"/>
              </a:solidFill>
              <a:latin typeface="NikoshBAN" pitchFamily="2" charset="0"/>
              <a:cs typeface="NikoshBAN" pitchFamily="2" charset="0"/>
            </a:endParaRPr>
          </a:p>
        </p:txBody>
      </p:sp>
      <p:sp>
        <p:nvSpPr>
          <p:cNvPr id="17" name="Rectangle 16"/>
          <p:cNvSpPr/>
          <p:nvPr/>
        </p:nvSpPr>
        <p:spPr>
          <a:xfrm>
            <a:off x="3174381" y="3297044"/>
            <a:ext cx="6781803" cy="16002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r>
              <a:rPr lang="bn-BD" sz="2000" dirty="0" smtClean="0">
                <a:solidFill>
                  <a:schemeClr val="tx1"/>
                </a:solidFill>
                <a:latin typeface="NikoshBAN" pitchFamily="2" charset="0"/>
                <a:cs typeface="NikoshBAN" pitchFamily="2" charset="0"/>
              </a:rPr>
              <a:t>স্বাভাবিক অবস্থায় পদার্থের পরমানুতে-</a:t>
            </a:r>
          </a:p>
          <a:p>
            <a:r>
              <a:rPr lang="bn-BD" sz="2000" dirty="0" smtClean="0">
                <a:solidFill>
                  <a:schemeClr val="tx1"/>
                </a:solidFill>
                <a:latin typeface="NikoshBAN" pitchFamily="2" charset="0"/>
                <a:cs typeface="NikoshBAN" pitchFamily="2" charset="0"/>
              </a:rPr>
              <a:t>	</a:t>
            </a:r>
            <a:r>
              <a:rPr lang="en-US" sz="2000" dirty="0" err="1" smtClean="0">
                <a:solidFill>
                  <a:schemeClr val="tx1"/>
                </a:solidFill>
                <a:latin typeface="NikoshBAN" pitchFamily="2" charset="0"/>
                <a:cs typeface="NikoshBAN" pitchFamily="2" charset="0"/>
              </a:rPr>
              <a:t>i</a:t>
            </a:r>
            <a:r>
              <a:rPr lang="en-US" sz="2000" dirty="0" smtClean="0">
                <a:solidFill>
                  <a:schemeClr val="tx1"/>
                </a:solidFill>
                <a:latin typeface="NikoshBAN" pitchFamily="2" charset="0"/>
                <a:cs typeface="NikoshBAN" pitchFamily="2" charset="0"/>
              </a:rPr>
              <a:t>.</a:t>
            </a:r>
            <a:r>
              <a:rPr lang="bn-BD" sz="2000" dirty="0" smtClean="0">
                <a:solidFill>
                  <a:schemeClr val="tx1"/>
                </a:solidFill>
                <a:latin typeface="NikoshBAN" pitchFamily="2" charset="0"/>
                <a:cs typeface="NikoshBAN" pitchFamily="2" charset="0"/>
              </a:rPr>
              <a:t> ইলেকট্রন ও নিউট্রন সমান থাকে।</a:t>
            </a:r>
            <a:r>
              <a:rPr lang="en-US" sz="2000" dirty="0" smtClean="0">
                <a:solidFill>
                  <a:schemeClr val="tx1"/>
                </a:solidFill>
                <a:latin typeface="NikoshBAN" pitchFamily="2" charset="0"/>
                <a:cs typeface="NikoshBAN" pitchFamily="2" charset="0"/>
              </a:rPr>
              <a:t> </a:t>
            </a:r>
            <a:endParaRPr lang="bn-BD" sz="2000" dirty="0" smtClean="0">
              <a:solidFill>
                <a:schemeClr val="tx1"/>
              </a:solidFill>
              <a:latin typeface="NikoshBAN" pitchFamily="2" charset="0"/>
              <a:cs typeface="NikoshBAN" pitchFamily="2" charset="0"/>
            </a:endParaRPr>
          </a:p>
          <a:p>
            <a:r>
              <a:rPr lang="bn-BD" sz="2000" dirty="0" smtClean="0">
                <a:solidFill>
                  <a:schemeClr val="tx1"/>
                </a:solidFill>
                <a:latin typeface="NikoshBAN" pitchFamily="2" charset="0"/>
                <a:cs typeface="NikoshBAN" pitchFamily="2" charset="0"/>
              </a:rPr>
              <a:t>	</a:t>
            </a:r>
            <a:r>
              <a:rPr lang="en-US" sz="2000" dirty="0" smtClean="0">
                <a:solidFill>
                  <a:schemeClr val="tx1"/>
                </a:solidFill>
                <a:latin typeface="NikoshBAN" pitchFamily="2" charset="0"/>
                <a:cs typeface="NikoshBAN" pitchFamily="2" charset="0"/>
              </a:rPr>
              <a:t>ii. </a:t>
            </a:r>
            <a:r>
              <a:rPr lang="bn-BD" sz="2000" dirty="0" smtClean="0">
                <a:solidFill>
                  <a:schemeClr val="tx1"/>
                </a:solidFill>
                <a:latin typeface="NikoshBAN" pitchFamily="2" charset="0"/>
                <a:cs typeface="NikoshBAN" pitchFamily="2" charset="0"/>
              </a:rPr>
              <a:t>ইলেকট্রন ও প্রোটন সমান থাকে। </a:t>
            </a:r>
          </a:p>
          <a:p>
            <a:r>
              <a:rPr lang="bn-BD" sz="2000" dirty="0" smtClean="0">
                <a:solidFill>
                  <a:schemeClr val="tx1"/>
                </a:solidFill>
                <a:latin typeface="NikoshBAN" pitchFamily="2" charset="0"/>
                <a:cs typeface="NikoshBAN" pitchFamily="2" charset="0"/>
              </a:rPr>
              <a:t>	</a:t>
            </a:r>
            <a:r>
              <a:rPr lang="en-US" sz="2000" dirty="0" smtClean="0">
                <a:solidFill>
                  <a:schemeClr val="tx1"/>
                </a:solidFill>
                <a:latin typeface="NikoshBAN" pitchFamily="2" charset="0"/>
                <a:cs typeface="NikoshBAN" pitchFamily="2" charset="0"/>
              </a:rPr>
              <a:t>iii</a:t>
            </a:r>
            <a:r>
              <a:rPr lang="bn-BD" sz="2000" dirty="0" smtClean="0">
                <a:solidFill>
                  <a:schemeClr val="tx1"/>
                </a:solidFill>
                <a:latin typeface="NikoshBAN" pitchFamily="2" charset="0"/>
                <a:cs typeface="NikoshBAN" pitchFamily="2" charset="0"/>
              </a:rPr>
              <a:t>. প্রোটন ও নিউট্রন সমান থাকে ।</a:t>
            </a:r>
            <a:endParaRPr lang="en-US" sz="2000" dirty="0" smtClean="0">
              <a:solidFill>
                <a:schemeClr val="tx1"/>
              </a:solidFill>
              <a:latin typeface="NikoshBAN" pitchFamily="2" charset="0"/>
              <a:cs typeface="NikoshBAN" pitchFamily="2" charset="0"/>
            </a:endParaRPr>
          </a:p>
          <a:p>
            <a:r>
              <a:rPr lang="bn-IN" sz="2000" dirty="0" smtClean="0">
                <a:solidFill>
                  <a:schemeClr val="tx1"/>
                </a:solidFill>
                <a:latin typeface="NikoshBAN" pitchFamily="2" charset="0"/>
                <a:cs typeface="NikoshBAN" pitchFamily="2" charset="0"/>
              </a:rPr>
              <a:t>নিচের কোনটি সঠিক?</a:t>
            </a:r>
            <a:endParaRPr lang="en-US" sz="2000" dirty="0">
              <a:solidFill>
                <a:schemeClr val="tx1"/>
              </a:solidFill>
              <a:latin typeface="NikoshBAN" pitchFamily="2" charset="0"/>
              <a:cs typeface="NikoshBAN" pitchFamily="2" charset="0"/>
            </a:endParaRPr>
          </a:p>
        </p:txBody>
      </p:sp>
      <p:sp>
        <p:nvSpPr>
          <p:cNvPr id="18" name="Right Arrow 17"/>
          <p:cNvSpPr/>
          <p:nvPr/>
        </p:nvSpPr>
        <p:spPr>
          <a:xfrm>
            <a:off x="1650381" y="3373244"/>
            <a:ext cx="1371600" cy="685800"/>
          </a:xfrm>
          <a:prstGeom prst="rightArrow">
            <a:avLst/>
          </a:prstGeom>
          <a:ln/>
        </p:spPr>
        <p:style>
          <a:lnRef idx="1">
            <a:schemeClr val="accent1"/>
          </a:lnRef>
          <a:fillRef idx="2">
            <a:schemeClr val="accent1"/>
          </a:fillRef>
          <a:effectRef idx="1">
            <a:schemeClr val="accent1"/>
          </a:effectRef>
          <a:fontRef idx="minor">
            <a:schemeClr val="dk1"/>
          </a:fontRef>
        </p:style>
        <p:txBody>
          <a:bodyPr lIns="105491" tIns="52746" rIns="105491" bIns="52746" rtlCol="0" anchor="ctr"/>
          <a:lstStyle/>
          <a:p>
            <a:pPr algn="ctr"/>
            <a:r>
              <a:rPr lang="bn-BD" sz="2000" dirty="0" smtClean="0">
                <a:solidFill>
                  <a:schemeClr val="tx1"/>
                </a:solidFill>
                <a:latin typeface="NikoshBAN" pitchFamily="2" charset="0"/>
                <a:cs typeface="NikoshBAN" pitchFamily="2" charset="0"/>
              </a:rPr>
              <a:t>প্রশ্নঃ ২</a:t>
            </a:r>
            <a:endParaRPr lang="en-US" sz="2000" dirty="0">
              <a:solidFill>
                <a:schemeClr val="tx1"/>
              </a:solidFill>
              <a:latin typeface="NikoshBAN" pitchFamily="2" charset="0"/>
              <a:cs typeface="NikoshBAN" pitchFamily="2" charset="0"/>
            </a:endParaRPr>
          </a:p>
        </p:txBody>
      </p:sp>
      <p:sp>
        <p:nvSpPr>
          <p:cNvPr id="19" name="Right Arrow 18"/>
          <p:cNvSpPr/>
          <p:nvPr/>
        </p:nvSpPr>
        <p:spPr>
          <a:xfrm>
            <a:off x="1726580" y="5278244"/>
            <a:ext cx="3276600" cy="685800"/>
          </a:xfrm>
          <a:prstGeom prst="rightArrow">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bn-BD" sz="2000" dirty="0" smtClean="0">
                <a:solidFill>
                  <a:schemeClr val="tx1"/>
                </a:solidFill>
                <a:latin typeface="NikoshBAN" pitchFamily="2" charset="0"/>
                <a:cs typeface="NikoshBAN" pitchFamily="2" charset="0"/>
              </a:rPr>
              <a:t>সঠিক উত্তর জানতে </a:t>
            </a:r>
            <a:r>
              <a:rPr lang="en-US" sz="2000" dirty="0" err="1" smtClean="0">
                <a:solidFill>
                  <a:schemeClr val="tx1"/>
                </a:solidFill>
                <a:latin typeface="NikoshBAN" pitchFamily="2" charset="0"/>
                <a:cs typeface="NikoshBAN" pitchFamily="2" charset="0"/>
              </a:rPr>
              <a:t>বৃত্তে</a:t>
            </a:r>
            <a:r>
              <a:rPr lang="en-US" sz="2000" dirty="0" smtClean="0">
                <a:solidFill>
                  <a:schemeClr val="tx1"/>
                </a:solidFill>
                <a:latin typeface="NikoshBAN" pitchFamily="2" charset="0"/>
                <a:cs typeface="NikoshBAN" pitchFamily="2" charset="0"/>
              </a:rPr>
              <a:t> </a:t>
            </a:r>
            <a:r>
              <a:rPr lang="en-US" sz="2000" dirty="0" err="1" smtClean="0">
                <a:solidFill>
                  <a:schemeClr val="tx1"/>
                </a:solidFill>
                <a:latin typeface="NikoshBAN" pitchFamily="2" charset="0"/>
                <a:cs typeface="NikoshBAN" pitchFamily="2" charset="0"/>
              </a:rPr>
              <a:t>ক্লিক</a:t>
            </a:r>
            <a:r>
              <a:rPr lang="en-US" sz="2000" dirty="0" smtClean="0">
                <a:solidFill>
                  <a:schemeClr val="tx1"/>
                </a:solidFill>
                <a:latin typeface="NikoshBAN" pitchFamily="2" charset="0"/>
                <a:cs typeface="NikoshBAN" pitchFamily="2" charset="0"/>
              </a:rPr>
              <a:t> </a:t>
            </a:r>
            <a:r>
              <a:rPr lang="en-US" sz="2000" dirty="0" err="1" smtClean="0">
                <a:solidFill>
                  <a:schemeClr val="tx1"/>
                </a:solidFill>
                <a:latin typeface="NikoshBAN" pitchFamily="2" charset="0"/>
                <a:cs typeface="NikoshBAN" pitchFamily="2" charset="0"/>
              </a:rPr>
              <a:t>করি</a:t>
            </a:r>
            <a:endParaRPr lang="en-US" sz="2000" dirty="0">
              <a:solidFill>
                <a:schemeClr val="tx1"/>
              </a:solidFill>
              <a:latin typeface="NikoshBAN" pitchFamily="2" charset="0"/>
              <a:cs typeface="NikoshBAN" pitchFamily="2" charset="0"/>
            </a:endParaRPr>
          </a:p>
        </p:txBody>
      </p:sp>
      <p:sp>
        <p:nvSpPr>
          <p:cNvPr id="20" name="Rectangle 19"/>
          <p:cNvSpPr/>
          <p:nvPr/>
        </p:nvSpPr>
        <p:spPr>
          <a:xfrm>
            <a:off x="5536580" y="5125846"/>
            <a:ext cx="1693333" cy="345141"/>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dirty="0">
                <a:solidFill>
                  <a:schemeClr val="tx1"/>
                </a:solidFill>
                <a:latin typeface="NikoshBAN" pitchFamily="2" charset="0"/>
                <a:cs typeface="NikoshBAN" pitchFamily="2" charset="0"/>
              </a:rPr>
              <a:t>(ক) </a:t>
            </a:r>
            <a:r>
              <a:rPr lang="bn-BD" dirty="0" smtClean="0">
                <a:solidFill>
                  <a:schemeClr val="tx1"/>
                </a:solidFill>
                <a:latin typeface="NikoshBAN" pitchFamily="2" charset="0"/>
                <a:cs typeface="NikoshBAN" pitchFamily="2" charset="0"/>
              </a:rPr>
              <a:t> </a:t>
            </a:r>
            <a:r>
              <a:rPr lang="en-US" dirty="0" err="1" smtClean="0">
                <a:solidFill>
                  <a:schemeClr val="tx1"/>
                </a:solidFill>
                <a:latin typeface="NikoshBAN" pitchFamily="2" charset="0"/>
                <a:cs typeface="NikoshBAN" pitchFamily="2" charset="0"/>
              </a:rPr>
              <a:t>i</a:t>
            </a:r>
            <a:r>
              <a:rPr lang="bn-BD" dirty="0" smtClean="0">
                <a:solidFill>
                  <a:schemeClr val="tx1"/>
                </a:solidFill>
                <a:latin typeface="NikoshBAN" pitchFamily="2" charset="0"/>
                <a:cs typeface="NikoshBAN" pitchFamily="2" charset="0"/>
              </a:rPr>
              <a:t> </a:t>
            </a:r>
            <a:endParaRPr lang="en-US" dirty="0"/>
          </a:p>
        </p:txBody>
      </p:sp>
      <p:sp>
        <p:nvSpPr>
          <p:cNvPr id="21" name="Oval 20"/>
          <p:cNvSpPr/>
          <p:nvPr/>
        </p:nvSpPr>
        <p:spPr>
          <a:xfrm>
            <a:off x="5071164" y="5128087"/>
            <a:ext cx="304799" cy="3048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7974980" y="5125844"/>
            <a:ext cx="304801" cy="304800"/>
          </a:xfrm>
          <a:prstGeom prst="ellipse">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8355980" y="5811646"/>
            <a:ext cx="1693333" cy="416111"/>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dirty="0" smtClean="0">
                <a:solidFill>
                  <a:schemeClr val="tx1"/>
                </a:solidFill>
                <a:latin typeface="NikoshBAN" pitchFamily="2" charset="0"/>
                <a:cs typeface="NikoshBAN" pitchFamily="2" charset="0"/>
              </a:rPr>
              <a:t>(গ) </a:t>
            </a:r>
            <a:r>
              <a:rPr lang="en-US" dirty="0" smtClean="0">
                <a:solidFill>
                  <a:schemeClr val="tx1"/>
                </a:solidFill>
                <a:latin typeface="NikoshBAN" pitchFamily="2" charset="0"/>
                <a:cs typeface="NikoshBAN" pitchFamily="2" charset="0"/>
              </a:rPr>
              <a:t>  ii, </a:t>
            </a:r>
            <a:r>
              <a:rPr lang="bn-BD" dirty="0" smtClean="0">
                <a:solidFill>
                  <a:schemeClr val="tx1"/>
                </a:solidFill>
                <a:latin typeface="NikoshBAN" pitchFamily="2" charset="0"/>
                <a:cs typeface="NikoshBAN" pitchFamily="2" charset="0"/>
              </a:rPr>
              <a:t> </a:t>
            </a:r>
            <a:endParaRPr lang="en-US" dirty="0"/>
          </a:p>
        </p:txBody>
      </p:sp>
      <p:sp>
        <p:nvSpPr>
          <p:cNvPr id="24" name="Oval 23"/>
          <p:cNvSpPr/>
          <p:nvPr/>
        </p:nvSpPr>
        <p:spPr>
          <a:xfrm>
            <a:off x="5079381" y="5887844"/>
            <a:ext cx="304801" cy="3048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5536580" y="5811646"/>
            <a:ext cx="1693333" cy="416111"/>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2000" dirty="0" smtClean="0">
                <a:solidFill>
                  <a:schemeClr val="tx1"/>
                </a:solidFill>
                <a:latin typeface="NikoshBAN" pitchFamily="2" charset="0"/>
                <a:cs typeface="NikoshBAN" pitchFamily="2" charset="0"/>
              </a:rPr>
              <a:t>(ঘ) </a:t>
            </a:r>
            <a:r>
              <a:rPr lang="en-US" sz="2000" dirty="0" err="1" smtClean="0">
                <a:solidFill>
                  <a:schemeClr val="tx1"/>
                </a:solidFill>
                <a:latin typeface="NikoshBAN" pitchFamily="2" charset="0"/>
                <a:cs typeface="NikoshBAN" pitchFamily="2" charset="0"/>
              </a:rPr>
              <a:t>i</a:t>
            </a:r>
            <a:r>
              <a:rPr lang="en-US" sz="2000" dirty="0" smtClean="0">
                <a:solidFill>
                  <a:schemeClr val="tx1"/>
                </a:solidFill>
                <a:latin typeface="NikoshBAN" pitchFamily="2" charset="0"/>
                <a:cs typeface="NikoshBAN" pitchFamily="2" charset="0"/>
              </a:rPr>
              <a:t>, iii</a:t>
            </a:r>
            <a:endParaRPr lang="en-US" sz="2000" dirty="0">
              <a:solidFill>
                <a:schemeClr val="tx1"/>
              </a:solidFill>
              <a:latin typeface="NikoshBAN" pitchFamily="2" charset="0"/>
              <a:cs typeface="NikoshBAN" pitchFamily="2" charset="0"/>
            </a:endParaRPr>
          </a:p>
        </p:txBody>
      </p:sp>
      <p:sp>
        <p:nvSpPr>
          <p:cNvPr id="48" name="Rectangle 47"/>
          <p:cNvSpPr/>
          <p:nvPr/>
        </p:nvSpPr>
        <p:spPr>
          <a:xfrm>
            <a:off x="8402649" y="5125846"/>
            <a:ext cx="1693333" cy="345141"/>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dirty="0" smtClean="0">
                <a:solidFill>
                  <a:schemeClr val="tx1"/>
                </a:solidFill>
                <a:latin typeface="NikoshBAN" pitchFamily="2" charset="0"/>
                <a:cs typeface="NikoshBAN" pitchFamily="2" charset="0"/>
              </a:rPr>
              <a:t>(খ) </a:t>
            </a:r>
            <a:r>
              <a:rPr lang="en-US" dirty="0" smtClean="0">
                <a:solidFill>
                  <a:schemeClr val="tx1"/>
                </a:solidFill>
                <a:latin typeface="NikoshBAN" pitchFamily="2" charset="0"/>
                <a:cs typeface="NikoshBAN" pitchFamily="2" charset="0"/>
              </a:rPr>
              <a:t> </a:t>
            </a:r>
            <a:r>
              <a:rPr lang="en-US" dirty="0" err="1" smtClean="0">
                <a:solidFill>
                  <a:schemeClr val="tx1"/>
                </a:solidFill>
                <a:latin typeface="NikoshBAN" pitchFamily="2" charset="0"/>
                <a:cs typeface="NikoshBAN" pitchFamily="2" charset="0"/>
              </a:rPr>
              <a:t>i</a:t>
            </a:r>
            <a:r>
              <a:rPr lang="en-US" dirty="0" smtClean="0">
                <a:solidFill>
                  <a:schemeClr val="tx1"/>
                </a:solidFill>
                <a:latin typeface="NikoshBAN" pitchFamily="2" charset="0"/>
                <a:cs typeface="NikoshBAN" pitchFamily="2" charset="0"/>
              </a:rPr>
              <a:t>, ii</a:t>
            </a:r>
            <a:endParaRPr lang="en-US" dirty="0"/>
          </a:p>
        </p:txBody>
      </p:sp>
    </p:spTree>
    <p:extLst>
      <p:ext uri="{BB962C8B-B14F-4D97-AF65-F5344CB8AC3E}">
        <p14:creationId xmlns:p14="http://schemas.microsoft.com/office/powerpoint/2010/main" val="138511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0-#ppt_w/2"/>
                                          </p:val>
                                        </p:tav>
                                        <p:tav tm="100000">
                                          <p:val>
                                            <p:strVal val="#ppt_x"/>
                                          </p:val>
                                        </p:tav>
                                      </p:tavLst>
                                    </p:anim>
                                    <p:anim calcmode="lin" valueType="num">
                                      <p:cBhvr additive="base">
                                        <p:cTn id="14" dur="500" fill="hold"/>
                                        <p:tgtEl>
                                          <p:spTgt spid="7"/>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1+#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par>
                                <p:cTn id="19" presetID="10"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500"/>
                                        <p:tgtEl>
                                          <p:spTgt spid="12"/>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500"/>
                                        <p:tgtEl>
                                          <p:spTgt spid="1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1000"/>
                                        <p:tgtEl>
                                          <p:spTgt spid="11"/>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500"/>
                                        <p:tgtEl>
                                          <p:spTgt spid="8"/>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500"/>
                                        <p:tgtEl>
                                          <p:spTgt spid="9"/>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fade">
                                      <p:cBhvr>
                                        <p:cTn id="44" dur="500"/>
                                        <p:tgtEl>
                                          <p:spTgt spid="10"/>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additive="base">
                                        <p:cTn id="49" dur="500" fill="hold"/>
                                        <p:tgtEl>
                                          <p:spTgt spid="18"/>
                                        </p:tgtEl>
                                        <p:attrNameLst>
                                          <p:attrName>ppt_x</p:attrName>
                                        </p:attrNameLst>
                                      </p:cBhvr>
                                      <p:tavLst>
                                        <p:tav tm="0">
                                          <p:val>
                                            <p:strVal val="0-#ppt_w/2"/>
                                          </p:val>
                                        </p:tav>
                                        <p:tav tm="100000">
                                          <p:val>
                                            <p:strVal val="#ppt_x"/>
                                          </p:val>
                                        </p:tav>
                                      </p:tavLst>
                                    </p:anim>
                                    <p:anim calcmode="lin" valueType="num">
                                      <p:cBhvr additive="base">
                                        <p:cTn id="50" dur="500" fill="hold"/>
                                        <p:tgtEl>
                                          <p:spTgt spid="18"/>
                                        </p:tgtEl>
                                        <p:attrNameLst>
                                          <p:attrName>ppt_y</p:attrName>
                                        </p:attrNameLst>
                                      </p:cBhvr>
                                      <p:tavLst>
                                        <p:tav tm="0">
                                          <p:val>
                                            <p:strVal val="#ppt_y"/>
                                          </p:val>
                                        </p:tav>
                                        <p:tav tm="100000">
                                          <p:val>
                                            <p:strVal val="#ppt_y"/>
                                          </p:val>
                                        </p:tav>
                                      </p:tavLst>
                                    </p:anim>
                                  </p:childTnLst>
                                </p:cTn>
                              </p:par>
                              <p:par>
                                <p:cTn id="51" presetID="2" presetClass="entr" presetSubtype="2" fill="hold" grpId="0" nodeType="withEffect">
                                  <p:stCondLst>
                                    <p:cond delay="0"/>
                                  </p:stCondLst>
                                  <p:childTnLst>
                                    <p:set>
                                      <p:cBhvr>
                                        <p:cTn id="52" dur="1" fill="hold">
                                          <p:stCondLst>
                                            <p:cond delay="0"/>
                                          </p:stCondLst>
                                        </p:cTn>
                                        <p:tgtEl>
                                          <p:spTgt spid="17"/>
                                        </p:tgtEl>
                                        <p:attrNameLst>
                                          <p:attrName>style.visibility</p:attrName>
                                        </p:attrNameLst>
                                      </p:cBhvr>
                                      <p:to>
                                        <p:strVal val="visible"/>
                                      </p:to>
                                    </p:set>
                                    <p:anim calcmode="lin" valueType="num">
                                      <p:cBhvr additive="base">
                                        <p:cTn id="53" dur="500" fill="hold"/>
                                        <p:tgtEl>
                                          <p:spTgt spid="17"/>
                                        </p:tgtEl>
                                        <p:attrNameLst>
                                          <p:attrName>ppt_x</p:attrName>
                                        </p:attrNameLst>
                                      </p:cBhvr>
                                      <p:tavLst>
                                        <p:tav tm="0">
                                          <p:val>
                                            <p:strVal val="1+#ppt_w/2"/>
                                          </p:val>
                                        </p:tav>
                                        <p:tav tm="100000">
                                          <p:val>
                                            <p:strVal val="#ppt_x"/>
                                          </p:val>
                                        </p:tav>
                                      </p:tavLst>
                                    </p:anim>
                                    <p:anim calcmode="lin" valueType="num">
                                      <p:cBhvr additive="base">
                                        <p:cTn id="54" dur="500" fill="hold"/>
                                        <p:tgtEl>
                                          <p:spTgt spid="17"/>
                                        </p:tgtEl>
                                        <p:attrNameLst>
                                          <p:attrName>ppt_y</p:attrName>
                                        </p:attrNameLst>
                                      </p:cBhvr>
                                      <p:tavLst>
                                        <p:tav tm="0">
                                          <p:val>
                                            <p:strVal val="#ppt_y"/>
                                          </p:val>
                                        </p:tav>
                                        <p:tav tm="100000">
                                          <p:val>
                                            <p:strVal val="#ppt_y"/>
                                          </p:val>
                                        </p:tav>
                                      </p:tavLst>
                                    </p:anim>
                                  </p:childTnLst>
                                </p:cTn>
                              </p:par>
                              <p:par>
                                <p:cTn id="55" presetID="10" presetClass="entr" presetSubtype="0" fill="hold" grpId="0" nodeType="with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fade">
                                      <p:cBhvr>
                                        <p:cTn id="57" dur="500"/>
                                        <p:tgtEl>
                                          <p:spTgt spid="20"/>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5"/>
                                        </p:tgtEl>
                                        <p:attrNameLst>
                                          <p:attrName>style.visibility</p:attrName>
                                        </p:attrNameLst>
                                      </p:cBhvr>
                                      <p:to>
                                        <p:strVal val="visible"/>
                                      </p:to>
                                    </p:set>
                                    <p:animEffect transition="in" filter="fade">
                                      <p:cBhvr>
                                        <p:cTn id="60" dur="500"/>
                                        <p:tgtEl>
                                          <p:spTgt spid="25"/>
                                        </p:tgtEl>
                                      </p:cBhvr>
                                    </p:animEffect>
                                  </p:childTnLst>
                                </p:cTn>
                              </p:par>
                              <p:par>
                                <p:cTn id="61" presetID="10" presetClass="entr" presetSubtype="0" fill="hold" grpId="1" nodeType="withEffect">
                                  <p:stCondLst>
                                    <p:cond delay="0"/>
                                  </p:stCondLst>
                                  <p:childTnLst>
                                    <p:set>
                                      <p:cBhvr>
                                        <p:cTn id="62" dur="1" fill="hold">
                                          <p:stCondLst>
                                            <p:cond delay="0"/>
                                          </p:stCondLst>
                                        </p:cTn>
                                        <p:tgtEl>
                                          <p:spTgt spid="23"/>
                                        </p:tgtEl>
                                        <p:attrNameLst>
                                          <p:attrName>style.visibility</p:attrName>
                                        </p:attrNameLst>
                                      </p:cBhvr>
                                      <p:to>
                                        <p:strVal val="visible"/>
                                      </p:to>
                                    </p:set>
                                    <p:animEffect transition="in" filter="fade">
                                      <p:cBhvr>
                                        <p:cTn id="63" dur="500"/>
                                        <p:tgtEl>
                                          <p:spTgt spid="23"/>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19"/>
                                        </p:tgtEl>
                                        <p:attrNameLst>
                                          <p:attrName>style.visibility</p:attrName>
                                        </p:attrNameLst>
                                      </p:cBhvr>
                                      <p:to>
                                        <p:strVal val="visible"/>
                                      </p:to>
                                    </p:set>
                                    <p:animEffect transition="in" filter="fade">
                                      <p:cBhvr>
                                        <p:cTn id="68" dur="1000"/>
                                        <p:tgtEl>
                                          <p:spTgt spid="19"/>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24"/>
                                        </p:tgtEl>
                                        <p:attrNameLst>
                                          <p:attrName>style.visibility</p:attrName>
                                        </p:attrNameLst>
                                      </p:cBhvr>
                                      <p:to>
                                        <p:strVal val="visible"/>
                                      </p:to>
                                    </p:set>
                                    <p:animEffect transition="in" filter="fade">
                                      <p:cBhvr>
                                        <p:cTn id="71" dur="500"/>
                                        <p:tgtEl>
                                          <p:spTgt spid="24"/>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22"/>
                                        </p:tgtEl>
                                        <p:attrNameLst>
                                          <p:attrName>style.visibility</p:attrName>
                                        </p:attrNameLst>
                                      </p:cBhvr>
                                      <p:to>
                                        <p:strVal val="visible"/>
                                      </p:to>
                                    </p:set>
                                    <p:animEffect transition="in" filter="fade">
                                      <p:cBhvr>
                                        <p:cTn id="74" dur="500"/>
                                        <p:tgtEl>
                                          <p:spTgt spid="22"/>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21"/>
                                        </p:tgtEl>
                                        <p:attrNameLst>
                                          <p:attrName>style.visibility</p:attrName>
                                        </p:attrNameLst>
                                      </p:cBhvr>
                                      <p:to>
                                        <p:strVal val="visible"/>
                                      </p:to>
                                    </p:set>
                                    <p:animEffect transition="in" filter="fade">
                                      <p:cBhvr>
                                        <p:cTn id="77" dur="500"/>
                                        <p:tgtEl>
                                          <p:spTgt spid="21"/>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15"/>
                                        </p:tgtEl>
                                        <p:attrNameLst>
                                          <p:attrName>style.visibility</p:attrName>
                                        </p:attrNameLst>
                                      </p:cBhvr>
                                      <p:to>
                                        <p:strVal val="visible"/>
                                      </p:to>
                                    </p:set>
                                    <p:animEffect transition="in" filter="fade">
                                      <p:cBhvr>
                                        <p:cTn id="80" dur="2000"/>
                                        <p:tgtEl>
                                          <p:spTgt spid="15"/>
                                        </p:tgtEl>
                                      </p:cBhvr>
                                    </p:animEffect>
                                  </p:childTnLst>
                                </p:cTn>
                              </p:par>
                              <p:par>
                                <p:cTn id="81" presetID="1" presetClass="emph" presetSubtype="2" fill="hold" grpId="1" nodeType="withEffect">
                                  <p:stCondLst>
                                    <p:cond delay="0"/>
                                  </p:stCondLst>
                                  <p:childTnLst>
                                    <p:animClr clrSpc="rgb" dir="cw">
                                      <p:cBhvr>
                                        <p:cTn id="82" dur="2000" fill="hold"/>
                                        <p:tgtEl>
                                          <p:spTgt spid="4"/>
                                        </p:tgtEl>
                                        <p:attrNameLst>
                                          <p:attrName>fillcolor</p:attrName>
                                        </p:attrNameLst>
                                      </p:cBhvr>
                                      <p:to>
                                        <a:schemeClr val="accent2"/>
                                      </p:to>
                                    </p:animClr>
                                    <p:set>
                                      <p:cBhvr>
                                        <p:cTn id="83" dur="2000" fill="hold"/>
                                        <p:tgtEl>
                                          <p:spTgt spid="4"/>
                                        </p:tgtEl>
                                        <p:attrNameLst>
                                          <p:attrName>fill.type</p:attrName>
                                        </p:attrNameLst>
                                      </p:cBhvr>
                                      <p:to>
                                        <p:strVal val="solid"/>
                                      </p:to>
                                    </p:set>
                                    <p:set>
                                      <p:cBhvr>
                                        <p:cTn id="84" dur="2000" fill="hold"/>
                                        <p:tgtEl>
                                          <p:spTgt spid="4"/>
                                        </p:tgtEl>
                                        <p:attrNameLst>
                                          <p:attrName>fill.on</p:attrName>
                                        </p:attrNameLst>
                                      </p:cBhvr>
                                      <p:to>
                                        <p:strVal val="true"/>
                                      </p:to>
                                    </p:set>
                                  </p:childTnLst>
                                </p:cTn>
                              </p:par>
                              <p:par>
                                <p:cTn id="85" presetID="10" presetClass="entr" presetSubtype="0" fill="hold" grpId="0" nodeType="withEffect">
                                  <p:stCondLst>
                                    <p:cond delay="0"/>
                                  </p:stCondLst>
                                  <p:childTnLst>
                                    <p:set>
                                      <p:cBhvr>
                                        <p:cTn id="86" dur="1" fill="hold">
                                          <p:stCondLst>
                                            <p:cond delay="0"/>
                                          </p:stCondLst>
                                        </p:cTn>
                                        <p:tgtEl>
                                          <p:spTgt spid="5"/>
                                        </p:tgtEl>
                                        <p:attrNameLst>
                                          <p:attrName>style.visibility</p:attrName>
                                        </p:attrNameLst>
                                      </p:cBhvr>
                                      <p:to>
                                        <p:strVal val="visible"/>
                                      </p:to>
                                    </p:set>
                                    <p:animEffect transition="in" filter="fade">
                                      <p:cBhvr>
                                        <p:cTn id="87" dur="500"/>
                                        <p:tgtEl>
                                          <p:spTgt spid="5"/>
                                        </p:tgtEl>
                                      </p:cBhvr>
                                    </p:animEffect>
                                  </p:childTnLst>
                                </p:cTn>
                              </p:par>
                              <p:par>
                                <p:cTn id="88" presetID="1" presetClass="emph" presetSubtype="2" fill="hold" grpId="0" nodeType="withEffect">
                                  <p:stCondLst>
                                    <p:cond delay="0"/>
                                  </p:stCondLst>
                                  <p:childTnLst>
                                    <p:animClr clrSpc="rgb" dir="cw">
                                      <p:cBhvr>
                                        <p:cTn id="89" dur="2000" fill="hold"/>
                                        <p:tgtEl>
                                          <p:spTgt spid="23"/>
                                        </p:tgtEl>
                                        <p:attrNameLst>
                                          <p:attrName>fillcolor</p:attrName>
                                        </p:attrNameLst>
                                      </p:cBhvr>
                                      <p:to>
                                        <a:schemeClr val="accent2"/>
                                      </p:to>
                                    </p:animClr>
                                    <p:set>
                                      <p:cBhvr>
                                        <p:cTn id="90" dur="2000" fill="hold"/>
                                        <p:tgtEl>
                                          <p:spTgt spid="23"/>
                                        </p:tgtEl>
                                        <p:attrNameLst>
                                          <p:attrName>fill.type</p:attrName>
                                        </p:attrNameLst>
                                      </p:cBhvr>
                                      <p:to>
                                        <p:strVal val="solid"/>
                                      </p:to>
                                    </p:set>
                                    <p:set>
                                      <p:cBhvr>
                                        <p:cTn id="91" dur="2000" fill="hold"/>
                                        <p:tgtEl>
                                          <p:spTgt spid="23"/>
                                        </p:tgtEl>
                                        <p:attrNameLst>
                                          <p:attrName>fill.on</p:attrName>
                                        </p:attrNameLst>
                                      </p:cBhvr>
                                      <p:to>
                                        <p:strVal val="true"/>
                                      </p:to>
                                    </p:set>
                                  </p:childTnLst>
                                </p:cTn>
                              </p:par>
                              <p:par>
                                <p:cTn id="92" presetID="10" presetClass="entr" presetSubtype="0" fill="hold" grpId="0" nodeType="withEffect">
                                  <p:stCondLst>
                                    <p:cond delay="0"/>
                                  </p:stCondLst>
                                  <p:childTnLst>
                                    <p:set>
                                      <p:cBhvr>
                                        <p:cTn id="93" dur="1" fill="hold">
                                          <p:stCondLst>
                                            <p:cond delay="0"/>
                                          </p:stCondLst>
                                        </p:cTn>
                                        <p:tgtEl>
                                          <p:spTgt spid="48"/>
                                        </p:tgtEl>
                                        <p:attrNameLst>
                                          <p:attrName>style.visibility</p:attrName>
                                        </p:attrNameLst>
                                      </p:cBhvr>
                                      <p:to>
                                        <p:strVal val="visible"/>
                                      </p:to>
                                    </p:set>
                                    <p:animEffect transition="in" filter="fade">
                                      <p:cBhvr>
                                        <p:cTn id="94"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3" grpId="1" animBg="1"/>
      <p:bldP spid="24" grpId="0" animBg="1"/>
      <p:bldP spid="25" grpId="0" animBg="1"/>
      <p:bldP spid="4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Arrow Callout 3"/>
          <p:cNvSpPr/>
          <p:nvPr/>
        </p:nvSpPr>
        <p:spPr>
          <a:xfrm>
            <a:off x="4276492" y="226741"/>
            <a:ext cx="2819400" cy="990600"/>
          </a:xfrm>
          <a:prstGeom prst="downArrowCallo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4000" dirty="0" err="1" smtClean="0">
                <a:solidFill>
                  <a:schemeClr val="tx1"/>
                </a:solidFill>
                <a:latin typeface="NikoshBAN" pitchFamily="2" charset="0"/>
                <a:cs typeface="NikoshBAN" pitchFamily="2" charset="0"/>
              </a:rPr>
              <a:t>মূল্যায়ণ</a:t>
            </a:r>
            <a:endParaRPr lang="en-US" sz="4000" dirty="0">
              <a:solidFill>
                <a:schemeClr val="tx1"/>
              </a:solidFill>
              <a:latin typeface="NikoshBAN" pitchFamily="2" charset="0"/>
              <a:cs typeface="NikoshBAN" pitchFamily="2" charset="0"/>
            </a:endParaRPr>
          </a:p>
        </p:txBody>
      </p:sp>
      <p:sp>
        <p:nvSpPr>
          <p:cNvPr id="5" name="Rectangle 4"/>
          <p:cNvSpPr/>
          <p:nvPr/>
        </p:nvSpPr>
        <p:spPr>
          <a:xfrm>
            <a:off x="3514492" y="1750741"/>
            <a:ext cx="4800600" cy="762000"/>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lang="bn-BD" sz="3600" dirty="0" smtClean="0">
                <a:solidFill>
                  <a:schemeClr val="tx1"/>
                </a:solidFill>
                <a:latin typeface="NikoshBAN" pitchFamily="2" charset="0"/>
                <a:cs typeface="NikoshBAN" pitchFamily="2" charset="0"/>
              </a:rPr>
              <a:t>আধান বা চার্জ</a:t>
            </a:r>
            <a:r>
              <a:rPr lang="en-US" sz="3600" dirty="0" smtClean="0">
                <a:solidFill>
                  <a:schemeClr val="tx1"/>
                </a:solidFill>
                <a:latin typeface="NikoshBAN" pitchFamily="2" charset="0"/>
                <a:cs typeface="NikoshBAN" pitchFamily="2" charset="0"/>
              </a:rPr>
              <a:t> </a:t>
            </a:r>
            <a:r>
              <a:rPr lang="bn-BD" sz="3600" dirty="0" smtClean="0">
                <a:solidFill>
                  <a:schemeClr val="tx1"/>
                </a:solidFill>
                <a:latin typeface="NikoshBAN" pitchFamily="2" charset="0"/>
                <a:cs typeface="NikoshBAN" pitchFamily="2" charset="0"/>
              </a:rPr>
              <a:t>কী ?</a:t>
            </a:r>
            <a:endParaRPr lang="en-US" sz="3600" dirty="0">
              <a:solidFill>
                <a:schemeClr val="tx1"/>
              </a:solidFill>
              <a:latin typeface="NikoshBAN" pitchFamily="2" charset="0"/>
              <a:cs typeface="NikoshBAN" pitchFamily="2" charset="0"/>
            </a:endParaRPr>
          </a:p>
        </p:txBody>
      </p:sp>
      <p:sp>
        <p:nvSpPr>
          <p:cNvPr id="6" name="Rectangle 5"/>
          <p:cNvSpPr/>
          <p:nvPr/>
        </p:nvSpPr>
        <p:spPr>
          <a:xfrm>
            <a:off x="3438292" y="4493941"/>
            <a:ext cx="4876800" cy="762000"/>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bn-BD" sz="3600" dirty="0" smtClean="0">
                <a:solidFill>
                  <a:schemeClr val="tx1"/>
                </a:solidFill>
                <a:latin typeface="NikoshBAN" pitchFamily="2" charset="0"/>
                <a:cs typeface="NikoshBAN" pitchFamily="2" charset="0"/>
              </a:rPr>
              <a:t>পরমানু চার্জ নিরপেক্ষ কেন ?</a:t>
            </a:r>
            <a:endParaRPr lang="en-US" sz="3600" dirty="0">
              <a:solidFill>
                <a:schemeClr val="tx1"/>
              </a:solidFill>
              <a:latin typeface="NikoshBAN" pitchFamily="2" charset="0"/>
              <a:cs typeface="NikoshBAN" pitchFamily="2" charset="0"/>
            </a:endParaRPr>
          </a:p>
        </p:txBody>
      </p:sp>
      <p:sp>
        <p:nvSpPr>
          <p:cNvPr id="7" name="Rectangle 6"/>
          <p:cNvSpPr/>
          <p:nvPr/>
        </p:nvSpPr>
        <p:spPr>
          <a:xfrm>
            <a:off x="3514492" y="3122341"/>
            <a:ext cx="4800600" cy="7620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bn-BD" sz="3600" dirty="0" smtClean="0">
                <a:solidFill>
                  <a:schemeClr val="tx1"/>
                </a:solidFill>
                <a:latin typeface="NikoshBAN" pitchFamily="2" charset="0"/>
                <a:cs typeface="NikoshBAN" pitchFamily="2" charset="0"/>
              </a:rPr>
              <a:t>আধান কত প্রকার ও কি কি ?</a:t>
            </a:r>
            <a:endParaRPr lang="en-US" sz="3600" dirty="0">
              <a:solidFill>
                <a:schemeClr val="tx1"/>
              </a:solidFill>
              <a:latin typeface="NikoshBAN" pitchFamily="2" charset="0"/>
              <a:cs typeface="NikoshBAN" pitchFamily="2" charset="0"/>
            </a:endParaRPr>
          </a:p>
        </p:txBody>
      </p:sp>
    </p:spTree>
    <p:extLst>
      <p:ext uri="{BB962C8B-B14F-4D97-AF65-F5344CB8AC3E}">
        <p14:creationId xmlns:p14="http://schemas.microsoft.com/office/powerpoint/2010/main" val="978508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strips(downRight)">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6"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strips(downRight)">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6"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strips(downRight)">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766733" y="451625"/>
            <a:ext cx="2506133" cy="914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bn-BD" sz="3200" dirty="0" smtClean="0">
                <a:solidFill>
                  <a:schemeClr val="tx1"/>
                </a:solidFill>
                <a:latin typeface="NikoshBAN" pitchFamily="2" charset="0"/>
                <a:cs typeface="NikoshBAN" pitchFamily="2" charset="0"/>
              </a:rPr>
              <a:t>গুরুত্বপূর্ণ শব্দসমূহ</a:t>
            </a:r>
            <a:endParaRPr lang="en-US" sz="3200" dirty="0">
              <a:solidFill>
                <a:schemeClr val="tx1"/>
              </a:solidFill>
              <a:latin typeface="NikoshBAN" pitchFamily="2" charset="0"/>
              <a:cs typeface="NikoshBAN" pitchFamily="2" charset="0"/>
            </a:endParaRPr>
          </a:p>
        </p:txBody>
      </p:sp>
      <p:sp>
        <p:nvSpPr>
          <p:cNvPr id="5" name="Rectangle 4"/>
          <p:cNvSpPr/>
          <p:nvPr/>
        </p:nvSpPr>
        <p:spPr>
          <a:xfrm>
            <a:off x="3572933" y="4947425"/>
            <a:ext cx="2294467" cy="7620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buFont typeface="Wingdings" pitchFamily="2" charset="2"/>
              <a:buChar char="Ø"/>
            </a:pPr>
            <a:r>
              <a:rPr lang="bn-BD" sz="3200" dirty="0" smtClean="0">
                <a:solidFill>
                  <a:schemeClr val="tx1"/>
                </a:solidFill>
                <a:latin typeface="NikoshBAN" pitchFamily="2" charset="0"/>
                <a:cs typeface="NikoshBAN" pitchFamily="2" charset="0"/>
              </a:rPr>
              <a:t>নিউট্রন</a:t>
            </a:r>
            <a:endParaRPr lang="en-US" sz="3200" dirty="0"/>
          </a:p>
        </p:txBody>
      </p:sp>
      <p:sp>
        <p:nvSpPr>
          <p:cNvPr id="6" name="Rectangle 5"/>
          <p:cNvSpPr/>
          <p:nvPr/>
        </p:nvSpPr>
        <p:spPr>
          <a:xfrm>
            <a:off x="3581400" y="2966225"/>
            <a:ext cx="2286000" cy="7620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buFont typeface="Wingdings" pitchFamily="2" charset="2"/>
              <a:buChar char="Ø"/>
            </a:pPr>
            <a:r>
              <a:rPr lang="bn-BD" sz="3200" dirty="0" smtClean="0">
                <a:solidFill>
                  <a:schemeClr val="tx1"/>
                </a:solidFill>
                <a:latin typeface="NikoshBAN" pitchFamily="2" charset="0"/>
                <a:cs typeface="NikoshBAN" pitchFamily="2" charset="0"/>
              </a:rPr>
              <a:t> ইলেকট্রন</a:t>
            </a:r>
            <a:endParaRPr lang="en-US" sz="3200" dirty="0"/>
          </a:p>
        </p:txBody>
      </p:sp>
      <p:sp>
        <p:nvSpPr>
          <p:cNvPr id="7" name="Rectangle 6"/>
          <p:cNvSpPr/>
          <p:nvPr/>
        </p:nvSpPr>
        <p:spPr>
          <a:xfrm>
            <a:off x="6477000" y="2966225"/>
            <a:ext cx="2362200" cy="7620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buFont typeface="Wingdings" pitchFamily="2" charset="2"/>
              <a:buChar char="Ø"/>
            </a:pPr>
            <a:r>
              <a:rPr lang="bn-BD" sz="3200" dirty="0" smtClean="0">
                <a:solidFill>
                  <a:schemeClr val="tx1"/>
                </a:solidFill>
                <a:latin typeface="NikoshBAN" pitchFamily="2" charset="0"/>
                <a:cs typeface="NikoshBAN" pitchFamily="2" charset="0"/>
              </a:rPr>
              <a:t> প্রোটন</a:t>
            </a:r>
            <a:endParaRPr lang="en-US" sz="3200" dirty="0"/>
          </a:p>
        </p:txBody>
      </p:sp>
      <p:sp>
        <p:nvSpPr>
          <p:cNvPr id="8" name="Rectangle 7"/>
          <p:cNvSpPr/>
          <p:nvPr/>
        </p:nvSpPr>
        <p:spPr>
          <a:xfrm>
            <a:off x="3581400" y="3956825"/>
            <a:ext cx="2277533" cy="762000"/>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buFont typeface="Wingdings" pitchFamily="2" charset="2"/>
              <a:buChar char="Ø"/>
            </a:pPr>
            <a:r>
              <a:rPr lang="bn-BD" sz="3200" dirty="0" smtClean="0">
                <a:solidFill>
                  <a:schemeClr val="tx1"/>
                </a:solidFill>
                <a:latin typeface="NikoshBAN" pitchFamily="2" charset="0"/>
                <a:cs typeface="NikoshBAN" pitchFamily="2" charset="0"/>
              </a:rPr>
              <a:t> ধনাত্বক চার্জ</a:t>
            </a:r>
            <a:endParaRPr lang="en-US" sz="3200" dirty="0"/>
          </a:p>
        </p:txBody>
      </p:sp>
      <p:sp>
        <p:nvSpPr>
          <p:cNvPr id="9" name="Rectangle 8"/>
          <p:cNvSpPr/>
          <p:nvPr/>
        </p:nvSpPr>
        <p:spPr>
          <a:xfrm>
            <a:off x="6510867" y="1975625"/>
            <a:ext cx="2328333" cy="762000"/>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buFont typeface="Wingdings" pitchFamily="2" charset="2"/>
              <a:buChar char="Ø"/>
            </a:pPr>
            <a:r>
              <a:rPr lang="bn-BD" sz="3200" dirty="0" smtClean="0">
                <a:solidFill>
                  <a:schemeClr val="tx1"/>
                </a:solidFill>
                <a:latin typeface="NikoshBAN" pitchFamily="2" charset="0"/>
                <a:cs typeface="NikoshBAN" pitchFamily="2" charset="0"/>
              </a:rPr>
              <a:t> চার্জ</a:t>
            </a:r>
            <a:endParaRPr lang="en-US" sz="3200" dirty="0"/>
          </a:p>
        </p:txBody>
      </p:sp>
      <p:sp>
        <p:nvSpPr>
          <p:cNvPr id="10" name="Rectangle 9"/>
          <p:cNvSpPr/>
          <p:nvPr/>
        </p:nvSpPr>
        <p:spPr>
          <a:xfrm>
            <a:off x="6485467" y="3956825"/>
            <a:ext cx="2353733" cy="762000"/>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buFont typeface="Wingdings" pitchFamily="2" charset="2"/>
              <a:buChar char="Ø"/>
            </a:pPr>
            <a:r>
              <a:rPr lang="bn-BD" sz="3200" dirty="0" smtClean="0">
                <a:solidFill>
                  <a:schemeClr val="tx1"/>
                </a:solidFill>
                <a:latin typeface="NikoshBAN" pitchFamily="2" charset="0"/>
                <a:cs typeface="NikoshBAN" pitchFamily="2" charset="0"/>
              </a:rPr>
              <a:t> ঋণাত্বক চার্জ</a:t>
            </a:r>
            <a:endParaRPr lang="en-US" sz="3200" dirty="0"/>
          </a:p>
        </p:txBody>
      </p:sp>
      <p:sp>
        <p:nvSpPr>
          <p:cNvPr id="11" name="Rectangle 10"/>
          <p:cNvSpPr/>
          <p:nvPr/>
        </p:nvSpPr>
        <p:spPr>
          <a:xfrm>
            <a:off x="3657600" y="1975625"/>
            <a:ext cx="2218267" cy="762000"/>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buFont typeface="Wingdings" pitchFamily="2" charset="2"/>
              <a:buChar char="Ø"/>
            </a:pPr>
            <a:r>
              <a:rPr lang="bn-BD" sz="3200" dirty="0" smtClean="0">
                <a:solidFill>
                  <a:schemeClr val="tx1"/>
                </a:solidFill>
                <a:latin typeface="NikoshBAN" pitchFamily="2" charset="0"/>
                <a:cs typeface="NikoshBAN" pitchFamily="2" charset="0"/>
              </a:rPr>
              <a:t> পরমানু</a:t>
            </a:r>
            <a:endParaRPr lang="en-US" sz="3200" dirty="0"/>
          </a:p>
        </p:txBody>
      </p:sp>
      <p:sp>
        <p:nvSpPr>
          <p:cNvPr id="12" name="Rectangle 11"/>
          <p:cNvSpPr/>
          <p:nvPr/>
        </p:nvSpPr>
        <p:spPr>
          <a:xfrm>
            <a:off x="6477000" y="4947425"/>
            <a:ext cx="2362200" cy="7620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buFont typeface="Wingdings" pitchFamily="2" charset="2"/>
              <a:buChar char="Ø"/>
            </a:pPr>
            <a:r>
              <a:rPr lang="bn-BD" sz="3200" dirty="0" smtClean="0">
                <a:solidFill>
                  <a:schemeClr val="tx1"/>
                </a:solidFill>
                <a:latin typeface="NikoshBAN" pitchFamily="2" charset="0"/>
                <a:cs typeface="NikoshBAN" pitchFamily="2" charset="0"/>
              </a:rPr>
              <a:t> চার্জ নিরপেক্ষ</a:t>
            </a:r>
            <a:endParaRPr lang="en-US" sz="3200" dirty="0"/>
          </a:p>
        </p:txBody>
      </p:sp>
    </p:spTree>
    <p:extLst>
      <p:ext uri="{BB962C8B-B14F-4D97-AF65-F5344CB8AC3E}">
        <p14:creationId xmlns:p14="http://schemas.microsoft.com/office/powerpoint/2010/main" val="2119209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6"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strips(downRight)">
                                      <p:cBhvr>
                                        <p:cTn id="13" dur="500"/>
                                        <p:tgtEl>
                                          <p:spTgt spid="11"/>
                                        </p:tgtEl>
                                      </p:cBhvr>
                                    </p:animEffect>
                                  </p:childTnLst>
                                </p:cTn>
                              </p:par>
                              <p:par>
                                <p:cTn id="14" presetID="18" presetClass="entr" presetSubtype="6"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strips(downRight)">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6"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strips(downRight)">
                                      <p:cBhvr>
                                        <p:cTn id="21" dur="500"/>
                                        <p:tgtEl>
                                          <p:spTgt spid="6"/>
                                        </p:tgtEl>
                                      </p:cBhvr>
                                    </p:animEffect>
                                  </p:childTnLst>
                                </p:cTn>
                              </p:par>
                              <p:par>
                                <p:cTn id="22" presetID="18" presetClass="entr" presetSubtype="6"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strips(downRight)">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6"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strips(downRight)">
                                      <p:cBhvr>
                                        <p:cTn id="29" dur="500"/>
                                        <p:tgtEl>
                                          <p:spTgt spid="8"/>
                                        </p:tgtEl>
                                      </p:cBhvr>
                                    </p:animEffect>
                                  </p:childTnLst>
                                </p:cTn>
                              </p:par>
                              <p:par>
                                <p:cTn id="30" presetID="18" presetClass="entr" presetSubtype="6" fill="hold" grpId="0" nodeType="with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strips(downRight)">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strips(downRight)">
                                      <p:cBhvr>
                                        <p:cTn id="37" dur="500"/>
                                        <p:tgtEl>
                                          <p:spTgt spid="5"/>
                                        </p:tgtEl>
                                      </p:cBhvr>
                                    </p:animEffect>
                                  </p:childTnLst>
                                </p:cTn>
                              </p:par>
                              <p:par>
                                <p:cTn id="38" presetID="18" presetClass="entr" presetSubtype="6" fill="hold" grpId="0" nodeType="with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strips(downRight)">
                                      <p:cBhvr>
                                        <p:cTn id="4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2"/>
          <p:cNvGrpSpPr/>
          <p:nvPr/>
        </p:nvGrpSpPr>
        <p:grpSpPr>
          <a:xfrm>
            <a:off x="1397620" y="258337"/>
            <a:ext cx="8534400" cy="5410200"/>
            <a:chOff x="0" y="381000"/>
            <a:chExt cx="10096499" cy="5638800"/>
          </a:xfrm>
        </p:grpSpPr>
        <p:grpSp>
          <p:nvGrpSpPr>
            <p:cNvPr id="5" name="Group 46"/>
            <p:cNvGrpSpPr/>
            <p:nvPr/>
          </p:nvGrpSpPr>
          <p:grpSpPr>
            <a:xfrm>
              <a:off x="0" y="381000"/>
              <a:ext cx="10096499" cy="5638800"/>
              <a:chOff x="0" y="381000"/>
              <a:chExt cx="10096499" cy="5638800"/>
            </a:xfrm>
          </p:grpSpPr>
          <p:grpSp>
            <p:nvGrpSpPr>
              <p:cNvPr id="9" name="Group 43"/>
              <p:cNvGrpSpPr/>
              <p:nvPr/>
            </p:nvGrpSpPr>
            <p:grpSpPr>
              <a:xfrm>
                <a:off x="0" y="381000"/>
                <a:ext cx="10096499" cy="5638800"/>
                <a:chOff x="0" y="381000"/>
                <a:chExt cx="10096499" cy="5638800"/>
              </a:xfrm>
            </p:grpSpPr>
            <p:grpSp>
              <p:nvGrpSpPr>
                <p:cNvPr id="11" name="Group 4"/>
                <p:cNvGrpSpPr/>
                <p:nvPr/>
              </p:nvGrpSpPr>
              <p:grpSpPr>
                <a:xfrm>
                  <a:off x="0" y="381000"/>
                  <a:ext cx="10096499" cy="4648200"/>
                  <a:chOff x="677779" y="325056"/>
                  <a:chExt cx="6298011" cy="3713544"/>
                </a:xfrm>
                <a:solidFill>
                  <a:srgbClr val="0070C0"/>
                </a:solidFill>
              </p:grpSpPr>
              <p:sp>
                <p:nvSpPr>
                  <p:cNvPr id="13" name="Rectangle 12"/>
                  <p:cNvSpPr/>
                  <p:nvPr/>
                </p:nvSpPr>
                <p:spPr>
                  <a:xfrm>
                    <a:off x="1271930" y="1447800"/>
                    <a:ext cx="5228539" cy="25908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4" name="Isosceles Triangle 13"/>
                  <p:cNvSpPr/>
                  <p:nvPr/>
                </p:nvSpPr>
                <p:spPr>
                  <a:xfrm>
                    <a:off x="677779" y="325056"/>
                    <a:ext cx="6298011" cy="1157468"/>
                  </a:xfrm>
                  <a:prstGeom prst="triangl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grpSp>
            <p:sp>
              <p:nvSpPr>
                <p:cNvPr id="12" name="Cube 11"/>
                <p:cNvSpPr/>
                <p:nvPr/>
              </p:nvSpPr>
              <p:spPr>
                <a:xfrm>
                  <a:off x="723900" y="5029200"/>
                  <a:ext cx="8610600" cy="990600"/>
                </a:xfrm>
                <a:prstGeom prst="cub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2800" dirty="0">
                    <a:solidFill>
                      <a:schemeClr val="tx1"/>
                    </a:solidFill>
                  </a:endParaRPr>
                </a:p>
              </p:txBody>
            </p:sp>
          </p:grpSp>
          <p:sp>
            <p:nvSpPr>
              <p:cNvPr id="10" name="Rectangle 9"/>
              <p:cNvSpPr/>
              <p:nvPr/>
            </p:nvSpPr>
            <p:spPr>
              <a:xfrm>
                <a:off x="3467099" y="1136914"/>
                <a:ext cx="3047999" cy="67364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bn-IN" sz="3600" dirty="0" smtClean="0">
                    <a:latin typeface="NikoshBAN" pitchFamily="2" charset="0"/>
                    <a:cs typeface="NikoshBAN" pitchFamily="2" charset="0"/>
                  </a:rPr>
                  <a:t>বাড়ির কাজ</a:t>
                </a:r>
                <a:endParaRPr lang="en-US" sz="3600" dirty="0">
                  <a:latin typeface="NikoshBAN" pitchFamily="2" charset="0"/>
                  <a:cs typeface="NikoshBAN" pitchFamily="2" charset="0"/>
                </a:endParaRPr>
              </a:p>
            </p:txBody>
          </p:sp>
        </p:grpSp>
        <p:sp>
          <p:nvSpPr>
            <p:cNvPr id="6" name="Rectangle 5"/>
            <p:cNvSpPr/>
            <p:nvPr/>
          </p:nvSpPr>
          <p:spPr>
            <a:xfrm>
              <a:off x="1826983" y="2922431"/>
              <a:ext cx="1250044" cy="131669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2400" dirty="0">
                <a:solidFill>
                  <a:schemeClr val="tx1"/>
                </a:solidFill>
                <a:latin typeface="NikoshBAN" pitchFamily="2" charset="0"/>
                <a:cs typeface="NikoshBAN" pitchFamily="2" charset="0"/>
              </a:endParaRPr>
            </a:p>
          </p:txBody>
        </p:sp>
        <p:sp>
          <p:nvSpPr>
            <p:cNvPr id="7" name="Rectangle 6"/>
            <p:cNvSpPr/>
            <p:nvPr/>
          </p:nvSpPr>
          <p:spPr>
            <a:xfrm>
              <a:off x="4407202" y="2843011"/>
              <a:ext cx="1682749" cy="218618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bn-BD" sz="2400" dirty="0">
                <a:solidFill>
                  <a:schemeClr val="tx1"/>
                </a:solidFill>
                <a:latin typeface="NikoshBAN" pitchFamily="2" charset="0"/>
                <a:cs typeface="NikoshBAN" pitchFamily="2" charset="0"/>
              </a:endParaRPr>
            </a:p>
          </p:txBody>
        </p:sp>
        <p:sp>
          <p:nvSpPr>
            <p:cNvPr id="8" name="Rectangle 7"/>
            <p:cNvSpPr/>
            <p:nvPr/>
          </p:nvSpPr>
          <p:spPr>
            <a:xfrm>
              <a:off x="7307942" y="2922431"/>
              <a:ext cx="1250043" cy="131669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2400" dirty="0">
                <a:solidFill>
                  <a:schemeClr val="tx1"/>
                </a:solidFill>
                <a:latin typeface="NikoshBAN" pitchFamily="2" charset="0"/>
                <a:cs typeface="NikoshBAN" pitchFamily="2" charset="0"/>
              </a:endParaRPr>
            </a:p>
          </p:txBody>
        </p:sp>
      </p:grpSp>
      <p:sp>
        <p:nvSpPr>
          <p:cNvPr id="16" name="Rectangle 15"/>
          <p:cNvSpPr/>
          <p:nvPr/>
        </p:nvSpPr>
        <p:spPr>
          <a:xfrm>
            <a:off x="2278154" y="5069117"/>
            <a:ext cx="6620723" cy="461665"/>
          </a:xfrm>
          <a:prstGeom prst="rect">
            <a:avLst/>
          </a:prstGeom>
        </p:spPr>
        <p:txBody>
          <a:bodyPr wrap="none">
            <a:spAutoFit/>
          </a:bodyPr>
          <a:lstStyle/>
          <a:p>
            <a:pPr algn="ctr"/>
            <a:r>
              <a:rPr lang="bn-BD" sz="2400" smtClean="0">
                <a:latin typeface="NikoshBAN" pitchFamily="2" charset="0"/>
                <a:cs typeface="NikoshBAN" pitchFamily="2" charset="0"/>
              </a:rPr>
              <a:t>ভিডিওটির অনুরূপ </a:t>
            </a:r>
            <a:r>
              <a:rPr lang="bn-BD" sz="2400" dirty="0" smtClean="0">
                <a:latin typeface="NikoshBAN" pitchFamily="2" charset="0"/>
                <a:cs typeface="NikoshBAN" pitchFamily="2" charset="0"/>
              </a:rPr>
              <a:t>পরীক্ষা করে পর্যবেক্ষণ খাতায় ছক আকারে লিখ।</a:t>
            </a:r>
            <a:endParaRPr lang="en-US" sz="2400" dirty="0">
              <a:latin typeface="NikoshBAN" pitchFamily="2" charset="0"/>
              <a:cs typeface="NikoshBAN" pitchFamily="2" charset="0"/>
            </a:endParaRPr>
          </a:p>
        </p:txBody>
      </p:sp>
      <p:sp>
        <p:nvSpPr>
          <p:cNvPr id="17" name="TextBox 16"/>
          <p:cNvSpPr txBox="1"/>
          <p:nvPr/>
        </p:nvSpPr>
        <p:spPr>
          <a:xfrm>
            <a:off x="4581087" y="1934738"/>
            <a:ext cx="2573867" cy="584775"/>
          </a:xfrm>
          <a:prstGeom prst="rect">
            <a:avLst/>
          </a:prstGeom>
          <a:noFill/>
        </p:spPr>
        <p:txBody>
          <a:bodyPr wrap="square" rtlCol="0">
            <a:spAutoFit/>
          </a:bodyPr>
          <a:lstStyle/>
          <a:p>
            <a:r>
              <a:rPr lang="en-US" sz="3200" dirty="0" err="1" smtClean="0">
                <a:latin typeface="NikoshBAN" pitchFamily="2" charset="0"/>
                <a:cs typeface="NikoshBAN" pitchFamily="2" charset="0"/>
              </a:rPr>
              <a:t>ভিডিওটি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লক্ষ্য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a:t>
            </a:r>
            <a:endParaRPr lang="en-US" sz="3200" dirty="0">
              <a:latin typeface="NikoshBAN" pitchFamily="2" charset="0"/>
              <a:cs typeface="NikoshBAN" pitchFamily="2" charset="0"/>
            </a:endParaRPr>
          </a:p>
        </p:txBody>
      </p:sp>
    </p:spTree>
    <p:extLst>
      <p:ext uri="{BB962C8B-B14F-4D97-AF65-F5344CB8AC3E}">
        <p14:creationId xmlns:p14="http://schemas.microsoft.com/office/powerpoint/2010/main" val="4206086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strips(downRight)">
                                      <p:cBhvr>
                                        <p:cTn id="1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ornadoc.gif"/>
          <p:cNvPicPr>
            <a:picLocks noChangeAspect="1"/>
          </p:cNvPicPr>
          <p:nvPr/>
        </p:nvPicPr>
        <p:blipFill>
          <a:blip r:embed="rId2"/>
          <a:stretch>
            <a:fillRect/>
          </a:stretch>
        </p:blipFill>
        <p:spPr>
          <a:xfrm>
            <a:off x="2034065" y="280639"/>
            <a:ext cx="8331200" cy="6172200"/>
          </a:xfrm>
          <a:prstGeom prst="rect">
            <a:avLst/>
          </a:prstGeom>
        </p:spPr>
      </p:pic>
      <p:sp>
        <p:nvSpPr>
          <p:cNvPr id="5" name="Rounded Rectangle 4"/>
          <p:cNvSpPr/>
          <p:nvPr/>
        </p:nvSpPr>
        <p:spPr>
          <a:xfrm>
            <a:off x="3490333" y="433039"/>
            <a:ext cx="5867400" cy="8382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DoubleWave1">
              <a:avLst/>
            </a:prstTxWarp>
          </a:bodyPr>
          <a:lstStyle/>
          <a:p>
            <a:pPr algn="ctr"/>
            <a:r>
              <a:rPr lang="bn-BD" sz="4400" dirty="0" smtClean="0">
                <a:solidFill>
                  <a:schemeClr val="tx1"/>
                </a:solidFill>
                <a:latin typeface="NikoshBAN" pitchFamily="2" charset="0"/>
                <a:cs typeface="NikoshBAN" pitchFamily="2" charset="0"/>
              </a:rPr>
              <a:t>আর কোনো প্রশ্ন ? ?</a:t>
            </a:r>
            <a:endParaRPr lang="en-US" sz="4400" dirty="0">
              <a:solidFill>
                <a:schemeClr val="tx1"/>
              </a:solidFill>
              <a:latin typeface="NikoshBAN" pitchFamily="2" charset="0"/>
              <a:cs typeface="NikoshBAN" pitchFamily="2" charset="0"/>
            </a:endParaRPr>
          </a:p>
        </p:txBody>
      </p:sp>
      <p:sp>
        <p:nvSpPr>
          <p:cNvPr id="6" name="Rounded Rectangle 5"/>
          <p:cNvSpPr/>
          <p:nvPr/>
        </p:nvSpPr>
        <p:spPr>
          <a:xfrm>
            <a:off x="7122532" y="5233639"/>
            <a:ext cx="2844800" cy="9144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DoubleWave1">
              <a:avLst/>
            </a:prstTxWarp>
          </a:bodyPr>
          <a:lstStyle/>
          <a:p>
            <a:pPr algn="ctr"/>
            <a:r>
              <a:rPr lang="bn-BD" sz="8000" dirty="0" smtClean="0">
                <a:solidFill>
                  <a:schemeClr val="tx1"/>
                </a:solidFill>
                <a:latin typeface="NikoshBAN" pitchFamily="2" charset="0"/>
                <a:cs typeface="NikoshBAN" pitchFamily="2" charset="0"/>
              </a:rPr>
              <a:t>ধন্যবাদ</a:t>
            </a:r>
            <a:endParaRPr lang="en-US" sz="8000" dirty="0">
              <a:solidFill>
                <a:schemeClr val="tx1"/>
              </a:solidFill>
              <a:latin typeface="NikoshBAN" pitchFamily="2" charset="0"/>
              <a:cs typeface="NikoshBAN" pitchFamily="2" charset="0"/>
            </a:endParaRPr>
          </a:p>
        </p:txBody>
      </p:sp>
    </p:spTree>
    <p:extLst>
      <p:ext uri="{BB962C8B-B14F-4D97-AF65-F5344CB8AC3E}">
        <p14:creationId xmlns:p14="http://schemas.microsoft.com/office/powerpoint/2010/main" val="883936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6724569" y="950708"/>
            <a:ext cx="4986867" cy="54864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bn-BD" sz="2800" dirty="0" smtClean="0">
                <a:solidFill>
                  <a:schemeClr val="tx1"/>
                </a:solidFill>
                <a:latin typeface="NikoshBAN" pitchFamily="2" charset="0"/>
                <a:cs typeface="NikoshBAN" pitchFamily="2" charset="0"/>
              </a:rPr>
              <a:t>পাঠ পরিচিতি</a:t>
            </a:r>
          </a:p>
          <a:p>
            <a:pPr algn="ctr"/>
            <a:r>
              <a:rPr lang="bn-BD" sz="2800" dirty="0" smtClean="0">
                <a:solidFill>
                  <a:schemeClr val="tx1"/>
                </a:solidFill>
                <a:latin typeface="NikoshBAN" pitchFamily="2" charset="0"/>
                <a:cs typeface="NikoshBAN" pitchFamily="2" charset="0"/>
              </a:rPr>
              <a:t>শ্রেণিঃ সপ্তম</a:t>
            </a:r>
          </a:p>
          <a:p>
            <a:pPr algn="ctr"/>
            <a:r>
              <a:rPr lang="bn-BD" sz="2800" dirty="0" smtClean="0">
                <a:solidFill>
                  <a:schemeClr val="tx1"/>
                </a:solidFill>
                <a:latin typeface="NikoshBAN" pitchFamily="2" charset="0"/>
                <a:cs typeface="NikoshBAN" pitchFamily="2" charset="0"/>
              </a:rPr>
              <a:t>বিষয়ঃ বিজ্ঞান</a:t>
            </a:r>
          </a:p>
          <a:p>
            <a:pPr algn="ctr"/>
            <a:r>
              <a:rPr lang="bn-BD" sz="2800" dirty="0" smtClean="0">
                <a:solidFill>
                  <a:schemeClr val="tx1"/>
                </a:solidFill>
                <a:latin typeface="NikoshBAN" pitchFamily="2" charset="0"/>
                <a:cs typeface="NikoshBAN" pitchFamily="2" charset="0"/>
              </a:rPr>
              <a:t>অধ্যায়ঃ দশম</a:t>
            </a:r>
          </a:p>
          <a:p>
            <a:pPr algn="ctr"/>
            <a:r>
              <a:rPr lang="bn-BD" sz="2800" dirty="0" smtClean="0">
                <a:solidFill>
                  <a:schemeClr val="tx1"/>
                </a:solidFill>
                <a:latin typeface="NikoshBAN" pitchFamily="2" charset="0"/>
                <a:cs typeface="NikoshBAN" pitchFamily="2" charset="0"/>
              </a:rPr>
              <a:t>পাঠঃ ১-২</a:t>
            </a:r>
          </a:p>
        </p:txBody>
      </p:sp>
      <p:pic>
        <p:nvPicPr>
          <p:cNvPr id="5" name="Picture 4" descr="7.jpg"/>
          <p:cNvPicPr>
            <a:picLocks noChangeAspect="1"/>
          </p:cNvPicPr>
          <p:nvPr/>
        </p:nvPicPr>
        <p:blipFill>
          <a:blip r:embed="rId2"/>
          <a:stretch>
            <a:fillRect/>
          </a:stretch>
        </p:blipFill>
        <p:spPr>
          <a:xfrm>
            <a:off x="4079163" y="2584991"/>
            <a:ext cx="1989667" cy="2600325"/>
          </a:xfrm>
          <a:prstGeom prst="rect">
            <a:avLst/>
          </a:prstGeom>
          <a:ln>
            <a:noFill/>
          </a:ln>
          <a:effectLst>
            <a:outerShdw blurRad="292100" dist="139700" dir="2700000" algn="tl" rotWithShape="0">
              <a:srgbClr val="333333">
                <a:alpha val="65000"/>
              </a:srgbClr>
            </a:outerShdw>
          </a:effectLst>
        </p:spPr>
      </p:pic>
      <p:sp>
        <p:nvSpPr>
          <p:cNvPr id="6" name="Frame 5"/>
          <p:cNvSpPr/>
          <p:nvPr/>
        </p:nvSpPr>
        <p:spPr>
          <a:xfrm>
            <a:off x="0" y="0"/>
            <a:ext cx="11842595" cy="6568068"/>
          </a:xfrm>
          <a:prstGeom prst="frame">
            <a:avLst>
              <a:gd name="adj1" fmla="val 1464"/>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5266" y="951823"/>
            <a:ext cx="1280160" cy="1737360"/>
          </a:xfrm>
          <a:prstGeom prst="rect">
            <a:avLst/>
          </a:prstGeom>
        </p:spPr>
      </p:pic>
      <p:sp>
        <p:nvSpPr>
          <p:cNvPr id="9" name="Frame 8"/>
          <p:cNvSpPr/>
          <p:nvPr/>
        </p:nvSpPr>
        <p:spPr>
          <a:xfrm>
            <a:off x="485269" y="2865863"/>
            <a:ext cx="2938155" cy="2196789"/>
          </a:xfrm>
          <a:prstGeom prst="frame">
            <a:avLst>
              <a:gd name="adj1" fmla="val 4586"/>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solidFill>
                <a:schemeClr val="tx1"/>
              </a:solidFill>
            </a:endParaRPr>
          </a:p>
        </p:txBody>
      </p:sp>
      <p:sp>
        <p:nvSpPr>
          <p:cNvPr id="10" name="Rectangle 9"/>
          <p:cNvSpPr/>
          <p:nvPr/>
        </p:nvSpPr>
        <p:spPr>
          <a:xfrm>
            <a:off x="982247" y="3164121"/>
            <a:ext cx="1904689" cy="461665"/>
          </a:xfrm>
          <a:prstGeom prst="rect">
            <a:avLst/>
          </a:prstGeom>
        </p:spPr>
        <p:txBody>
          <a:bodyPr wrap="none">
            <a:spAutoFit/>
          </a:bodyPr>
          <a:lstStyle/>
          <a:p>
            <a:r>
              <a:rPr lang="en-US" sz="1600" dirty="0" smtClean="0">
                <a:effectLst/>
                <a:latin typeface="SutonnyMJ" pitchFamily="2" charset="0"/>
                <a:ea typeface="Times New Roman" panose="02020603050405020304" pitchFamily="18" charset="0"/>
                <a:cs typeface="Times New Roman" panose="02020603050405020304" pitchFamily="18" charset="0"/>
              </a:rPr>
              <a:t> </a:t>
            </a:r>
            <a:r>
              <a:rPr lang="en-US" sz="2000" dirty="0" smtClean="0">
                <a:effectLst/>
                <a:latin typeface="SutonnyMJ" pitchFamily="2" charset="0"/>
                <a:ea typeface="Times New Roman" panose="02020603050405020304" pitchFamily="18" charset="0"/>
                <a:cs typeface="Times New Roman" panose="02020603050405020304" pitchFamily="18" charset="0"/>
              </a:rPr>
              <a:t>‡</a:t>
            </a:r>
            <a:r>
              <a:rPr lang="en-US" sz="2000" dirty="0" err="1" smtClean="0">
                <a:effectLst/>
                <a:latin typeface="SutonnyMJ" pitchFamily="2" charset="0"/>
                <a:ea typeface="Times New Roman" panose="02020603050405020304" pitchFamily="18" charset="0"/>
                <a:cs typeface="Times New Roman" panose="02020603050405020304" pitchFamily="18" charset="0"/>
              </a:rPr>
              <a:t>gvt</a:t>
            </a:r>
            <a:r>
              <a:rPr lang="en-US" sz="2000" dirty="0" smtClean="0">
                <a:effectLst/>
                <a:latin typeface="SutonnyMJ" pitchFamily="2" charset="0"/>
                <a:ea typeface="Times New Roman" panose="02020603050405020304" pitchFamily="18" charset="0"/>
                <a:cs typeface="Times New Roman" panose="02020603050405020304" pitchFamily="18" charset="0"/>
              </a:rPr>
              <a:t> </a:t>
            </a:r>
            <a:r>
              <a:rPr lang="en-US" sz="2000" dirty="0" err="1" smtClean="0">
                <a:effectLst/>
                <a:latin typeface="SutonnyMJ" pitchFamily="2" charset="0"/>
                <a:ea typeface="Times New Roman" panose="02020603050405020304" pitchFamily="18" charset="0"/>
                <a:cs typeface="Times New Roman" panose="02020603050405020304" pitchFamily="18" charset="0"/>
              </a:rPr>
              <a:t>gÄyiæj</a:t>
            </a:r>
            <a:r>
              <a:rPr lang="en-US" sz="2400" dirty="0" smtClean="0">
                <a:effectLst/>
                <a:latin typeface="SutonnyMJ" pitchFamily="2" charset="0"/>
                <a:ea typeface="Times New Roman" panose="02020603050405020304" pitchFamily="18" charset="0"/>
                <a:cs typeface="Times New Roman" panose="02020603050405020304" pitchFamily="18" charset="0"/>
              </a:rPr>
              <a:t> </a:t>
            </a:r>
            <a:r>
              <a:rPr lang="en-US" sz="2000" dirty="0" err="1" smtClean="0">
                <a:effectLst/>
                <a:latin typeface="SutonnyMJ" pitchFamily="2" charset="0"/>
                <a:ea typeface="Times New Roman" panose="02020603050405020304" pitchFamily="18" charset="0"/>
                <a:cs typeface="Times New Roman" panose="02020603050405020304" pitchFamily="18" charset="0"/>
              </a:rPr>
              <a:t>Bmjvg</a:t>
            </a:r>
            <a:r>
              <a:rPr lang="en-US" sz="2000" dirty="0" smtClean="0">
                <a:effectLst/>
                <a:latin typeface="SutonnyMJ" pitchFamily="2" charset="0"/>
                <a:ea typeface="Times New Roman" panose="02020603050405020304" pitchFamily="18" charset="0"/>
                <a:cs typeface="Times New Roman" panose="02020603050405020304" pitchFamily="18" charset="0"/>
              </a:rPr>
              <a:t> </a:t>
            </a:r>
            <a:endParaRPr lang="en-US" dirty="0"/>
          </a:p>
        </p:txBody>
      </p:sp>
      <p:sp>
        <p:nvSpPr>
          <p:cNvPr id="11" name="Rectangle 10"/>
          <p:cNvSpPr/>
          <p:nvPr/>
        </p:nvSpPr>
        <p:spPr>
          <a:xfrm>
            <a:off x="946322" y="3641006"/>
            <a:ext cx="1904689" cy="1200329"/>
          </a:xfrm>
          <a:prstGeom prst="rect">
            <a:avLst/>
          </a:prstGeom>
        </p:spPr>
        <p:txBody>
          <a:bodyPr wrap="square">
            <a:spAutoFit/>
          </a:bodyPr>
          <a:lstStyle/>
          <a:p>
            <a:pPr algn="ctr"/>
            <a:r>
              <a:rPr lang="en-US" dirty="0" err="1" smtClean="0">
                <a:effectLst/>
                <a:latin typeface="SutonnyMJ" pitchFamily="2" charset="0"/>
                <a:ea typeface="Times New Roman" panose="02020603050405020304" pitchFamily="18" charset="0"/>
                <a:cs typeface="Times New Roman" panose="02020603050405020304" pitchFamily="18" charset="0"/>
              </a:rPr>
              <a:t>mnKvix</a:t>
            </a:r>
            <a:r>
              <a:rPr lang="en-US" dirty="0" smtClean="0">
                <a:effectLst/>
                <a:latin typeface="SutonnyMJ" pitchFamily="2" charset="0"/>
                <a:ea typeface="Times New Roman" panose="02020603050405020304" pitchFamily="18" charset="0"/>
                <a:cs typeface="Times New Roman" panose="02020603050405020304" pitchFamily="18" charset="0"/>
              </a:rPr>
              <a:t> </a:t>
            </a:r>
            <a:r>
              <a:rPr lang="en-US" dirty="0" err="1" smtClean="0">
                <a:effectLst/>
                <a:latin typeface="SutonnyMJ" pitchFamily="2" charset="0"/>
                <a:ea typeface="Times New Roman" panose="02020603050405020304" pitchFamily="18" charset="0"/>
                <a:cs typeface="Times New Roman" panose="02020603050405020304" pitchFamily="18" charset="0"/>
              </a:rPr>
              <a:t>wkÿK</a:t>
            </a:r>
            <a:endParaRPr lang="en-US" sz="1600" dirty="0" smtClean="0">
              <a:effectLst/>
              <a:latin typeface="Times New Roman" panose="02020603050405020304" pitchFamily="18" charset="0"/>
              <a:ea typeface="Times New Roman" panose="02020603050405020304" pitchFamily="18" charset="0"/>
            </a:endParaRPr>
          </a:p>
          <a:p>
            <a:r>
              <a:rPr lang="en-US" dirty="0" smtClean="0">
                <a:effectLst/>
                <a:latin typeface="SutonnyMJ" pitchFamily="2" charset="0"/>
                <a:ea typeface="Times New Roman" panose="02020603050405020304" pitchFamily="18" charset="0"/>
                <a:cs typeface="Times New Roman" panose="02020603050405020304" pitchFamily="18" charset="0"/>
              </a:rPr>
              <a:t>                                            </a:t>
            </a:r>
            <a:r>
              <a:rPr lang="en-US" dirty="0" err="1" smtClean="0">
                <a:effectLst/>
                <a:latin typeface="SutonnyMJ" pitchFamily="2" charset="0"/>
                <a:ea typeface="Times New Roman" panose="02020603050405020304" pitchFamily="18" charset="0"/>
                <a:cs typeface="Times New Roman" panose="02020603050405020304" pitchFamily="18" charset="0"/>
              </a:rPr>
              <a:t>AvÜvixSvo</a:t>
            </a:r>
            <a:r>
              <a:rPr lang="en-US" dirty="0" smtClean="0">
                <a:effectLst/>
                <a:latin typeface="SutonnyMJ" pitchFamily="2" charset="0"/>
                <a:ea typeface="Times New Roman" panose="02020603050405020304" pitchFamily="18" charset="0"/>
                <a:cs typeface="Times New Roman" panose="02020603050405020304" pitchFamily="18" charset="0"/>
              </a:rPr>
              <a:t> </a:t>
            </a:r>
            <a:r>
              <a:rPr lang="en-US" dirty="0" err="1" smtClean="0">
                <a:effectLst/>
                <a:latin typeface="SutonnyMJ" pitchFamily="2" charset="0"/>
                <a:ea typeface="Times New Roman" panose="02020603050405020304" pitchFamily="18" charset="0"/>
                <a:cs typeface="Times New Roman" panose="02020603050405020304" pitchFamily="18" charset="0"/>
              </a:rPr>
              <a:t>AvjnvR</a:t>
            </a:r>
            <a:r>
              <a:rPr lang="en-US" dirty="0" smtClean="0">
                <a:effectLst/>
                <a:latin typeface="SutonnyMJ" pitchFamily="2" charset="0"/>
                <a:ea typeface="Times New Roman" panose="02020603050405020304" pitchFamily="18" charset="0"/>
                <a:cs typeface="Times New Roman" panose="02020603050405020304" pitchFamily="18" charset="0"/>
              </a:rPr>
              <a:t>¡ </a:t>
            </a:r>
            <a:r>
              <a:rPr lang="en-US" dirty="0" err="1" smtClean="0">
                <a:effectLst/>
                <a:latin typeface="SutonnyMJ" pitchFamily="2" charset="0"/>
                <a:ea typeface="Times New Roman" panose="02020603050405020304" pitchFamily="18" charset="0"/>
                <a:cs typeface="Times New Roman" panose="02020603050405020304" pitchFamily="18" charset="0"/>
              </a:rPr>
              <a:t>wØ</a:t>
            </a:r>
            <a:r>
              <a:rPr lang="en-US" dirty="0" smtClean="0">
                <a:effectLst/>
                <a:latin typeface="SutonnyMJ" pitchFamily="2" charset="0"/>
                <a:ea typeface="Times New Roman" panose="02020603050405020304" pitchFamily="18" charset="0"/>
                <a:cs typeface="Times New Roman" panose="02020603050405020304" pitchFamily="18" charset="0"/>
              </a:rPr>
              <a:t>- </a:t>
            </a:r>
            <a:r>
              <a:rPr lang="en-US" dirty="0" err="1" smtClean="0">
                <a:effectLst/>
                <a:latin typeface="SutonnyMJ" pitchFamily="2" charset="0"/>
                <a:ea typeface="Times New Roman" panose="02020603050405020304" pitchFamily="18" charset="0"/>
                <a:cs typeface="Times New Roman" panose="02020603050405020304" pitchFamily="18" charset="0"/>
              </a:rPr>
              <a:t>gyLx</a:t>
            </a:r>
            <a:r>
              <a:rPr lang="en-US" dirty="0" smtClean="0">
                <a:effectLst/>
                <a:latin typeface="SutonnyMJ" pitchFamily="2" charset="0"/>
                <a:ea typeface="Times New Roman" panose="02020603050405020304" pitchFamily="18" charset="0"/>
                <a:cs typeface="Times New Roman" panose="02020603050405020304" pitchFamily="18" charset="0"/>
              </a:rPr>
              <a:t> D”P we`¨</a:t>
            </a:r>
            <a:r>
              <a:rPr lang="en-US" dirty="0" err="1" smtClean="0">
                <a:effectLst/>
                <a:latin typeface="SutonnyMJ" pitchFamily="2" charset="0"/>
                <a:ea typeface="Times New Roman" panose="02020603050405020304" pitchFamily="18" charset="0"/>
                <a:cs typeface="Times New Roman" panose="02020603050405020304" pitchFamily="18" charset="0"/>
              </a:rPr>
              <a:t>vjq</a:t>
            </a:r>
            <a:r>
              <a:rPr lang="en-US" dirty="0" smtClean="0">
                <a:effectLst/>
                <a:latin typeface="SutonnyMJ" pitchFamily="2" charset="0"/>
                <a:ea typeface="Times New Roman" panose="02020603050405020304" pitchFamily="18" charset="0"/>
                <a:cs typeface="Times New Roman" panose="02020603050405020304" pitchFamily="18" charset="0"/>
              </a:rPr>
              <a:t> </a:t>
            </a:r>
            <a:endParaRPr lang="en-US" dirty="0"/>
          </a:p>
        </p:txBody>
      </p:sp>
    </p:spTree>
    <p:extLst>
      <p:ext uri="{BB962C8B-B14F-4D97-AF65-F5344CB8AC3E}">
        <p14:creationId xmlns:p14="http://schemas.microsoft.com/office/powerpoint/2010/main" val="1451190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1+#ppt_w/2"/>
                                          </p:val>
                                        </p:tav>
                                        <p:tav tm="100000">
                                          <p:val>
                                            <p:strVal val="#ppt_x"/>
                                          </p:val>
                                        </p:tav>
                                      </p:tavLst>
                                    </p:anim>
                                    <p:anim calcmode="lin" valueType="num">
                                      <p:cBhvr additive="base">
                                        <p:cTn id="12"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9" presetClass="exit" presetSubtype="0" fill="hold" nodeType="clickEffect">
                                  <p:stCondLst>
                                    <p:cond delay="0"/>
                                  </p:stCondLst>
                                  <p:childTnLst>
                                    <p:animEffect transition="out" filter="dissolve">
                                      <p:cBhvr>
                                        <p:cTn id="16" dur="500"/>
                                        <p:tgtEl>
                                          <p:spTgt spid="7"/>
                                        </p:tgtEl>
                                      </p:cBhvr>
                                    </p:animEffect>
                                    <p:set>
                                      <p:cBhvr>
                                        <p:cTn id="17" dur="1" fill="hold">
                                          <p:stCondLst>
                                            <p:cond delay="4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10"/>
                                        </p:tgtEl>
                                      </p:cBhvr>
                                    </p:animEffect>
                                    <p:set>
                                      <p:cBhvr>
                                        <p:cTn id="22" dur="1" fill="hold">
                                          <p:stCondLst>
                                            <p:cond delay="499"/>
                                          </p:stCondLst>
                                        </p:cTn>
                                        <p:tgtEl>
                                          <p:spTgt spid="10"/>
                                        </p:tgtEl>
                                        <p:attrNameLst>
                                          <p:attrName>style.visibility</p:attrName>
                                        </p:attrNameLst>
                                      </p:cBhvr>
                                      <p:to>
                                        <p:strVal val="hidden"/>
                                      </p:to>
                                    </p:set>
                                  </p:childTnLst>
                                </p:cTn>
                              </p:par>
                              <p:par>
                                <p:cTn id="23" presetID="10" presetClass="exit" presetSubtype="0" fill="hold" grpId="0" nodeType="withEffect">
                                  <p:stCondLst>
                                    <p:cond delay="0"/>
                                  </p:stCondLst>
                                  <p:childTnLst>
                                    <p:animEffect transition="out" filter="fade">
                                      <p:cBhvr>
                                        <p:cTn id="24" dur="500"/>
                                        <p:tgtEl>
                                          <p:spTgt spid="11"/>
                                        </p:tgtEl>
                                      </p:cBhvr>
                                    </p:animEffect>
                                    <p:set>
                                      <p:cBhvr>
                                        <p:cTn id="25" dur="1" fill="hold">
                                          <p:stCondLst>
                                            <p:cond delay="499"/>
                                          </p:stCondLst>
                                        </p:cTn>
                                        <p:tgtEl>
                                          <p:spTgt spid="11"/>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6" presetClass="exit" presetSubtype="32" fill="hold" nodeType="clickEffect">
                                  <p:stCondLst>
                                    <p:cond delay="0"/>
                                  </p:stCondLst>
                                  <p:childTnLst>
                                    <p:animEffect transition="out" filter="circle(out)">
                                      <p:cBhvr>
                                        <p:cTn id="29" dur="2000"/>
                                        <p:tgtEl>
                                          <p:spTgt spid="5"/>
                                        </p:tgtEl>
                                      </p:cBhvr>
                                    </p:animEffect>
                                    <p:set>
                                      <p:cBhvr>
                                        <p:cTn id="30" dur="1" fill="hold">
                                          <p:stCondLst>
                                            <p:cond delay="1999"/>
                                          </p:stCondLst>
                                        </p:cTn>
                                        <p:tgtEl>
                                          <p:spTgt spid="5"/>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47" presetClass="exit" presetSubtype="0" fill="hold" grpId="1" nodeType="clickEffect">
                                  <p:stCondLst>
                                    <p:cond delay="0"/>
                                  </p:stCondLst>
                                  <p:childTnLst>
                                    <p:animEffect transition="out" filter="fade">
                                      <p:cBhvr>
                                        <p:cTn id="34" dur="1000"/>
                                        <p:tgtEl>
                                          <p:spTgt spid="4"/>
                                        </p:tgtEl>
                                      </p:cBhvr>
                                    </p:animEffect>
                                    <p:anim calcmode="lin" valueType="num">
                                      <p:cBhvr>
                                        <p:cTn id="35" dur="1000"/>
                                        <p:tgtEl>
                                          <p:spTgt spid="4"/>
                                        </p:tgtEl>
                                        <p:attrNameLst>
                                          <p:attrName>ppt_x</p:attrName>
                                        </p:attrNameLst>
                                      </p:cBhvr>
                                      <p:tavLst>
                                        <p:tav tm="0">
                                          <p:val>
                                            <p:strVal val="ppt_x"/>
                                          </p:val>
                                        </p:tav>
                                        <p:tav tm="100000">
                                          <p:val>
                                            <p:strVal val="ppt_x"/>
                                          </p:val>
                                        </p:tav>
                                      </p:tavLst>
                                    </p:anim>
                                    <p:anim calcmode="lin" valueType="num">
                                      <p:cBhvr>
                                        <p:cTn id="36" dur="1000"/>
                                        <p:tgtEl>
                                          <p:spTgt spid="4"/>
                                        </p:tgtEl>
                                        <p:attrNameLst>
                                          <p:attrName>ppt_y</p:attrName>
                                        </p:attrNameLst>
                                      </p:cBhvr>
                                      <p:tavLst>
                                        <p:tav tm="0">
                                          <p:val>
                                            <p:strVal val="ppt_y"/>
                                          </p:val>
                                        </p:tav>
                                        <p:tav tm="100000">
                                          <p:val>
                                            <p:strVal val="ppt_y-.1"/>
                                          </p:val>
                                        </p:tav>
                                      </p:tavLst>
                                    </p:anim>
                                    <p:set>
                                      <p:cBhvr>
                                        <p:cTn id="37"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10"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orch-light-copy.jpg"/>
          <p:cNvPicPr>
            <a:picLocks noChangeAspect="1"/>
          </p:cNvPicPr>
          <p:nvPr/>
        </p:nvPicPr>
        <p:blipFill>
          <a:blip r:embed="rId2"/>
          <a:stretch>
            <a:fillRect/>
          </a:stretch>
        </p:blipFill>
        <p:spPr>
          <a:xfrm>
            <a:off x="1287037" y="692278"/>
            <a:ext cx="3048000" cy="3429000"/>
          </a:xfrm>
          <a:prstGeom prst="rect">
            <a:avLst/>
          </a:prstGeom>
          <a:effectLst>
            <a:glow rad="228600">
              <a:schemeClr val="accent2">
                <a:satMod val="175000"/>
                <a:alpha val="40000"/>
              </a:schemeClr>
            </a:glow>
          </a:effectLst>
        </p:spPr>
      </p:pic>
      <p:pic>
        <p:nvPicPr>
          <p:cNvPr id="5" name="Picture 4" descr="plastic-metal_torch_light_selling_well_in_Africa_market.jpg"/>
          <p:cNvPicPr>
            <a:picLocks noChangeAspect="1"/>
          </p:cNvPicPr>
          <p:nvPr/>
        </p:nvPicPr>
        <p:blipFill>
          <a:blip r:embed="rId3" cstate="print"/>
          <a:srcRect l="20988" r="21728"/>
          <a:stretch>
            <a:fillRect/>
          </a:stretch>
        </p:blipFill>
        <p:spPr>
          <a:xfrm>
            <a:off x="5897137" y="838200"/>
            <a:ext cx="2971800" cy="3429000"/>
          </a:xfrm>
          <a:prstGeom prst="rect">
            <a:avLst/>
          </a:prstGeom>
          <a:effectLst>
            <a:glow rad="228600">
              <a:schemeClr val="accent2">
                <a:satMod val="175000"/>
                <a:alpha val="40000"/>
              </a:schemeClr>
            </a:glow>
          </a:effectLst>
        </p:spPr>
      </p:pic>
      <p:sp>
        <p:nvSpPr>
          <p:cNvPr id="6" name="Rectangle 5"/>
          <p:cNvSpPr/>
          <p:nvPr/>
        </p:nvSpPr>
        <p:spPr>
          <a:xfrm>
            <a:off x="1248937" y="4466939"/>
            <a:ext cx="3124200" cy="5334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bn-BD" sz="2400" dirty="0" smtClean="0">
                <a:solidFill>
                  <a:schemeClr val="tx1"/>
                </a:solidFill>
                <a:latin typeface="NikoshBAN" pitchFamily="2" charset="0"/>
                <a:cs typeface="NikoshBAN" pitchFamily="2" charset="0"/>
              </a:rPr>
              <a:t>সুইচ দিলে টর্চলাইট জ্বলে কেন?</a:t>
            </a:r>
            <a:endParaRPr lang="en-US" sz="2400" dirty="0">
              <a:solidFill>
                <a:schemeClr val="tx1"/>
              </a:solidFill>
              <a:latin typeface="NikoshBAN" pitchFamily="2" charset="0"/>
              <a:cs typeface="NikoshBAN" pitchFamily="2" charset="0"/>
            </a:endParaRPr>
          </a:p>
        </p:txBody>
      </p:sp>
      <p:sp>
        <p:nvSpPr>
          <p:cNvPr id="7" name="Rectangle 6"/>
          <p:cNvSpPr/>
          <p:nvPr/>
        </p:nvSpPr>
        <p:spPr>
          <a:xfrm>
            <a:off x="5356303" y="4518102"/>
            <a:ext cx="3657600" cy="533400"/>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bn-BD" sz="2400" dirty="0" smtClean="0">
                <a:solidFill>
                  <a:schemeClr val="tx1"/>
                </a:solidFill>
                <a:latin typeface="NikoshBAN" pitchFamily="2" charset="0"/>
                <a:cs typeface="NikoshBAN" pitchFamily="2" charset="0"/>
              </a:rPr>
              <a:t>সুইচ দিলেও টর্চলাইট জ্বলে না কেন?</a:t>
            </a:r>
            <a:endParaRPr lang="en-US" sz="2400" dirty="0">
              <a:solidFill>
                <a:schemeClr val="tx1"/>
              </a:solidFill>
              <a:latin typeface="NikoshBAN" pitchFamily="2" charset="0"/>
              <a:cs typeface="NikoshBAN" pitchFamily="2" charset="0"/>
            </a:endParaRPr>
          </a:p>
        </p:txBody>
      </p:sp>
      <p:sp>
        <p:nvSpPr>
          <p:cNvPr id="8" name="Down Arrow Callout 7"/>
          <p:cNvSpPr/>
          <p:nvPr/>
        </p:nvSpPr>
        <p:spPr>
          <a:xfrm>
            <a:off x="3033597" y="346617"/>
            <a:ext cx="4038600" cy="762000"/>
          </a:xfrm>
          <a:prstGeom prst="downArrowCallout">
            <a:avLst/>
          </a:prstGeom>
          <a:solidFill>
            <a:srgbClr val="FFFF00"/>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bn-BD" sz="3200" dirty="0" smtClean="0">
                <a:solidFill>
                  <a:schemeClr val="tx1"/>
                </a:solidFill>
                <a:latin typeface="NikoshBAN" pitchFamily="2" charset="0"/>
                <a:cs typeface="NikoshBAN" pitchFamily="2" charset="0"/>
              </a:rPr>
              <a:t>নিচের চিত্র দুটি লক্ষ্য কর</a:t>
            </a:r>
            <a:endParaRPr lang="en-US" sz="3200" dirty="0">
              <a:solidFill>
                <a:schemeClr val="tx1"/>
              </a:solidFill>
              <a:latin typeface="NikoshBAN" pitchFamily="2" charset="0"/>
              <a:cs typeface="NikoshBAN" pitchFamily="2" charset="0"/>
            </a:endParaRPr>
          </a:p>
        </p:txBody>
      </p:sp>
      <p:sp>
        <p:nvSpPr>
          <p:cNvPr id="9" name="Rectangle 8"/>
          <p:cNvSpPr/>
          <p:nvPr/>
        </p:nvSpPr>
        <p:spPr>
          <a:xfrm>
            <a:off x="1287037" y="5262392"/>
            <a:ext cx="9601200" cy="1200329"/>
          </a:xfrm>
          <a:prstGeom prst="rect">
            <a:avLst/>
          </a:prstGeom>
        </p:spPr>
        <p:txBody>
          <a:bodyPr wrap="square">
            <a:spAutoFit/>
          </a:bodyPr>
          <a:lstStyle/>
          <a:p>
            <a:pPr>
              <a:defRPr/>
            </a:pPr>
            <a:r>
              <a:rPr lang="bn-BD" dirty="0"/>
              <a:t>পাঠ শিরোনাম ঘোষনা </a:t>
            </a:r>
            <a:r>
              <a:rPr lang="en-US" dirty="0" err="1"/>
              <a:t>করার</a:t>
            </a:r>
            <a:r>
              <a:rPr lang="en-US" dirty="0"/>
              <a:t> </a:t>
            </a:r>
            <a:r>
              <a:rPr lang="en-US" dirty="0" err="1"/>
              <a:t>জন্য</a:t>
            </a:r>
            <a:r>
              <a:rPr lang="en-US" dirty="0"/>
              <a:t> </a:t>
            </a:r>
            <a:r>
              <a:rPr lang="en-US" dirty="0" err="1"/>
              <a:t>প্রথমে</a:t>
            </a:r>
            <a:r>
              <a:rPr lang="en-US" dirty="0"/>
              <a:t> </a:t>
            </a:r>
            <a:r>
              <a:rPr lang="en-US" dirty="0" err="1"/>
              <a:t>চিত্র</a:t>
            </a:r>
            <a:r>
              <a:rPr lang="en-US" dirty="0"/>
              <a:t> </a:t>
            </a:r>
            <a:r>
              <a:rPr lang="en-US" dirty="0" err="1"/>
              <a:t>দেখিয়ে</a:t>
            </a:r>
            <a:r>
              <a:rPr lang="en-US" dirty="0"/>
              <a:t> </a:t>
            </a:r>
            <a:r>
              <a:rPr lang="en-US" dirty="0" err="1"/>
              <a:t>শিক্ষার্থীদের</a:t>
            </a:r>
            <a:r>
              <a:rPr lang="en-US" dirty="0"/>
              <a:t> </a:t>
            </a:r>
            <a:r>
              <a:rPr lang="bn-BD" dirty="0">
                <a:latin typeface="NikoshBAN" pitchFamily="2" charset="0"/>
                <a:cs typeface="NikoshBAN" pitchFamily="2" charset="0"/>
              </a:rPr>
              <a:t>চার্জের উৎপত্তি</a:t>
            </a:r>
            <a:r>
              <a:rPr lang="en-US" dirty="0">
                <a:latin typeface="NikoshBAN" pitchFamily="2" charset="0"/>
                <a:cs typeface="NikoshBAN" pitchFamily="2" charset="0"/>
              </a:rPr>
              <a:t> </a:t>
            </a:r>
            <a:r>
              <a:rPr lang="en-US" dirty="0"/>
              <a:t> </a:t>
            </a:r>
            <a:r>
              <a:rPr lang="en-US" dirty="0" err="1"/>
              <a:t>সম্পর্কে</a:t>
            </a:r>
            <a:r>
              <a:rPr lang="en-US" dirty="0"/>
              <a:t> </a:t>
            </a:r>
            <a:r>
              <a:rPr lang="en-US" dirty="0" err="1"/>
              <a:t>প্রাসঙ্গিক</a:t>
            </a:r>
            <a:r>
              <a:rPr lang="en-US" dirty="0"/>
              <a:t> </a:t>
            </a:r>
            <a:r>
              <a:rPr lang="en-US" dirty="0" err="1"/>
              <a:t>প্র</a:t>
            </a:r>
            <a:r>
              <a:rPr lang="bn-BD" dirty="0"/>
              <a:t>শ্ন</a:t>
            </a:r>
            <a:r>
              <a:rPr lang="en-US" dirty="0"/>
              <a:t> </a:t>
            </a:r>
            <a:r>
              <a:rPr lang="bn-BD" dirty="0"/>
              <a:t>করা যেতে পারে</a:t>
            </a:r>
            <a:r>
              <a:rPr lang="en-US" dirty="0"/>
              <a:t> </a:t>
            </a:r>
            <a:r>
              <a:rPr lang="bn-IN" dirty="0"/>
              <a:t>এবং তাদের উত্তরের মাধ্যমে পাঠ ঘোষনা করা যেতে পারে।</a:t>
            </a:r>
            <a:endParaRPr lang="en-US" dirty="0"/>
          </a:p>
          <a:p>
            <a:pPr marL="171450" indent="-171450">
              <a:buFont typeface="Wingdings" pitchFamily="2" charset="2"/>
              <a:buChar char="§"/>
              <a:defRPr/>
            </a:pPr>
            <a:r>
              <a:rPr lang="bn-BD" dirty="0">
                <a:latin typeface="NikoshBAN" pitchFamily="2" charset="0"/>
                <a:cs typeface="NikoshBAN" pitchFamily="2" charset="0"/>
              </a:rPr>
              <a:t>সুইচ দিলে </a:t>
            </a:r>
            <a:r>
              <a:rPr lang="bn-IN" dirty="0">
                <a:latin typeface="NikoshBAN" pitchFamily="2" charset="0"/>
                <a:cs typeface="NikoshBAN" pitchFamily="2" charset="0"/>
              </a:rPr>
              <a:t>ব্যাটরিী চালিত খেলনা গাড়ি চলে </a:t>
            </a:r>
            <a:r>
              <a:rPr lang="bn-BD" dirty="0">
                <a:latin typeface="NikoshBAN" pitchFamily="2" charset="0"/>
                <a:cs typeface="NikoshBAN" pitchFamily="2" charset="0"/>
              </a:rPr>
              <a:t>কেন</a:t>
            </a:r>
            <a:r>
              <a:rPr lang="bn-IN" dirty="0">
                <a:latin typeface="NikoshBAN" pitchFamily="2" charset="0"/>
                <a:cs typeface="NikoshBAN" pitchFamily="2" charset="0"/>
              </a:rPr>
              <a:t>?  উত্তরঃ কারণ</a:t>
            </a:r>
            <a:r>
              <a:rPr lang="en-US" dirty="0"/>
              <a:t> </a:t>
            </a:r>
            <a:r>
              <a:rPr lang="bn-IN" dirty="0">
                <a:latin typeface="NikoshBAN" pitchFamily="2" charset="0"/>
                <a:cs typeface="NikoshBAN" pitchFamily="2" charset="0"/>
              </a:rPr>
              <a:t>খেলনা গাড়ির ব্যাটারীতে চার্জ আছে।</a:t>
            </a:r>
          </a:p>
          <a:p>
            <a:pPr marL="171450" indent="-171450">
              <a:buFont typeface="Wingdings" pitchFamily="2" charset="2"/>
              <a:buChar char="§"/>
              <a:defRPr/>
            </a:pPr>
            <a:r>
              <a:rPr lang="bn-IN" dirty="0">
                <a:latin typeface="NikoshBAN" pitchFamily="2" charset="0"/>
                <a:cs typeface="NikoshBAN" pitchFamily="2" charset="0"/>
              </a:rPr>
              <a:t>আবার</a:t>
            </a:r>
            <a:r>
              <a:rPr lang="bn-IN" dirty="0"/>
              <a:t> </a:t>
            </a:r>
            <a:r>
              <a:rPr lang="bn-BD" dirty="0">
                <a:latin typeface="NikoshBAN" pitchFamily="2" charset="0"/>
                <a:cs typeface="NikoshBAN" pitchFamily="2" charset="0"/>
              </a:rPr>
              <a:t>সুইচ দিলেও</a:t>
            </a:r>
            <a:r>
              <a:rPr lang="bn-IN" dirty="0">
                <a:latin typeface="NikoshBAN" pitchFamily="2" charset="0"/>
                <a:cs typeface="NikoshBAN" pitchFamily="2" charset="0"/>
              </a:rPr>
              <a:t> খেলনা গাড়ি চলে</a:t>
            </a:r>
            <a:r>
              <a:rPr lang="bn-BD" dirty="0">
                <a:latin typeface="NikoshBAN" pitchFamily="2" charset="0"/>
                <a:cs typeface="NikoshBAN" pitchFamily="2" charset="0"/>
              </a:rPr>
              <a:t> না</a:t>
            </a:r>
            <a:r>
              <a:rPr lang="en-US" dirty="0">
                <a:latin typeface="NikoshBAN" pitchFamily="2" charset="0"/>
                <a:cs typeface="NikoshBAN" pitchFamily="2" charset="0"/>
              </a:rPr>
              <a:t> </a:t>
            </a:r>
            <a:r>
              <a:rPr lang="bn-IN" dirty="0">
                <a:latin typeface="NikoshBAN" pitchFamily="2" charset="0"/>
                <a:cs typeface="NikoshBAN" pitchFamily="2" charset="0"/>
              </a:rPr>
              <a:t>কেন?</a:t>
            </a:r>
            <a:r>
              <a:rPr lang="bn-BD" dirty="0">
                <a:latin typeface="NikoshBAN" pitchFamily="2" charset="0"/>
                <a:cs typeface="NikoshBAN" pitchFamily="2" charset="0"/>
              </a:rPr>
              <a:t> </a:t>
            </a:r>
            <a:r>
              <a:rPr lang="bn-IN" dirty="0">
                <a:latin typeface="NikoshBAN" pitchFamily="2" charset="0"/>
                <a:cs typeface="NikoshBAN" pitchFamily="2" charset="0"/>
              </a:rPr>
              <a:t>উত্তরঃ কারণ</a:t>
            </a:r>
            <a:r>
              <a:rPr lang="en-US" dirty="0"/>
              <a:t> </a:t>
            </a:r>
            <a:r>
              <a:rPr lang="bn-IN" dirty="0">
                <a:latin typeface="NikoshBAN" pitchFamily="2" charset="0"/>
                <a:cs typeface="NikoshBAN" pitchFamily="2" charset="0"/>
              </a:rPr>
              <a:t>খেলনা গাড়ির ব্যাটারীর চার্জ শেষ হয়েছে।</a:t>
            </a:r>
            <a:endParaRPr lang="en-US" dirty="0"/>
          </a:p>
        </p:txBody>
      </p:sp>
      <p:sp>
        <p:nvSpPr>
          <p:cNvPr id="10" name="Frame 9"/>
          <p:cNvSpPr/>
          <p:nvPr/>
        </p:nvSpPr>
        <p:spPr>
          <a:xfrm>
            <a:off x="167267" y="-78059"/>
            <a:ext cx="11664177" cy="6779941"/>
          </a:xfrm>
          <a:prstGeom prst="frame">
            <a:avLst>
              <a:gd name="adj1" fmla="val 2248"/>
            </a:avLst>
          </a:prstGeom>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155759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1+#ppt_w/2"/>
                                          </p:val>
                                        </p:tav>
                                        <p:tav tm="100000">
                                          <p:val>
                                            <p:strVal val="#ppt_x"/>
                                          </p:val>
                                        </p:tav>
                                      </p:tavLst>
                                    </p:anim>
                                    <p:anim calcmode="lin" valueType="num">
                                      <p:cBhvr additive="base">
                                        <p:cTn id="26"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44604" y="0"/>
            <a:ext cx="11887200" cy="6858000"/>
          </a:xfrm>
          <a:prstGeom prst="frame">
            <a:avLst>
              <a:gd name="adj1" fmla="val 1931"/>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5" name="Picture 4" descr="static-hair-300x263.jpg"/>
          <p:cNvPicPr>
            <a:picLocks noChangeAspect="1"/>
          </p:cNvPicPr>
          <p:nvPr/>
        </p:nvPicPr>
        <p:blipFill>
          <a:blip r:embed="rId2">
            <a:duotone>
              <a:schemeClr val="bg2">
                <a:shade val="45000"/>
                <a:satMod val="135000"/>
              </a:schemeClr>
              <a:prstClr val="white"/>
            </a:duotone>
          </a:blip>
          <a:stretch>
            <a:fillRect/>
          </a:stretch>
        </p:blipFill>
        <p:spPr>
          <a:xfrm>
            <a:off x="2134013" y="685800"/>
            <a:ext cx="7913235" cy="5291254"/>
          </a:xfrm>
          <a:prstGeom prst="rect">
            <a:avLst/>
          </a:prstGeom>
          <a:effectLst>
            <a:softEdge rad="635000"/>
          </a:effectLst>
        </p:spPr>
      </p:pic>
      <p:sp>
        <p:nvSpPr>
          <p:cNvPr id="7" name="Rectangle 6"/>
          <p:cNvSpPr/>
          <p:nvPr/>
        </p:nvSpPr>
        <p:spPr>
          <a:xfrm>
            <a:off x="2040880" y="2778512"/>
            <a:ext cx="65532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000" b="1" dirty="0" smtClean="0">
                <a:solidFill>
                  <a:schemeClr val="tx1"/>
                </a:solidFill>
                <a:latin typeface="NikoshBAN" pitchFamily="2" charset="0"/>
                <a:cs typeface="NikoshBAN" pitchFamily="2" charset="0"/>
              </a:rPr>
              <a:t>আধান বা চার্জের উৎপত্তি</a:t>
            </a:r>
            <a:endParaRPr lang="en-US" sz="6000" b="1" dirty="0">
              <a:solidFill>
                <a:schemeClr val="tx1"/>
              </a:solidFill>
              <a:latin typeface="NikoshBAN" pitchFamily="2" charset="0"/>
              <a:cs typeface="NikoshBAN" pitchFamily="2" charset="0"/>
            </a:endParaRPr>
          </a:p>
        </p:txBody>
      </p:sp>
    </p:spTree>
    <p:extLst>
      <p:ext uri="{BB962C8B-B14F-4D97-AF65-F5344CB8AC3E}">
        <p14:creationId xmlns:p14="http://schemas.microsoft.com/office/powerpoint/2010/main" val="1952556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strVal val="#ppt_w*0.05"/>
                                          </p:val>
                                        </p:tav>
                                        <p:tav tm="100000">
                                          <p:val>
                                            <p:strVal val="#ppt_w"/>
                                          </p:val>
                                        </p:tav>
                                      </p:tavLst>
                                    </p:anim>
                                    <p:anim calcmode="lin" valueType="num">
                                      <p:cBhvr>
                                        <p:cTn id="8" dur="500" fill="hold"/>
                                        <p:tgtEl>
                                          <p:spTgt spid="7"/>
                                        </p:tgtEl>
                                        <p:attrNameLst>
                                          <p:attrName>ppt_h</p:attrName>
                                        </p:attrNameLst>
                                      </p:cBhvr>
                                      <p:tavLst>
                                        <p:tav tm="0">
                                          <p:val>
                                            <p:strVal val="#ppt_h"/>
                                          </p:val>
                                        </p:tav>
                                        <p:tav tm="100000">
                                          <p:val>
                                            <p:strVal val="#ppt_h"/>
                                          </p:val>
                                        </p:tav>
                                      </p:tavLst>
                                    </p:anim>
                                    <p:anim calcmode="lin" valueType="num">
                                      <p:cBhvr>
                                        <p:cTn id="9" dur="500" fill="hold"/>
                                        <p:tgtEl>
                                          <p:spTgt spid="7"/>
                                        </p:tgtEl>
                                        <p:attrNameLst>
                                          <p:attrName>ppt_x</p:attrName>
                                        </p:attrNameLst>
                                      </p:cBhvr>
                                      <p:tavLst>
                                        <p:tav tm="0">
                                          <p:val>
                                            <p:strVal val="#ppt_x-.2"/>
                                          </p:val>
                                        </p:tav>
                                        <p:tav tm="100000">
                                          <p:val>
                                            <p:strVal val="#ppt_x"/>
                                          </p:val>
                                        </p:tav>
                                      </p:tavLst>
                                    </p:anim>
                                    <p:anim calcmode="lin" valueType="num">
                                      <p:cBhvr>
                                        <p:cTn id="10" dur="500" fill="hold"/>
                                        <p:tgtEl>
                                          <p:spTgt spid="7"/>
                                        </p:tgtEl>
                                        <p:attrNameLst>
                                          <p:attrName>ppt_y</p:attrName>
                                        </p:attrNameLst>
                                      </p:cBhvr>
                                      <p:tavLst>
                                        <p:tav tm="0">
                                          <p:val>
                                            <p:strVal val="#ppt_y"/>
                                          </p:val>
                                        </p:tav>
                                        <p:tav tm="100000">
                                          <p:val>
                                            <p:strVal val="#ppt_y"/>
                                          </p:val>
                                        </p:tav>
                                      </p:tavLst>
                                    </p:anim>
                                    <p:animEffect transition="in" filter="fad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111512" y="78057"/>
            <a:ext cx="11775688" cy="6545766"/>
          </a:xfrm>
          <a:prstGeom prst="frame">
            <a:avLst>
              <a:gd name="adj1" fmla="val 1144"/>
            </a:avLst>
          </a:prstGeom>
          <a:solidFill>
            <a:schemeClr val="tx1">
              <a:lumMod val="85000"/>
              <a:lumOff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Rectangle 4"/>
          <p:cNvSpPr/>
          <p:nvPr/>
        </p:nvSpPr>
        <p:spPr>
          <a:xfrm>
            <a:off x="3131634" y="2009078"/>
            <a:ext cx="5596467" cy="6096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r>
              <a:rPr lang="en-US" sz="2800" dirty="0" smtClean="0">
                <a:solidFill>
                  <a:schemeClr val="tx1"/>
                </a:solidFill>
                <a:latin typeface="NikoshBAN" pitchFamily="2" charset="0"/>
                <a:cs typeface="NikoshBAN" pitchFamily="2" charset="0"/>
              </a:rPr>
              <a:t>1। </a:t>
            </a:r>
            <a:r>
              <a:rPr lang="bn-BD" sz="2800" dirty="0" smtClean="0">
                <a:solidFill>
                  <a:schemeClr val="tx1"/>
                </a:solidFill>
                <a:latin typeface="NikoshBAN" pitchFamily="2" charset="0"/>
                <a:cs typeface="NikoshBAN" pitchFamily="2" charset="0"/>
              </a:rPr>
              <a:t>পরমানুর গঠন কিরূপ তা বলতে পারবে।</a:t>
            </a:r>
            <a:endParaRPr lang="en-US" sz="2800" dirty="0">
              <a:solidFill>
                <a:schemeClr val="tx1"/>
              </a:solidFill>
              <a:latin typeface="NikoshBAN" pitchFamily="2" charset="0"/>
              <a:cs typeface="NikoshBAN" pitchFamily="2" charset="0"/>
            </a:endParaRPr>
          </a:p>
        </p:txBody>
      </p:sp>
      <p:sp>
        <p:nvSpPr>
          <p:cNvPr id="6" name="Rectangle 5"/>
          <p:cNvSpPr/>
          <p:nvPr/>
        </p:nvSpPr>
        <p:spPr>
          <a:xfrm>
            <a:off x="3097770" y="2999678"/>
            <a:ext cx="5596464" cy="685800"/>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r>
              <a:rPr lang="en-US" sz="2800" dirty="0" smtClean="0">
                <a:solidFill>
                  <a:schemeClr val="tx1"/>
                </a:solidFill>
                <a:latin typeface="NikoshBAN" pitchFamily="2" charset="0"/>
                <a:cs typeface="NikoshBAN" pitchFamily="2" charset="0"/>
              </a:rPr>
              <a:t>২। </a:t>
            </a:r>
            <a:r>
              <a:rPr lang="bn-BD" sz="2800" dirty="0" smtClean="0">
                <a:solidFill>
                  <a:schemeClr val="tx1"/>
                </a:solidFill>
                <a:latin typeface="NikoshBAN" pitchFamily="2" charset="0"/>
                <a:cs typeface="NikoshBAN" pitchFamily="2" charset="0"/>
              </a:rPr>
              <a:t>চ</a:t>
            </a:r>
            <a:r>
              <a:rPr lang="en-US" sz="2800" dirty="0" err="1" smtClean="0">
                <a:solidFill>
                  <a:schemeClr val="tx1"/>
                </a:solidFill>
                <a:latin typeface="NikoshBAN" pitchFamily="2" charset="0"/>
                <a:cs typeface="NikoshBAN" pitchFamily="2" charset="0"/>
              </a:rPr>
              <a:t>ার্জ</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কী</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তা</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বলতে</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পার</a:t>
            </a:r>
            <a:r>
              <a:rPr lang="bn-BD" sz="2800" dirty="0" smtClean="0">
                <a:solidFill>
                  <a:schemeClr val="tx1"/>
                </a:solidFill>
                <a:latin typeface="NikoshBAN" pitchFamily="2" charset="0"/>
                <a:cs typeface="NikoshBAN" pitchFamily="2" charset="0"/>
              </a:rPr>
              <a:t>বে।</a:t>
            </a:r>
            <a:endParaRPr lang="en-US" sz="2800" dirty="0">
              <a:solidFill>
                <a:schemeClr val="tx1"/>
              </a:solidFill>
              <a:latin typeface="NikoshBAN" pitchFamily="2" charset="0"/>
              <a:cs typeface="NikoshBAN" pitchFamily="2" charset="0"/>
            </a:endParaRPr>
          </a:p>
        </p:txBody>
      </p:sp>
      <p:sp>
        <p:nvSpPr>
          <p:cNvPr id="7" name="Rectangle 6"/>
          <p:cNvSpPr/>
          <p:nvPr/>
        </p:nvSpPr>
        <p:spPr>
          <a:xfrm>
            <a:off x="3089303" y="4142678"/>
            <a:ext cx="5681132" cy="609600"/>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r>
              <a:rPr lang="en-US" sz="2800" dirty="0" smtClean="0">
                <a:solidFill>
                  <a:schemeClr val="tx1"/>
                </a:solidFill>
                <a:latin typeface="NikoshBAN" pitchFamily="2" charset="0"/>
                <a:cs typeface="NikoshBAN" pitchFamily="2" charset="0"/>
              </a:rPr>
              <a:t>৩। </a:t>
            </a:r>
            <a:r>
              <a:rPr lang="bn-BD" sz="2800" dirty="0" smtClean="0">
                <a:solidFill>
                  <a:schemeClr val="tx1"/>
                </a:solidFill>
                <a:latin typeface="NikoshBAN" pitchFamily="2" charset="0"/>
                <a:cs typeface="NikoshBAN" pitchFamily="2" charset="0"/>
              </a:rPr>
              <a:t>চার্জের প্রকৃতি কিরুপ তা বলতে পারবে।</a:t>
            </a:r>
            <a:endParaRPr lang="en-US" sz="2800" dirty="0">
              <a:solidFill>
                <a:schemeClr val="tx1"/>
              </a:solidFill>
              <a:latin typeface="NikoshBAN" pitchFamily="2" charset="0"/>
              <a:cs typeface="NikoshBAN" pitchFamily="2" charset="0"/>
            </a:endParaRPr>
          </a:p>
        </p:txBody>
      </p:sp>
      <p:sp>
        <p:nvSpPr>
          <p:cNvPr id="8" name="Rectangle 7"/>
          <p:cNvSpPr/>
          <p:nvPr/>
        </p:nvSpPr>
        <p:spPr>
          <a:xfrm>
            <a:off x="3089301" y="5209478"/>
            <a:ext cx="5757333" cy="6096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r>
              <a:rPr lang="en-US" sz="2800" dirty="0" smtClean="0">
                <a:solidFill>
                  <a:schemeClr val="tx1"/>
                </a:solidFill>
                <a:latin typeface="NikoshBAN" pitchFamily="2" charset="0"/>
                <a:cs typeface="NikoshBAN" pitchFamily="2" charset="0"/>
              </a:rPr>
              <a:t>৪। </a:t>
            </a:r>
            <a:r>
              <a:rPr lang="bn-BD" sz="2800" dirty="0" smtClean="0">
                <a:solidFill>
                  <a:schemeClr val="tx1"/>
                </a:solidFill>
                <a:latin typeface="NikoshBAN" pitchFamily="2" charset="0"/>
                <a:cs typeface="NikoshBAN" pitchFamily="2" charset="0"/>
              </a:rPr>
              <a:t>চার্জের ধর্ম প্রদর্শন করতে পারবে।</a:t>
            </a:r>
            <a:endParaRPr lang="en-US" sz="2800" dirty="0">
              <a:solidFill>
                <a:schemeClr val="tx1"/>
              </a:solidFill>
              <a:latin typeface="NikoshBAN" pitchFamily="2" charset="0"/>
              <a:cs typeface="NikoshBAN" pitchFamily="2" charset="0"/>
            </a:endParaRPr>
          </a:p>
        </p:txBody>
      </p:sp>
      <p:sp>
        <p:nvSpPr>
          <p:cNvPr id="9" name="Rectangle 8"/>
          <p:cNvSpPr/>
          <p:nvPr/>
        </p:nvSpPr>
        <p:spPr>
          <a:xfrm>
            <a:off x="3389972" y="789878"/>
            <a:ext cx="3733800" cy="609600"/>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r>
              <a:rPr lang="bn-BD" sz="3200" i="1" dirty="0" smtClean="0">
                <a:solidFill>
                  <a:schemeClr val="tx1"/>
                </a:solidFill>
                <a:latin typeface="NikoshBAN" pitchFamily="2" charset="0"/>
                <a:cs typeface="NikoshBAN" pitchFamily="2" charset="0"/>
              </a:rPr>
              <a:t>এই পাঠ শেষে শিক্ষার্থীরা ...</a:t>
            </a:r>
            <a:endParaRPr lang="en-US" sz="3200" i="1" dirty="0">
              <a:solidFill>
                <a:schemeClr val="tx1"/>
              </a:solidFill>
              <a:latin typeface="NikoshBAN" pitchFamily="2" charset="0"/>
              <a:cs typeface="NikoshBAN" pitchFamily="2" charset="0"/>
            </a:endParaRPr>
          </a:p>
        </p:txBody>
      </p:sp>
    </p:spTree>
    <p:extLst>
      <p:ext uri="{BB962C8B-B14F-4D97-AF65-F5344CB8AC3E}">
        <p14:creationId xmlns:p14="http://schemas.microsoft.com/office/powerpoint/2010/main" val="1996476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trips(downRigh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downRigh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strips(downRigh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strips(downRight)">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strips(downRight)">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9684" y="856287"/>
            <a:ext cx="3725333" cy="3810000"/>
          </a:xfrm>
          <a:prstGeom prst="rect">
            <a:avLst/>
          </a:prstGeom>
          <a:effectLst>
            <a:glow rad="228600">
              <a:schemeClr val="accent5">
                <a:satMod val="175000"/>
                <a:alpha val="40000"/>
              </a:schemeClr>
            </a:glow>
          </a:effectLst>
        </p:spPr>
      </p:pic>
      <p:sp>
        <p:nvSpPr>
          <p:cNvPr id="5" name="Down Arrow Callout 4"/>
          <p:cNvSpPr/>
          <p:nvPr/>
        </p:nvSpPr>
        <p:spPr>
          <a:xfrm>
            <a:off x="1569019" y="191429"/>
            <a:ext cx="3251200" cy="685800"/>
          </a:xfrm>
          <a:prstGeom prst="downArrowCallout">
            <a:avLst/>
          </a:prstGeom>
          <a:solidFill>
            <a:schemeClr val="bg1"/>
          </a:solidFill>
          <a:effectLst>
            <a:glow rad="101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solidFill>
                  <a:schemeClr val="tx1"/>
                </a:solidFill>
                <a:latin typeface="NikoshBAN" pitchFamily="2" charset="0"/>
                <a:cs typeface="NikoshBAN" pitchFamily="2" charset="0"/>
              </a:rPr>
              <a:t>সৌরজগ</a:t>
            </a:r>
            <a:r>
              <a:rPr lang="en-US" sz="3600" dirty="0" err="1" smtClean="0">
                <a:solidFill>
                  <a:schemeClr val="tx1"/>
                </a:solidFill>
                <a:latin typeface="NikoshBAN" pitchFamily="2" charset="0"/>
                <a:cs typeface="NikoshBAN" pitchFamily="2" charset="0"/>
              </a:rPr>
              <a:t>তের</a:t>
            </a:r>
            <a:r>
              <a:rPr lang="en-US" sz="3600" dirty="0" smtClean="0">
                <a:solidFill>
                  <a:schemeClr val="tx1"/>
                </a:solidFill>
                <a:latin typeface="NikoshBAN" pitchFamily="2" charset="0"/>
                <a:cs typeface="NikoshBAN" pitchFamily="2" charset="0"/>
              </a:rPr>
              <a:t> </a:t>
            </a:r>
            <a:r>
              <a:rPr lang="en-US" sz="3600" dirty="0" err="1" smtClean="0">
                <a:solidFill>
                  <a:schemeClr val="tx1"/>
                </a:solidFill>
                <a:latin typeface="NikoshBAN" pitchFamily="2" charset="0"/>
                <a:cs typeface="NikoshBAN" pitchFamily="2" charset="0"/>
              </a:rPr>
              <a:t>গঠন</a:t>
            </a:r>
            <a:endParaRPr lang="en-US" sz="3600" dirty="0">
              <a:solidFill>
                <a:schemeClr val="tx1"/>
              </a:solidFill>
              <a:latin typeface="NikoshBAN" pitchFamily="2" charset="0"/>
              <a:cs typeface="NikoshBAN" pitchFamily="2" charset="0"/>
            </a:endParaRPr>
          </a:p>
        </p:txBody>
      </p:sp>
      <p:sp>
        <p:nvSpPr>
          <p:cNvPr id="6" name="Rectangle 5"/>
          <p:cNvSpPr/>
          <p:nvPr/>
        </p:nvSpPr>
        <p:spPr>
          <a:xfrm>
            <a:off x="1433550" y="4706827"/>
            <a:ext cx="3657599" cy="838200"/>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dirty="0" err="1" smtClean="0">
                <a:solidFill>
                  <a:schemeClr val="tx1"/>
                </a:solidFill>
                <a:latin typeface="NikoshBAN" pitchFamily="2" charset="0"/>
                <a:cs typeface="NikoshBAN" pitchFamily="2" charset="0"/>
              </a:rPr>
              <a:t>সূর্যকে</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কেন্দ্র</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করে</a:t>
            </a:r>
            <a:r>
              <a:rPr lang="en-US" sz="2800" dirty="0" smtClean="0">
                <a:solidFill>
                  <a:schemeClr val="tx1"/>
                </a:solidFill>
                <a:latin typeface="NikoshBAN" pitchFamily="2" charset="0"/>
                <a:cs typeface="NikoshBAN" pitchFamily="2" charset="0"/>
              </a:rPr>
              <a:t> </a:t>
            </a:r>
          </a:p>
          <a:p>
            <a:pPr algn="ctr"/>
            <a:r>
              <a:rPr lang="en-US" sz="2800" dirty="0" err="1" smtClean="0">
                <a:solidFill>
                  <a:schemeClr val="tx1"/>
                </a:solidFill>
                <a:latin typeface="NikoshBAN" pitchFamily="2" charset="0"/>
                <a:cs typeface="NikoshBAN" pitchFamily="2" charset="0"/>
              </a:rPr>
              <a:t>গ্রহ-উপগ্রহ</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ঘুরছে</a:t>
            </a:r>
            <a:endParaRPr lang="en-US" sz="2800" dirty="0">
              <a:solidFill>
                <a:schemeClr val="tx1"/>
              </a:solidFill>
              <a:latin typeface="NikoshBAN" pitchFamily="2" charset="0"/>
              <a:cs typeface="NikoshBAN" pitchFamily="2" charset="0"/>
            </a:endParaRPr>
          </a:p>
        </p:txBody>
      </p:sp>
      <p:sp>
        <p:nvSpPr>
          <p:cNvPr id="7" name="Rectangle 6"/>
          <p:cNvSpPr/>
          <p:nvPr/>
        </p:nvSpPr>
        <p:spPr>
          <a:xfrm>
            <a:off x="5798119" y="4651103"/>
            <a:ext cx="3793067" cy="9144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err="1" smtClean="0">
                <a:solidFill>
                  <a:schemeClr val="tx1"/>
                </a:solidFill>
                <a:latin typeface="NikoshBAN" pitchFamily="2" charset="0"/>
                <a:cs typeface="NikoshBAN" pitchFamily="2" charset="0"/>
              </a:rPr>
              <a:t>প্রোটন-নিউট্রন</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বা</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নিউক্লিয়াসকে</a:t>
            </a:r>
            <a:endParaRPr lang="en-US" sz="2800" dirty="0" smtClean="0">
              <a:solidFill>
                <a:schemeClr val="tx1"/>
              </a:solidFill>
              <a:latin typeface="NikoshBAN" pitchFamily="2" charset="0"/>
              <a:cs typeface="NikoshBAN" pitchFamily="2" charset="0"/>
            </a:endParaRPr>
          </a:p>
          <a:p>
            <a:pPr algn="ct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কেন্দ্র</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করে</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ইলেকট্রন</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ঘুরছে</a:t>
            </a:r>
            <a:r>
              <a:rPr lang="en-US" sz="2800" dirty="0" smtClean="0">
                <a:solidFill>
                  <a:schemeClr val="tx1"/>
                </a:solidFill>
                <a:latin typeface="NikoshBAN" pitchFamily="2" charset="0"/>
                <a:cs typeface="NikoshBAN" pitchFamily="2" charset="0"/>
              </a:rPr>
              <a:t>।</a:t>
            </a:r>
            <a:endParaRPr lang="en-US" sz="2800" dirty="0">
              <a:solidFill>
                <a:schemeClr val="tx1"/>
              </a:solidFill>
              <a:latin typeface="NikoshBAN" pitchFamily="2" charset="0"/>
              <a:cs typeface="NikoshBAN" pitchFamily="2" charset="0"/>
            </a:endParaRPr>
          </a:p>
        </p:txBody>
      </p:sp>
      <p:sp>
        <p:nvSpPr>
          <p:cNvPr id="8" name="Down Arrow Callout 7"/>
          <p:cNvSpPr/>
          <p:nvPr/>
        </p:nvSpPr>
        <p:spPr>
          <a:xfrm>
            <a:off x="6039419" y="191429"/>
            <a:ext cx="3251200" cy="685800"/>
          </a:xfrm>
          <a:prstGeom prst="downArrowCallout">
            <a:avLst/>
          </a:prstGeom>
          <a:solidFill>
            <a:schemeClr val="bg1"/>
          </a:solidFill>
          <a:effectLst>
            <a:glow rad="1397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solidFill>
                  <a:schemeClr val="tx1"/>
                </a:solidFill>
                <a:latin typeface="NikoshBAN" pitchFamily="2" charset="0"/>
                <a:cs typeface="NikoshBAN" pitchFamily="2" charset="0"/>
              </a:rPr>
              <a:t>পরমাণুর</a:t>
            </a:r>
            <a:r>
              <a:rPr lang="en-US" sz="3600" dirty="0" smtClean="0">
                <a:solidFill>
                  <a:schemeClr val="tx1"/>
                </a:solidFill>
                <a:latin typeface="NikoshBAN" pitchFamily="2" charset="0"/>
                <a:cs typeface="NikoshBAN" pitchFamily="2" charset="0"/>
              </a:rPr>
              <a:t> </a:t>
            </a:r>
            <a:r>
              <a:rPr lang="en-US" sz="3600" dirty="0" err="1" smtClean="0">
                <a:solidFill>
                  <a:schemeClr val="tx1"/>
                </a:solidFill>
                <a:latin typeface="NikoshBAN" pitchFamily="2" charset="0"/>
                <a:cs typeface="NikoshBAN" pitchFamily="2" charset="0"/>
              </a:rPr>
              <a:t>গঠন</a:t>
            </a:r>
            <a:endParaRPr lang="en-US" sz="3600" dirty="0">
              <a:solidFill>
                <a:schemeClr val="tx1"/>
              </a:solidFill>
              <a:latin typeface="NikoshBAN" pitchFamily="2" charset="0"/>
              <a:cs typeface="NikoshBAN" pitchFamily="2" charset="0"/>
            </a:endParaRPr>
          </a:p>
        </p:txBody>
      </p:sp>
      <p:pic>
        <p:nvPicPr>
          <p:cNvPr id="9" name="Picture 8" descr="atom_animated.gif"/>
          <p:cNvPicPr>
            <a:picLocks noChangeAspect="1"/>
          </p:cNvPicPr>
          <p:nvPr/>
        </p:nvPicPr>
        <p:blipFill>
          <a:blip r:embed="rId3"/>
          <a:stretch>
            <a:fillRect/>
          </a:stretch>
        </p:blipFill>
        <p:spPr>
          <a:xfrm>
            <a:off x="5827752" y="932487"/>
            <a:ext cx="3733800" cy="3733800"/>
          </a:xfrm>
          <a:prstGeom prst="rect">
            <a:avLst/>
          </a:prstGeom>
          <a:solidFill>
            <a:srgbClr val="00B0F0"/>
          </a:solidFill>
          <a:ln>
            <a:noFill/>
          </a:ln>
          <a:effectLst>
            <a:glow rad="139700">
              <a:schemeClr val="accent2">
                <a:satMod val="175000"/>
                <a:alpha val="40000"/>
              </a:schemeClr>
            </a:glow>
          </a:effectLst>
        </p:spPr>
      </p:pic>
      <p:sp>
        <p:nvSpPr>
          <p:cNvPr id="10" name="Rectangle 9"/>
          <p:cNvSpPr/>
          <p:nvPr/>
        </p:nvSpPr>
        <p:spPr>
          <a:xfrm>
            <a:off x="588642" y="5660604"/>
            <a:ext cx="10359688" cy="923330"/>
          </a:xfrm>
          <a:prstGeom prst="rect">
            <a:avLst/>
          </a:prstGeom>
        </p:spPr>
        <p:txBody>
          <a:bodyPr wrap="square">
            <a:spAutoFit/>
          </a:bodyPr>
          <a:lstStyle/>
          <a:p>
            <a:r>
              <a:rPr lang="bn-IN" sz="1400" baseline="0" dirty="0" smtClean="0"/>
              <a:t>আজেকর পাঠের প্রথম শিখনফলের উদেশ্যে চিত্রগুলি দেওয়া হয়েছে</a:t>
            </a:r>
            <a:r>
              <a:rPr lang="en-US" sz="1400" baseline="0" dirty="0" smtClean="0"/>
              <a:t>। </a:t>
            </a:r>
            <a:r>
              <a:rPr lang="en-US" sz="1400" baseline="0" dirty="0" err="1" smtClean="0"/>
              <a:t>সৌরজগতের</a:t>
            </a:r>
            <a:r>
              <a:rPr lang="en-US" sz="1400" baseline="0" dirty="0" smtClean="0"/>
              <a:t> </a:t>
            </a:r>
            <a:r>
              <a:rPr lang="en-US" sz="1400" baseline="0" dirty="0" err="1" smtClean="0"/>
              <a:t>গঠনের</a:t>
            </a:r>
            <a:r>
              <a:rPr lang="en-US" sz="1400" baseline="0" dirty="0" smtClean="0"/>
              <a:t> </a:t>
            </a:r>
            <a:r>
              <a:rPr lang="en-US" sz="1400" baseline="0" dirty="0" err="1" smtClean="0"/>
              <a:t>সঙ্গে</a:t>
            </a:r>
            <a:r>
              <a:rPr lang="en-US" sz="1400" baseline="0" dirty="0" smtClean="0"/>
              <a:t> </a:t>
            </a:r>
            <a:r>
              <a:rPr lang="en-US" sz="1400" baseline="0" dirty="0" err="1" smtClean="0"/>
              <a:t>পরমানুর</a:t>
            </a:r>
            <a:r>
              <a:rPr lang="en-US" sz="1400" baseline="0" dirty="0" smtClean="0"/>
              <a:t> </a:t>
            </a:r>
            <a:r>
              <a:rPr lang="en-US" sz="1400" baseline="0" dirty="0" err="1" smtClean="0"/>
              <a:t>গঠনের</a:t>
            </a:r>
            <a:r>
              <a:rPr lang="en-US" sz="1400" baseline="0" dirty="0" smtClean="0"/>
              <a:t> </a:t>
            </a:r>
            <a:r>
              <a:rPr lang="en-US" sz="1400" baseline="0" dirty="0" err="1" smtClean="0"/>
              <a:t>তুলনা</a:t>
            </a:r>
            <a:r>
              <a:rPr lang="en-US" sz="1400" baseline="0" dirty="0" smtClean="0"/>
              <a:t> </a:t>
            </a:r>
            <a:r>
              <a:rPr lang="en-US" sz="1400" baseline="0" dirty="0" err="1" smtClean="0"/>
              <a:t>করা</a:t>
            </a:r>
            <a:r>
              <a:rPr lang="en-US" sz="1400" baseline="0" dirty="0" smtClean="0"/>
              <a:t> </a:t>
            </a:r>
            <a:r>
              <a:rPr lang="en-US" sz="1400" baseline="0" dirty="0" err="1" smtClean="0"/>
              <a:t>হয়েছে</a:t>
            </a:r>
            <a:r>
              <a:rPr lang="en-US" baseline="0" dirty="0" smtClean="0"/>
              <a:t>।</a:t>
            </a:r>
            <a:r>
              <a:rPr lang="bn-IN" baseline="0" dirty="0" smtClean="0"/>
              <a:t> </a:t>
            </a:r>
            <a:r>
              <a:rPr lang="en-US" dirty="0" err="1" smtClean="0">
                <a:solidFill>
                  <a:schemeClr val="tx1"/>
                </a:solidFill>
                <a:latin typeface="NikoshBAN" pitchFamily="2" charset="0"/>
                <a:cs typeface="NikoshBAN" pitchFamily="2" charset="0"/>
              </a:rPr>
              <a:t>সূর্যকে</a:t>
            </a:r>
            <a:r>
              <a:rPr lang="en-US" dirty="0" smtClean="0">
                <a:solidFill>
                  <a:schemeClr val="tx1"/>
                </a:solidFill>
                <a:latin typeface="NikoshBAN" pitchFamily="2" charset="0"/>
                <a:cs typeface="NikoshBAN" pitchFamily="2" charset="0"/>
              </a:rPr>
              <a:t> </a:t>
            </a:r>
            <a:r>
              <a:rPr lang="en-US" dirty="0" err="1" smtClean="0">
                <a:solidFill>
                  <a:schemeClr val="tx1"/>
                </a:solidFill>
                <a:latin typeface="NikoshBAN" pitchFamily="2" charset="0"/>
                <a:cs typeface="NikoshBAN" pitchFamily="2" charset="0"/>
              </a:rPr>
              <a:t>কেন্দ্র</a:t>
            </a:r>
            <a:r>
              <a:rPr lang="en-US" dirty="0" smtClean="0">
                <a:solidFill>
                  <a:schemeClr val="tx1"/>
                </a:solidFill>
                <a:latin typeface="NikoshBAN" pitchFamily="2" charset="0"/>
                <a:cs typeface="NikoshBAN" pitchFamily="2" charset="0"/>
              </a:rPr>
              <a:t> </a:t>
            </a:r>
            <a:r>
              <a:rPr lang="en-US" dirty="0" err="1" smtClean="0">
                <a:solidFill>
                  <a:schemeClr val="tx1"/>
                </a:solidFill>
                <a:latin typeface="NikoshBAN" pitchFamily="2" charset="0"/>
                <a:cs typeface="NikoshBAN" pitchFamily="2" charset="0"/>
              </a:rPr>
              <a:t>করে</a:t>
            </a:r>
            <a:r>
              <a:rPr lang="en-US" dirty="0" smtClean="0">
                <a:solidFill>
                  <a:schemeClr val="tx1"/>
                </a:solidFill>
                <a:latin typeface="NikoshBAN" pitchFamily="2" charset="0"/>
                <a:cs typeface="NikoshBAN" pitchFamily="2" charset="0"/>
              </a:rPr>
              <a:t> </a:t>
            </a:r>
            <a:r>
              <a:rPr lang="bn-IN" dirty="0" smtClean="0">
                <a:solidFill>
                  <a:schemeClr val="tx1"/>
                </a:solidFill>
                <a:latin typeface="NikoshBAN" pitchFamily="2" charset="0"/>
                <a:cs typeface="NikoshBAN" pitchFamily="2" charset="0"/>
              </a:rPr>
              <a:t>যেমন</a:t>
            </a:r>
            <a:r>
              <a:rPr lang="bn-IN" baseline="0" dirty="0" smtClean="0">
                <a:solidFill>
                  <a:schemeClr val="tx1"/>
                </a:solidFill>
                <a:latin typeface="NikoshBAN" pitchFamily="2" charset="0"/>
                <a:cs typeface="NikoshBAN" pitchFamily="2" charset="0"/>
              </a:rPr>
              <a:t> </a:t>
            </a:r>
            <a:r>
              <a:rPr lang="en-US" dirty="0" err="1" smtClean="0">
                <a:solidFill>
                  <a:schemeClr val="tx1"/>
                </a:solidFill>
                <a:latin typeface="NikoshBAN" pitchFamily="2" charset="0"/>
                <a:cs typeface="NikoshBAN" pitchFamily="2" charset="0"/>
              </a:rPr>
              <a:t>গ্রহ-উপগ্রহ</a:t>
            </a:r>
            <a:r>
              <a:rPr lang="en-US" dirty="0" smtClean="0">
                <a:solidFill>
                  <a:schemeClr val="tx1"/>
                </a:solidFill>
                <a:latin typeface="NikoshBAN" pitchFamily="2" charset="0"/>
                <a:cs typeface="NikoshBAN" pitchFamily="2" charset="0"/>
              </a:rPr>
              <a:t> </a:t>
            </a:r>
            <a:r>
              <a:rPr lang="en-US" dirty="0" err="1" smtClean="0">
                <a:solidFill>
                  <a:schemeClr val="tx1"/>
                </a:solidFill>
                <a:latin typeface="NikoshBAN" pitchFamily="2" charset="0"/>
                <a:cs typeface="NikoshBAN" pitchFamily="2" charset="0"/>
              </a:rPr>
              <a:t>ঘুরছে</a:t>
            </a:r>
            <a:r>
              <a:rPr lang="bn-IN" dirty="0" smtClean="0">
                <a:solidFill>
                  <a:schemeClr val="tx1"/>
                </a:solidFill>
                <a:latin typeface="NikoshBAN" pitchFamily="2" charset="0"/>
                <a:cs typeface="NikoshBAN" pitchFamily="2" charset="0"/>
              </a:rPr>
              <a:t> ঠিক</a:t>
            </a:r>
            <a:r>
              <a:rPr lang="bn-IN" baseline="0" dirty="0" smtClean="0">
                <a:solidFill>
                  <a:schemeClr val="tx1"/>
                </a:solidFill>
                <a:latin typeface="NikoshBAN" pitchFamily="2" charset="0"/>
                <a:cs typeface="NikoshBAN" pitchFamily="2" charset="0"/>
              </a:rPr>
              <a:t> অনুরুপভাবে </a:t>
            </a:r>
            <a:r>
              <a:rPr lang="en-US" dirty="0" err="1" smtClean="0">
                <a:solidFill>
                  <a:schemeClr val="tx1"/>
                </a:solidFill>
                <a:latin typeface="NikoshBAN" pitchFamily="2" charset="0"/>
                <a:cs typeface="NikoshBAN" pitchFamily="2" charset="0"/>
              </a:rPr>
              <a:t>নিউক্লিয়াসকে</a:t>
            </a:r>
            <a:r>
              <a:rPr lang="bn-IN" dirty="0" smtClean="0">
                <a:solidFill>
                  <a:schemeClr val="tx1"/>
                </a:solidFill>
                <a:latin typeface="NikoshBAN" pitchFamily="2" charset="0"/>
                <a:cs typeface="NikoshBAN" pitchFamily="2" charset="0"/>
              </a:rPr>
              <a:t> </a:t>
            </a:r>
            <a:r>
              <a:rPr lang="en-US" dirty="0" err="1" smtClean="0">
                <a:solidFill>
                  <a:schemeClr val="tx1"/>
                </a:solidFill>
                <a:latin typeface="NikoshBAN" pitchFamily="2" charset="0"/>
                <a:cs typeface="NikoshBAN" pitchFamily="2" charset="0"/>
              </a:rPr>
              <a:t>কেন্দ্র</a:t>
            </a:r>
            <a:r>
              <a:rPr lang="en-US" dirty="0" smtClean="0">
                <a:solidFill>
                  <a:schemeClr val="tx1"/>
                </a:solidFill>
                <a:latin typeface="NikoshBAN" pitchFamily="2" charset="0"/>
                <a:cs typeface="NikoshBAN" pitchFamily="2" charset="0"/>
              </a:rPr>
              <a:t> </a:t>
            </a:r>
            <a:r>
              <a:rPr lang="en-US" dirty="0" err="1" smtClean="0">
                <a:solidFill>
                  <a:schemeClr val="tx1"/>
                </a:solidFill>
                <a:latin typeface="NikoshBAN" pitchFamily="2" charset="0"/>
                <a:cs typeface="NikoshBAN" pitchFamily="2" charset="0"/>
              </a:rPr>
              <a:t>করে</a:t>
            </a:r>
            <a:r>
              <a:rPr lang="en-US" dirty="0" smtClean="0">
                <a:solidFill>
                  <a:schemeClr val="tx1"/>
                </a:solidFill>
                <a:latin typeface="NikoshBAN" pitchFamily="2" charset="0"/>
                <a:cs typeface="NikoshBAN" pitchFamily="2" charset="0"/>
              </a:rPr>
              <a:t> </a:t>
            </a:r>
            <a:r>
              <a:rPr lang="en-US" dirty="0" err="1" smtClean="0">
                <a:solidFill>
                  <a:schemeClr val="tx1"/>
                </a:solidFill>
                <a:latin typeface="NikoshBAN" pitchFamily="2" charset="0"/>
                <a:cs typeface="NikoshBAN" pitchFamily="2" charset="0"/>
              </a:rPr>
              <a:t>ইলেকট্রন</a:t>
            </a:r>
            <a:r>
              <a:rPr lang="en-US" dirty="0" smtClean="0">
                <a:solidFill>
                  <a:schemeClr val="tx1"/>
                </a:solidFill>
                <a:latin typeface="NikoshBAN" pitchFamily="2" charset="0"/>
                <a:cs typeface="NikoshBAN" pitchFamily="2" charset="0"/>
              </a:rPr>
              <a:t> </a:t>
            </a:r>
            <a:r>
              <a:rPr lang="en-US" dirty="0" err="1" smtClean="0">
                <a:solidFill>
                  <a:schemeClr val="tx1"/>
                </a:solidFill>
                <a:latin typeface="NikoshBAN" pitchFamily="2" charset="0"/>
                <a:cs typeface="NikoshBAN" pitchFamily="2" charset="0"/>
              </a:rPr>
              <a:t>ঘুরছে</a:t>
            </a:r>
            <a:r>
              <a:rPr lang="en-US" dirty="0" smtClean="0">
                <a:solidFill>
                  <a:schemeClr val="tx1"/>
                </a:solidFill>
                <a:latin typeface="NikoshBAN" pitchFamily="2" charset="0"/>
                <a:cs typeface="NikoshBAN" pitchFamily="2" charset="0"/>
              </a:rPr>
              <a:t>।</a:t>
            </a:r>
          </a:p>
          <a:p>
            <a:endParaRPr lang="en-US" dirty="0" smtClean="0">
              <a:solidFill>
                <a:schemeClr val="tx1"/>
              </a:solidFill>
              <a:latin typeface="NikoshBAN" pitchFamily="2" charset="0"/>
              <a:cs typeface="NikoshBAN" pitchFamily="2" charset="0"/>
            </a:endParaRPr>
          </a:p>
        </p:txBody>
      </p:sp>
    </p:spTree>
    <p:extLst>
      <p:ext uri="{BB962C8B-B14F-4D97-AF65-F5344CB8AC3E}">
        <p14:creationId xmlns:p14="http://schemas.microsoft.com/office/powerpoint/2010/main" val="977024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2" fill="hold" nodeType="click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additive="base">
                                        <p:cTn id="28" dur="500" fill="hold"/>
                                        <p:tgtEl>
                                          <p:spTgt spid="9"/>
                                        </p:tgtEl>
                                        <p:attrNameLst>
                                          <p:attrName>ppt_x</p:attrName>
                                        </p:attrNameLst>
                                      </p:cBhvr>
                                      <p:tavLst>
                                        <p:tav tm="0">
                                          <p:val>
                                            <p:strVal val="1+#ppt_w/2"/>
                                          </p:val>
                                        </p:tav>
                                        <p:tav tm="100000">
                                          <p:val>
                                            <p:strVal val="#ppt_x"/>
                                          </p:val>
                                        </p:tav>
                                      </p:tavLst>
                                    </p:anim>
                                    <p:anim calcmode="lin" valueType="num">
                                      <p:cBhvr additive="base">
                                        <p:cTn id="29"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793487" y="847493"/>
            <a:ext cx="7391400" cy="3200400"/>
            <a:chOff x="952500" y="1447800"/>
            <a:chExt cx="8686800" cy="4191000"/>
          </a:xfrm>
        </p:grpSpPr>
        <p:grpSp>
          <p:nvGrpSpPr>
            <p:cNvPr id="5" name="Group 4"/>
            <p:cNvGrpSpPr/>
            <p:nvPr/>
          </p:nvGrpSpPr>
          <p:grpSpPr>
            <a:xfrm>
              <a:off x="952500" y="1447800"/>
              <a:ext cx="8686800" cy="4191000"/>
              <a:chOff x="2171700" y="1295400"/>
              <a:chExt cx="6248400" cy="4343400"/>
            </a:xfrm>
          </p:grpSpPr>
          <p:grpSp>
            <p:nvGrpSpPr>
              <p:cNvPr id="7" name="Group 6"/>
              <p:cNvGrpSpPr/>
              <p:nvPr/>
            </p:nvGrpSpPr>
            <p:grpSpPr>
              <a:xfrm>
                <a:off x="2171700" y="1295400"/>
                <a:ext cx="6248400" cy="4343400"/>
                <a:chOff x="2171700" y="1295400"/>
                <a:chExt cx="6248400" cy="4343400"/>
              </a:xfrm>
            </p:grpSpPr>
            <p:pic>
              <p:nvPicPr>
                <p:cNvPr id="9" name="Picture 8" descr="index.jpg"/>
                <p:cNvPicPr>
                  <a:picLocks noChangeAspect="1"/>
                </p:cNvPicPr>
                <p:nvPr/>
              </p:nvPicPr>
              <p:blipFill>
                <a:blip r:embed="rId2"/>
                <a:stretch>
                  <a:fillRect/>
                </a:stretch>
              </p:blipFill>
              <p:spPr>
                <a:xfrm>
                  <a:off x="2171700" y="1295400"/>
                  <a:ext cx="6248400" cy="4343400"/>
                </a:xfrm>
                <a:prstGeom prst="rect">
                  <a:avLst/>
                </a:prstGeom>
              </p:spPr>
            </p:pic>
            <p:sp>
              <p:nvSpPr>
                <p:cNvPr id="10" name="Rectangle 9"/>
                <p:cNvSpPr/>
                <p:nvPr/>
              </p:nvSpPr>
              <p:spPr>
                <a:xfrm>
                  <a:off x="6362700" y="2971800"/>
                  <a:ext cx="12192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515100" y="3657600"/>
                  <a:ext cx="12954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591300" y="4953000"/>
                  <a:ext cx="1219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p:cNvSpPr/>
              <p:nvPr/>
            </p:nvSpPr>
            <p:spPr>
              <a:xfrm>
                <a:off x="2324100" y="3352800"/>
                <a:ext cx="12192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Oval 5"/>
            <p:cNvSpPr/>
            <p:nvPr/>
          </p:nvSpPr>
          <p:spPr>
            <a:xfrm>
              <a:off x="4381500" y="3048000"/>
              <a:ext cx="1219200" cy="990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p:cNvGrpSpPr/>
          <p:nvPr/>
        </p:nvGrpSpPr>
        <p:grpSpPr>
          <a:xfrm>
            <a:off x="1090754" y="3285893"/>
            <a:ext cx="2912533" cy="762000"/>
            <a:chOff x="342900" y="3810000"/>
            <a:chExt cx="3276600" cy="762000"/>
          </a:xfrm>
        </p:grpSpPr>
        <p:cxnSp>
          <p:nvCxnSpPr>
            <p:cNvPr id="14" name="Straight Arrow Connector 13"/>
            <p:cNvCxnSpPr/>
            <p:nvPr/>
          </p:nvCxnSpPr>
          <p:spPr>
            <a:xfrm flipV="1">
              <a:off x="3009900" y="3810000"/>
              <a:ext cx="609600" cy="4191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342900" y="4038600"/>
              <a:ext cx="2828925" cy="533400"/>
            </a:xfrm>
            <a:prstGeom prst="rect">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000" dirty="0" smtClean="0">
                  <a:solidFill>
                    <a:schemeClr val="tx1"/>
                  </a:solidFill>
                  <a:latin typeface="NikoshBAN" pitchFamily="2" charset="0"/>
                  <a:cs typeface="NikoshBAN" pitchFamily="2" charset="0"/>
                </a:rPr>
                <a:t>ইলেকট্রন আবর্তনের কক্ষপথ</a:t>
              </a:r>
              <a:endParaRPr lang="en-US" sz="2000" dirty="0">
                <a:solidFill>
                  <a:schemeClr val="tx1"/>
                </a:solidFill>
                <a:latin typeface="NikoshBAN" pitchFamily="2" charset="0"/>
                <a:cs typeface="NikoshBAN" pitchFamily="2" charset="0"/>
              </a:endParaRPr>
            </a:p>
          </p:txBody>
        </p:sp>
      </p:grpSp>
      <p:grpSp>
        <p:nvGrpSpPr>
          <p:cNvPr id="16" name="Group 15"/>
          <p:cNvGrpSpPr/>
          <p:nvPr/>
        </p:nvGrpSpPr>
        <p:grpSpPr>
          <a:xfrm>
            <a:off x="5578088" y="1914293"/>
            <a:ext cx="3759199" cy="457200"/>
            <a:chOff x="5372100" y="2971800"/>
            <a:chExt cx="4229098" cy="457200"/>
          </a:xfrm>
        </p:grpSpPr>
        <p:cxnSp>
          <p:nvCxnSpPr>
            <p:cNvPr id="17" name="Straight Arrow Connector 16"/>
            <p:cNvCxnSpPr/>
            <p:nvPr/>
          </p:nvCxnSpPr>
          <p:spPr>
            <a:xfrm rot="10800000" flipV="1">
              <a:off x="5372100" y="3276600"/>
              <a:ext cx="1752600" cy="762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7048498" y="2971800"/>
              <a:ext cx="2552700" cy="457200"/>
            </a:xfrm>
            <a:prstGeom prst="rect">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000" b="1" dirty="0" smtClean="0">
                  <a:solidFill>
                    <a:schemeClr val="tx1"/>
                  </a:solidFill>
                  <a:latin typeface="NikoshBAN" pitchFamily="2" charset="0"/>
                  <a:cs typeface="NikoshBAN" pitchFamily="2" charset="0"/>
                </a:rPr>
                <a:t>প্রোটন- ধনাত্বক আধানযুক্ত</a:t>
              </a:r>
              <a:endParaRPr lang="en-US" sz="2000" b="1" dirty="0">
                <a:solidFill>
                  <a:schemeClr val="tx1"/>
                </a:solidFill>
                <a:latin typeface="NikoshBAN" pitchFamily="2" charset="0"/>
                <a:cs typeface="NikoshBAN" pitchFamily="2" charset="0"/>
              </a:endParaRPr>
            </a:p>
          </p:txBody>
        </p:sp>
      </p:grpSp>
      <p:grpSp>
        <p:nvGrpSpPr>
          <p:cNvPr id="19" name="Group 18"/>
          <p:cNvGrpSpPr/>
          <p:nvPr/>
        </p:nvGrpSpPr>
        <p:grpSpPr>
          <a:xfrm>
            <a:off x="5755887" y="3362093"/>
            <a:ext cx="3640667" cy="457200"/>
            <a:chOff x="5664200" y="5029200"/>
            <a:chExt cx="3868209" cy="457200"/>
          </a:xfrm>
        </p:grpSpPr>
        <p:sp>
          <p:nvSpPr>
            <p:cNvPr id="20" name="Rectangle 19"/>
            <p:cNvSpPr/>
            <p:nvPr/>
          </p:nvSpPr>
          <p:spPr>
            <a:xfrm>
              <a:off x="6212946" y="5029200"/>
              <a:ext cx="3319463" cy="457200"/>
            </a:xfrm>
            <a:prstGeom prst="rect">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400" dirty="0" smtClean="0">
                  <a:solidFill>
                    <a:schemeClr val="tx1"/>
                  </a:solidFill>
                  <a:latin typeface="NikoshBAN" pitchFamily="2" charset="0"/>
                  <a:cs typeface="NikoshBAN" pitchFamily="2" charset="0"/>
                </a:rPr>
                <a:t>ইলেকট্রন- ঋণাত্বক আধানযুক্ত</a:t>
              </a:r>
              <a:endParaRPr lang="en-US" sz="2400" dirty="0">
                <a:solidFill>
                  <a:schemeClr val="tx1"/>
                </a:solidFill>
                <a:latin typeface="NikoshBAN" pitchFamily="2" charset="0"/>
                <a:cs typeface="NikoshBAN" pitchFamily="2" charset="0"/>
              </a:endParaRPr>
            </a:p>
          </p:txBody>
        </p:sp>
        <p:cxnSp>
          <p:nvCxnSpPr>
            <p:cNvPr id="21" name="Straight Arrow Connector 20"/>
            <p:cNvCxnSpPr/>
            <p:nvPr/>
          </p:nvCxnSpPr>
          <p:spPr>
            <a:xfrm rot="10800000">
              <a:off x="5664200" y="5091752"/>
              <a:ext cx="850901" cy="15240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22" name="Down Arrow Callout 21"/>
          <p:cNvSpPr/>
          <p:nvPr/>
        </p:nvSpPr>
        <p:spPr>
          <a:xfrm>
            <a:off x="3681554" y="134798"/>
            <a:ext cx="3251200" cy="685800"/>
          </a:xfrm>
          <a:prstGeom prst="downArrowCallout">
            <a:avLst/>
          </a:prstGeom>
          <a:noFill/>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solidFill>
                  <a:schemeClr val="tx1"/>
                </a:solidFill>
                <a:latin typeface="NikoshBAN" pitchFamily="2" charset="0"/>
                <a:cs typeface="NikoshBAN" pitchFamily="2" charset="0"/>
              </a:rPr>
              <a:t>পরমাণুর</a:t>
            </a:r>
            <a:r>
              <a:rPr lang="en-US" sz="3600" dirty="0" smtClean="0">
                <a:solidFill>
                  <a:schemeClr val="tx1"/>
                </a:solidFill>
                <a:latin typeface="NikoshBAN" pitchFamily="2" charset="0"/>
                <a:cs typeface="NikoshBAN" pitchFamily="2" charset="0"/>
              </a:rPr>
              <a:t> </a:t>
            </a:r>
            <a:r>
              <a:rPr lang="en-US" sz="3600" dirty="0" err="1" smtClean="0">
                <a:solidFill>
                  <a:schemeClr val="tx1"/>
                </a:solidFill>
                <a:latin typeface="NikoshBAN" pitchFamily="2" charset="0"/>
                <a:cs typeface="NikoshBAN" pitchFamily="2" charset="0"/>
              </a:rPr>
              <a:t>গঠন</a:t>
            </a:r>
            <a:endParaRPr lang="en-US" sz="3600" dirty="0">
              <a:solidFill>
                <a:schemeClr val="tx1"/>
              </a:solidFill>
              <a:latin typeface="NikoshBAN" pitchFamily="2" charset="0"/>
              <a:cs typeface="NikoshBAN" pitchFamily="2" charset="0"/>
            </a:endParaRPr>
          </a:p>
        </p:txBody>
      </p:sp>
      <p:grpSp>
        <p:nvGrpSpPr>
          <p:cNvPr id="23" name="Group 22"/>
          <p:cNvGrpSpPr/>
          <p:nvPr/>
        </p:nvGrpSpPr>
        <p:grpSpPr>
          <a:xfrm>
            <a:off x="1031488" y="2219093"/>
            <a:ext cx="3666065" cy="457200"/>
            <a:chOff x="257176" y="3581400"/>
            <a:chExt cx="4124323" cy="457200"/>
          </a:xfrm>
        </p:grpSpPr>
        <p:cxnSp>
          <p:nvCxnSpPr>
            <p:cNvPr id="24" name="Straight Arrow Connector 23"/>
            <p:cNvCxnSpPr>
              <a:stCxn id="25" idx="3"/>
            </p:cNvCxnSpPr>
            <p:nvPr/>
          </p:nvCxnSpPr>
          <p:spPr>
            <a:xfrm>
              <a:off x="3162301" y="3810000"/>
              <a:ext cx="1219198"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257176" y="3581400"/>
              <a:ext cx="2905126" cy="457200"/>
            </a:xfrm>
            <a:prstGeom prst="rect">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000" b="1" dirty="0" smtClean="0">
                  <a:solidFill>
                    <a:schemeClr val="tx1"/>
                  </a:solidFill>
                  <a:latin typeface="NikoshBAN" pitchFamily="2" charset="0"/>
                  <a:cs typeface="NikoshBAN" pitchFamily="2" charset="0"/>
                </a:rPr>
                <a:t>প্রোটন + নিউট্রন = নিউক্লিয়াস</a:t>
              </a:r>
              <a:endParaRPr lang="en-US" sz="2000" b="1" dirty="0">
                <a:solidFill>
                  <a:schemeClr val="tx1"/>
                </a:solidFill>
                <a:latin typeface="NikoshBAN" pitchFamily="2" charset="0"/>
                <a:cs typeface="NikoshBAN" pitchFamily="2" charset="0"/>
              </a:endParaRPr>
            </a:p>
          </p:txBody>
        </p:sp>
      </p:grpSp>
      <p:sp>
        <p:nvSpPr>
          <p:cNvPr id="26" name="Rectangle 25"/>
          <p:cNvSpPr/>
          <p:nvPr/>
        </p:nvSpPr>
        <p:spPr>
          <a:xfrm>
            <a:off x="2259154" y="4074788"/>
            <a:ext cx="6096000" cy="457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err="1" smtClean="0">
                <a:solidFill>
                  <a:schemeClr val="tx1"/>
                </a:solidFill>
                <a:latin typeface="NikoshBAN" pitchFamily="2" charset="0"/>
                <a:cs typeface="NikoshBAN" pitchFamily="2" charset="0"/>
              </a:rPr>
              <a:t>নিচের</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প্রশ্ন</a:t>
            </a:r>
            <a:r>
              <a:rPr lang="bn-BD" sz="2800" dirty="0" smtClean="0">
                <a:solidFill>
                  <a:schemeClr val="tx1"/>
                </a:solidFill>
                <a:latin typeface="NikoshBAN" pitchFamily="2" charset="0"/>
                <a:cs typeface="NikoshBAN" pitchFamily="2" charset="0"/>
              </a:rPr>
              <a:t>গুলোর</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উত্তর</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খাতায়</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লিখ</a:t>
            </a:r>
            <a:endParaRPr lang="en-US" sz="2800" dirty="0">
              <a:solidFill>
                <a:schemeClr val="tx1"/>
              </a:solidFill>
              <a:latin typeface="NikoshBAN" pitchFamily="2" charset="0"/>
              <a:cs typeface="NikoshBAN" pitchFamily="2" charset="0"/>
            </a:endParaRPr>
          </a:p>
        </p:txBody>
      </p:sp>
      <p:sp>
        <p:nvSpPr>
          <p:cNvPr id="27" name="Rectangle 26"/>
          <p:cNvSpPr/>
          <p:nvPr/>
        </p:nvSpPr>
        <p:spPr>
          <a:xfrm>
            <a:off x="2259154" y="4638761"/>
            <a:ext cx="60960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err="1" smtClean="0">
                <a:solidFill>
                  <a:schemeClr val="tx1"/>
                </a:solidFill>
                <a:latin typeface="NikoshBAN" pitchFamily="2" charset="0"/>
                <a:cs typeface="NikoshBAN" pitchFamily="2" charset="0"/>
              </a:rPr>
              <a:t>প্রশ্নঃ</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পরমা</a:t>
            </a:r>
            <a:r>
              <a:rPr lang="bn-BD" sz="2800" dirty="0" smtClean="0">
                <a:solidFill>
                  <a:schemeClr val="tx1"/>
                </a:solidFill>
                <a:latin typeface="NikoshBAN" pitchFamily="2" charset="0"/>
                <a:cs typeface="NikoshBAN" pitchFamily="2" charset="0"/>
              </a:rPr>
              <a:t>ণু</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কী</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নিয়ে</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গঠিত</a:t>
            </a:r>
            <a:r>
              <a:rPr lang="en-US" sz="2800" dirty="0" smtClean="0">
                <a:solidFill>
                  <a:schemeClr val="tx1"/>
                </a:solidFill>
                <a:latin typeface="NikoshBAN" pitchFamily="2" charset="0"/>
                <a:cs typeface="NikoshBAN" pitchFamily="2" charset="0"/>
              </a:rPr>
              <a:t>?</a:t>
            </a:r>
            <a:endParaRPr lang="en-US" sz="2800" dirty="0">
              <a:solidFill>
                <a:schemeClr val="tx1"/>
              </a:solidFill>
              <a:latin typeface="NikoshBAN" pitchFamily="2" charset="0"/>
              <a:cs typeface="NikoshBAN" pitchFamily="2" charset="0"/>
            </a:endParaRPr>
          </a:p>
        </p:txBody>
      </p:sp>
      <p:sp>
        <p:nvSpPr>
          <p:cNvPr id="28" name="Rectangle 27"/>
          <p:cNvSpPr/>
          <p:nvPr/>
        </p:nvSpPr>
        <p:spPr>
          <a:xfrm>
            <a:off x="2259154" y="5178812"/>
            <a:ext cx="6096000" cy="4572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dirty="0" err="1" smtClean="0">
                <a:solidFill>
                  <a:schemeClr val="tx1"/>
                </a:solidFill>
                <a:latin typeface="NikoshBAN" pitchFamily="2" charset="0"/>
                <a:cs typeface="NikoshBAN" pitchFamily="2" charset="0"/>
              </a:rPr>
              <a:t>প্রশ্নঃ</a:t>
            </a:r>
            <a:r>
              <a:rPr lang="en-US" sz="2800" dirty="0" smtClean="0">
                <a:solidFill>
                  <a:schemeClr val="tx1"/>
                </a:solidFill>
                <a:latin typeface="NikoshBAN" pitchFamily="2" charset="0"/>
                <a:cs typeface="NikoshBAN" pitchFamily="2" charset="0"/>
              </a:rPr>
              <a:t> </a:t>
            </a:r>
            <a:r>
              <a:rPr lang="bn-BD" sz="2800" dirty="0" smtClean="0">
                <a:solidFill>
                  <a:schemeClr val="tx1"/>
                </a:solidFill>
                <a:latin typeface="NikoshBAN" pitchFamily="2" charset="0"/>
                <a:cs typeface="NikoshBAN" pitchFamily="2" charset="0"/>
              </a:rPr>
              <a:t>নিউক্লিয়াস</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কী</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নিয়ে</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গঠিত</a:t>
            </a:r>
            <a:r>
              <a:rPr lang="en-US" sz="2800" dirty="0" smtClean="0">
                <a:solidFill>
                  <a:schemeClr val="tx1"/>
                </a:solidFill>
                <a:latin typeface="NikoshBAN" pitchFamily="2" charset="0"/>
                <a:cs typeface="NikoshBAN" pitchFamily="2" charset="0"/>
              </a:rPr>
              <a:t>?</a:t>
            </a:r>
            <a:endParaRPr lang="en-US" sz="2800" dirty="0">
              <a:solidFill>
                <a:schemeClr val="tx1"/>
              </a:solidFill>
              <a:latin typeface="NikoshBAN" pitchFamily="2" charset="0"/>
              <a:cs typeface="NikoshBAN" pitchFamily="2" charset="0"/>
            </a:endParaRPr>
          </a:p>
        </p:txBody>
      </p:sp>
      <p:sp>
        <p:nvSpPr>
          <p:cNvPr id="29" name="Rectangle 28"/>
          <p:cNvSpPr/>
          <p:nvPr/>
        </p:nvSpPr>
        <p:spPr>
          <a:xfrm>
            <a:off x="434898" y="5686829"/>
            <a:ext cx="10827834" cy="461665"/>
          </a:xfrm>
          <a:prstGeom prst="rect">
            <a:avLst/>
          </a:prstGeom>
        </p:spPr>
        <p:txBody>
          <a:bodyPr wrap="square">
            <a:spAutoFit/>
          </a:bodyPr>
          <a:lstStyle/>
          <a:p>
            <a:pPr>
              <a:defRPr/>
            </a:pPr>
            <a:r>
              <a:rPr lang="bn-IN" sz="1200" dirty="0"/>
              <a:t>আজেকর পাঠের প্রথম শিখনফলের উদেশ্যে এ চিত্রটিও দেওয়া হয়েছে</a:t>
            </a:r>
            <a:r>
              <a:rPr lang="en-US" sz="1200" dirty="0"/>
              <a:t>। </a:t>
            </a:r>
            <a:r>
              <a:rPr lang="bn-IN" sz="1200" dirty="0"/>
              <a:t>ইলেকট্রন, প্রোটন ও নিউক্লিয়াস নিয়ে </a:t>
            </a:r>
            <a:r>
              <a:rPr lang="en-US" sz="1200" dirty="0" err="1"/>
              <a:t>পরমানু</a:t>
            </a:r>
            <a:r>
              <a:rPr lang="en-US" sz="1200" dirty="0"/>
              <a:t> গ</a:t>
            </a:r>
            <a:r>
              <a:rPr lang="bn-IN" sz="1200" dirty="0"/>
              <a:t>ঠিত, ইলেকট্রন নিউক্লিয়াসের চর্তুদিকে ঘুরে, ইলেকট্রন ঋনাত্বক ও প্রোটন ধনাত্বক এবং প্রোটন ও নিউট্রন নিয়ে নিউক্লিয়াস গঠিত তা ব্যাখ্যা করার পর প্রশ্নগুলির উত্তর খাতায় লিথতে বলা যেতে পারে।</a:t>
            </a:r>
            <a:endParaRPr lang="en-US" sz="1200" dirty="0"/>
          </a:p>
        </p:txBody>
      </p:sp>
    </p:spTree>
    <p:extLst>
      <p:ext uri="{BB962C8B-B14F-4D97-AF65-F5344CB8AC3E}">
        <p14:creationId xmlns:p14="http://schemas.microsoft.com/office/powerpoint/2010/main" val="3308016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par>
                                <p:cTn id="8" presetID="2" presetClass="entr" presetSubtype="4"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500" fill="hold"/>
                                        <p:tgtEl>
                                          <p:spTgt spid="4"/>
                                        </p:tgtEl>
                                        <p:attrNameLst>
                                          <p:attrName>ppt_x</p:attrName>
                                        </p:attrNameLst>
                                      </p:cBhvr>
                                      <p:tavLst>
                                        <p:tav tm="0">
                                          <p:val>
                                            <p:strVal val="#ppt_x"/>
                                          </p:val>
                                        </p:tav>
                                        <p:tav tm="100000">
                                          <p:val>
                                            <p:strVal val="#ppt_x"/>
                                          </p:val>
                                        </p:tav>
                                      </p:tavLst>
                                    </p:anim>
                                    <p:anim calcmode="lin" valueType="num">
                                      <p:cBhvr additive="base">
                                        <p:cTn id="1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2" fill="hold" nodeType="click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additive="base">
                                        <p:cTn id="16" dur="500" fill="hold"/>
                                        <p:tgtEl>
                                          <p:spTgt spid="16"/>
                                        </p:tgtEl>
                                        <p:attrNameLst>
                                          <p:attrName>ppt_x</p:attrName>
                                        </p:attrNameLst>
                                      </p:cBhvr>
                                      <p:tavLst>
                                        <p:tav tm="0">
                                          <p:val>
                                            <p:strVal val="1+#ppt_w/2"/>
                                          </p:val>
                                        </p:tav>
                                        <p:tav tm="100000">
                                          <p:val>
                                            <p:strVal val="#ppt_x"/>
                                          </p:val>
                                        </p:tav>
                                      </p:tavLst>
                                    </p:anim>
                                    <p:anim calcmode="lin" valueType="num">
                                      <p:cBhvr additive="base">
                                        <p:cTn id="17"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23"/>
                                        </p:tgtEl>
                                        <p:attrNameLst>
                                          <p:attrName>style.visibility</p:attrName>
                                        </p:attrNameLst>
                                      </p:cBhvr>
                                      <p:to>
                                        <p:strVal val="visible"/>
                                      </p:to>
                                    </p:set>
                                    <p:anim calcmode="lin" valueType="num">
                                      <p:cBhvr additive="base">
                                        <p:cTn id="22" dur="500" fill="hold"/>
                                        <p:tgtEl>
                                          <p:spTgt spid="23"/>
                                        </p:tgtEl>
                                        <p:attrNameLst>
                                          <p:attrName>ppt_x</p:attrName>
                                        </p:attrNameLst>
                                      </p:cBhvr>
                                      <p:tavLst>
                                        <p:tav tm="0">
                                          <p:val>
                                            <p:strVal val="0-#ppt_w/2"/>
                                          </p:val>
                                        </p:tav>
                                        <p:tav tm="100000">
                                          <p:val>
                                            <p:strVal val="#ppt_x"/>
                                          </p:val>
                                        </p:tav>
                                      </p:tavLst>
                                    </p:anim>
                                    <p:anim calcmode="lin" valueType="num">
                                      <p:cBhvr additive="base">
                                        <p:cTn id="23"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9"/>
                                        </p:tgtEl>
                                        <p:attrNameLst>
                                          <p:attrName>style.visibility</p:attrName>
                                        </p:attrNameLst>
                                      </p:cBhvr>
                                      <p:to>
                                        <p:strVal val="visible"/>
                                      </p:to>
                                    </p:set>
                                    <p:anim calcmode="lin" valueType="num">
                                      <p:cBhvr additive="base">
                                        <p:cTn id="28" dur="500" fill="hold"/>
                                        <p:tgtEl>
                                          <p:spTgt spid="19"/>
                                        </p:tgtEl>
                                        <p:attrNameLst>
                                          <p:attrName>ppt_x</p:attrName>
                                        </p:attrNameLst>
                                      </p:cBhvr>
                                      <p:tavLst>
                                        <p:tav tm="0">
                                          <p:val>
                                            <p:strVal val="#ppt_x"/>
                                          </p:val>
                                        </p:tav>
                                        <p:tav tm="100000">
                                          <p:val>
                                            <p:strVal val="#ppt_x"/>
                                          </p:val>
                                        </p:tav>
                                      </p:tavLst>
                                    </p:anim>
                                    <p:anim calcmode="lin" valueType="num">
                                      <p:cBhvr additive="base">
                                        <p:cTn id="29"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13"/>
                                        </p:tgtEl>
                                        <p:attrNameLst>
                                          <p:attrName>style.visibility</p:attrName>
                                        </p:attrNameLst>
                                      </p:cBhvr>
                                      <p:to>
                                        <p:strVal val="visible"/>
                                      </p:to>
                                    </p:set>
                                    <p:anim calcmode="lin" valueType="num">
                                      <p:cBhvr additive="base">
                                        <p:cTn id="34" dur="500" fill="hold"/>
                                        <p:tgtEl>
                                          <p:spTgt spid="13"/>
                                        </p:tgtEl>
                                        <p:attrNameLst>
                                          <p:attrName>ppt_x</p:attrName>
                                        </p:attrNameLst>
                                      </p:cBhvr>
                                      <p:tavLst>
                                        <p:tav tm="0">
                                          <p:val>
                                            <p:strVal val="#ppt_x"/>
                                          </p:val>
                                        </p:tav>
                                        <p:tav tm="100000">
                                          <p:val>
                                            <p:strVal val="#ppt_x"/>
                                          </p:val>
                                        </p:tav>
                                      </p:tavLst>
                                    </p:anim>
                                    <p:anim calcmode="lin" valueType="num">
                                      <p:cBhvr additive="base">
                                        <p:cTn id="3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8" presetClass="entr" presetSubtype="6" fill="hold" grpId="0" nodeType="clickEffect">
                                  <p:stCondLst>
                                    <p:cond delay="0"/>
                                  </p:stCondLst>
                                  <p:childTnLst>
                                    <p:set>
                                      <p:cBhvr>
                                        <p:cTn id="39" dur="1" fill="hold">
                                          <p:stCondLst>
                                            <p:cond delay="0"/>
                                          </p:stCondLst>
                                        </p:cTn>
                                        <p:tgtEl>
                                          <p:spTgt spid="26"/>
                                        </p:tgtEl>
                                        <p:attrNameLst>
                                          <p:attrName>style.visibility</p:attrName>
                                        </p:attrNameLst>
                                      </p:cBhvr>
                                      <p:to>
                                        <p:strVal val="visible"/>
                                      </p:to>
                                    </p:set>
                                    <p:animEffect transition="in" filter="strips(downRight)">
                                      <p:cBhvr>
                                        <p:cTn id="40" dur="500"/>
                                        <p:tgtEl>
                                          <p:spTgt spid="26"/>
                                        </p:tgtEl>
                                      </p:cBhvr>
                                    </p:animEffect>
                                  </p:childTnLst>
                                </p:cTn>
                              </p:par>
                            </p:childTnLst>
                          </p:cTn>
                        </p:par>
                      </p:childTnLst>
                    </p:cTn>
                  </p:par>
                  <p:par>
                    <p:cTn id="41" fill="hold">
                      <p:stCondLst>
                        <p:cond delay="indefinite"/>
                      </p:stCondLst>
                      <p:childTnLst>
                        <p:par>
                          <p:cTn id="42" fill="hold">
                            <p:stCondLst>
                              <p:cond delay="0"/>
                            </p:stCondLst>
                            <p:childTnLst>
                              <p:par>
                                <p:cTn id="43" presetID="18" presetClass="entr" presetSubtype="6" fill="hold" grpId="0" nodeType="clickEffect">
                                  <p:stCondLst>
                                    <p:cond delay="0"/>
                                  </p:stCondLst>
                                  <p:childTnLst>
                                    <p:set>
                                      <p:cBhvr>
                                        <p:cTn id="44" dur="1" fill="hold">
                                          <p:stCondLst>
                                            <p:cond delay="0"/>
                                          </p:stCondLst>
                                        </p:cTn>
                                        <p:tgtEl>
                                          <p:spTgt spid="27"/>
                                        </p:tgtEl>
                                        <p:attrNameLst>
                                          <p:attrName>style.visibility</p:attrName>
                                        </p:attrNameLst>
                                      </p:cBhvr>
                                      <p:to>
                                        <p:strVal val="visible"/>
                                      </p:to>
                                    </p:set>
                                    <p:animEffect transition="in" filter="strips(downRight)">
                                      <p:cBhvr>
                                        <p:cTn id="45" dur="500"/>
                                        <p:tgtEl>
                                          <p:spTgt spid="27"/>
                                        </p:tgtEl>
                                      </p:cBhvr>
                                    </p:animEffect>
                                  </p:childTnLst>
                                </p:cTn>
                              </p:par>
                            </p:childTnLst>
                          </p:cTn>
                        </p:par>
                      </p:childTnLst>
                    </p:cTn>
                  </p:par>
                  <p:par>
                    <p:cTn id="46" fill="hold">
                      <p:stCondLst>
                        <p:cond delay="indefinite"/>
                      </p:stCondLst>
                      <p:childTnLst>
                        <p:par>
                          <p:cTn id="47" fill="hold">
                            <p:stCondLst>
                              <p:cond delay="0"/>
                            </p:stCondLst>
                            <p:childTnLst>
                              <p:par>
                                <p:cTn id="48" presetID="18" presetClass="entr" presetSubtype="6" fill="hold" grpId="0" nodeType="clickEffect">
                                  <p:stCondLst>
                                    <p:cond delay="0"/>
                                  </p:stCondLst>
                                  <p:childTnLst>
                                    <p:set>
                                      <p:cBhvr>
                                        <p:cTn id="49" dur="1" fill="hold">
                                          <p:stCondLst>
                                            <p:cond delay="0"/>
                                          </p:stCondLst>
                                        </p:cTn>
                                        <p:tgtEl>
                                          <p:spTgt spid="28"/>
                                        </p:tgtEl>
                                        <p:attrNameLst>
                                          <p:attrName>style.visibility</p:attrName>
                                        </p:attrNameLst>
                                      </p:cBhvr>
                                      <p:to>
                                        <p:strVal val="visible"/>
                                      </p:to>
                                    </p:set>
                                    <p:animEffect transition="in" filter="strips(downRight)">
                                      <p:cBhvr>
                                        <p:cTn id="50"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6" grpId="0" animBg="1"/>
      <p:bldP spid="27" grpId="0" animBg="1"/>
      <p:bldP spid="2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Arrow Callout 3"/>
          <p:cNvSpPr/>
          <p:nvPr/>
        </p:nvSpPr>
        <p:spPr>
          <a:xfrm>
            <a:off x="1598342" y="115230"/>
            <a:ext cx="7696200" cy="762000"/>
          </a:xfrm>
          <a:prstGeom prst="downArrowCallou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চি</a:t>
            </a:r>
            <a:r>
              <a:rPr lang="bn-BD" sz="2800" dirty="0" smtClean="0">
                <a:solidFill>
                  <a:schemeClr val="tx1"/>
                </a:solidFill>
                <a:latin typeface="NikoshBAN" pitchFamily="2" charset="0"/>
                <a:cs typeface="NikoshBAN" pitchFamily="2" charset="0"/>
              </a:rPr>
              <a:t>ত্রের পরমাণুটি</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লক্ষ্য</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কর</a:t>
            </a:r>
            <a:r>
              <a:rPr lang="bn-BD" sz="2800" dirty="0" smtClean="0">
                <a:solidFill>
                  <a:schemeClr val="tx1"/>
                </a:solidFill>
                <a:latin typeface="NikoshBAN" pitchFamily="2" charset="0"/>
                <a:cs typeface="NikoshBAN" pitchFamily="2" charset="0"/>
              </a:rPr>
              <a:t> এবং নিচের প্রশ্নগুলির উত্তর খাতায় লিখ</a:t>
            </a:r>
            <a:endParaRPr lang="en-US" sz="2800" dirty="0">
              <a:solidFill>
                <a:schemeClr val="tx1"/>
              </a:solidFill>
              <a:latin typeface="NikoshBAN" pitchFamily="2" charset="0"/>
              <a:cs typeface="NikoshBAN" pitchFamily="2"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144068744"/>
              </p:ext>
            </p:extLst>
          </p:nvPr>
        </p:nvGraphicFramePr>
        <p:xfrm>
          <a:off x="1064942" y="3690436"/>
          <a:ext cx="8229600" cy="1905000"/>
        </p:xfrm>
        <a:graphic>
          <a:graphicData uri="http://schemas.openxmlformats.org/drawingml/2006/table">
            <a:tbl>
              <a:tblPr firstRow="1" bandRow="1">
                <a:tableStyleId>{5C22544A-7EE6-4342-B048-85BDC9FD1C3A}</a:tableStyleId>
              </a:tblPr>
              <a:tblGrid>
                <a:gridCol w="5917915">
                  <a:extLst>
                    <a:ext uri="{9D8B030D-6E8A-4147-A177-3AD203B41FA5}">
                      <a16:colId xmlns:a16="http://schemas.microsoft.com/office/drawing/2014/main" xmlns="" val="20000"/>
                    </a:ext>
                  </a:extLst>
                </a:gridCol>
                <a:gridCol w="2311685">
                  <a:extLst>
                    <a:ext uri="{9D8B030D-6E8A-4147-A177-3AD203B41FA5}">
                      <a16:colId xmlns:a16="http://schemas.microsoft.com/office/drawing/2014/main" xmlns="" val="20001"/>
                    </a:ext>
                  </a:extLst>
                </a:gridCol>
              </a:tblGrid>
              <a:tr h="473590">
                <a:tc>
                  <a:txBody>
                    <a:bodyPr/>
                    <a:lstStyle/>
                    <a:p>
                      <a:pPr algn="ctr"/>
                      <a:r>
                        <a:rPr lang="bn-BD" sz="2400" dirty="0" smtClean="0">
                          <a:solidFill>
                            <a:schemeClr val="tx1"/>
                          </a:solidFill>
                          <a:latin typeface="NikoshBAN" pitchFamily="2" charset="0"/>
                          <a:cs typeface="NikoshBAN" pitchFamily="2" charset="0"/>
                        </a:rPr>
                        <a:t>প্রশ্ন</a:t>
                      </a:r>
                      <a:endParaRPr lang="en-US" sz="2400" dirty="0">
                        <a:solidFill>
                          <a:schemeClr val="tx1"/>
                        </a:solidFill>
                        <a:latin typeface="NikoshBAN" pitchFamily="2" charset="0"/>
                        <a:cs typeface="NikoshBAN" pitchFamily="2" charset="0"/>
                      </a:endParaRPr>
                    </a:p>
                  </a:txBody>
                  <a:tcPr>
                    <a:solidFill>
                      <a:schemeClr val="accent6">
                        <a:lumMod val="40000"/>
                        <a:lumOff val="60000"/>
                      </a:schemeClr>
                    </a:solidFill>
                  </a:tcPr>
                </a:tc>
                <a:tc>
                  <a:txBody>
                    <a:bodyPr/>
                    <a:lstStyle/>
                    <a:p>
                      <a:pPr algn="ctr"/>
                      <a:r>
                        <a:rPr lang="bn-BD" sz="2400" dirty="0" smtClean="0">
                          <a:solidFill>
                            <a:schemeClr val="tx1"/>
                          </a:solidFill>
                          <a:latin typeface="NikoshBAN" pitchFamily="2" charset="0"/>
                          <a:cs typeface="NikoshBAN" pitchFamily="2" charset="0"/>
                        </a:rPr>
                        <a:t>উত্তর</a:t>
                      </a:r>
                      <a:endParaRPr lang="en-US" sz="2400" dirty="0">
                        <a:solidFill>
                          <a:schemeClr val="tx1"/>
                        </a:solidFill>
                        <a:latin typeface="NikoshBAN" pitchFamily="2" charset="0"/>
                        <a:cs typeface="NikoshBAN" pitchFamily="2" charset="0"/>
                      </a:endParaRPr>
                    </a:p>
                  </a:txBody>
                  <a:tcPr>
                    <a:solidFill>
                      <a:schemeClr val="accent6">
                        <a:lumMod val="40000"/>
                        <a:lumOff val="60000"/>
                      </a:schemeClr>
                    </a:solidFill>
                  </a:tcPr>
                </a:tc>
                <a:extLst>
                  <a:ext uri="{0D108BD9-81ED-4DB2-BD59-A6C34878D82A}">
                    <a16:rowId xmlns:a16="http://schemas.microsoft.com/office/drawing/2014/main" xmlns="" val="10000"/>
                  </a:ext>
                </a:extLst>
              </a:tr>
              <a:tr h="517010">
                <a:tc>
                  <a:txBody>
                    <a:bodyPr/>
                    <a:lstStyle/>
                    <a:p>
                      <a:r>
                        <a:rPr lang="en-US" sz="2400" dirty="0" err="1" smtClean="0">
                          <a:solidFill>
                            <a:schemeClr val="tx1"/>
                          </a:solidFill>
                          <a:latin typeface="NikoshBAN" pitchFamily="2" charset="0"/>
                          <a:cs typeface="NikoshBAN" pitchFamily="2" charset="0"/>
                        </a:rPr>
                        <a:t>পরমা</a:t>
                      </a:r>
                      <a:r>
                        <a:rPr lang="bn-BD" sz="2400" dirty="0" smtClean="0">
                          <a:solidFill>
                            <a:schemeClr val="tx1"/>
                          </a:solidFill>
                          <a:latin typeface="NikoshBAN" pitchFamily="2" charset="0"/>
                          <a:cs typeface="NikoshBAN" pitchFamily="2" charset="0"/>
                        </a:rPr>
                        <a:t>ণু</a:t>
                      </a:r>
                      <a:r>
                        <a:rPr lang="en-US" sz="2400" dirty="0" err="1" smtClean="0">
                          <a:solidFill>
                            <a:schemeClr val="tx1"/>
                          </a:solidFill>
                          <a:latin typeface="NikoshBAN" pitchFamily="2" charset="0"/>
                          <a:cs typeface="NikoshBAN" pitchFamily="2" charset="0"/>
                        </a:rPr>
                        <a:t>টিতে</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কয়টি</a:t>
                      </a:r>
                      <a:r>
                        <a:rPr lang="en-US" sz="2400" dirty="0" smtClean="0">
                          <a:solidFill>
                            <a:schemeClr val="tx1"/>
                          </a:solidFill>
                          <a:latin typeface="NikoshBAN" pitchFamily="2" charset="0"/>
                          <a:cs typeface="NikoshBAN" pitchFamily="2" charset="0"/>
                        </a:rPr>
                        <a:t> </a:t>
                      </a:r>
                      <a:r>
                        <a:rPr lang="bn-BD" sz="2400" dirty="0" smtClean="0">
                          <a:solidFill>
                            <a:schemeClr val="tx1"/>
                          </a:solidFill>
                          <a:latin typeface="NikoshBAN" pitchFamily="2" charset="0"/>
                          <a:cs typeface="NikoshBAN" pitchFamily="2" charset="0"/>
                        </a:rPr>
                        <a:t>ইলেকট্রন</a:t>
                      </a:r>
                      <a:r>
                        <a:rPr lang="en-US" sz="2400" dirty="0" smtClean="0">
                          <a:solidFill>
                            <a:schemeClr val="tx1"/>
                          </a:solidFill>
                          <a:latin typeface="NikoshBAN" pitchFamily="2" charset="0"/>
                          <a:cs typeface="NikoshBAN" pitchFamily="2" charset="0"/>
                        </a:rPr>
                        <a:t> ও</a:t>
                      </a:r>
                      <a:r>
                        <a:rPr lang="bn-BD"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কয়টি</a:t>
                      </a:r>
                      <a:r>
                        <a:rPr lang="en-US" sz="2400" dirty="0" smtClean="0">
                          <a:solidFill>
                            <a:schemeClr val="tx1"/>
                          </a:solidFill>
                          <a:latin typeface="NikoshBAN" pitchFamily="2" charset="0"/>
                          <a:cs typeface="NikoshBAN" pitchFamily="2" charset="0"/>
                        </a:rPr>
                        <a:t> </a:t>
                      </a:r>
                      <a:r>
                        <a:rPr lang="bn-BD" sz="2400" dirty="0" smtClean="0">
                          <a:solidFill>
                            <a:schemeClr val="tx1"/>
                          </a:solidFill>
                          <a:latin typeface="NikoshBAN" pitchFamily="2" charset="0"/>
                          <a:cs typeface="NikoshBAN" pitchFamily="2" charset="0"/>
                        </a:rPr>
                        <a:t>প্রোটন </a:t>
                      </a:r>
                      <a:r>
                        <a:rPr lang="en-US" sz="2400" dirty="0" err="1" smtClean="0">
                          <a:solidFill>
                            <a:schemeClr val="tx1"/>
                          </a:solidFill>
                          <a:latin typeface="NikoshBAN" pitchFamily="2" charset="0"/>
                          <a:cs typeface="NikoshBAN" pitchFamily="2" charset="0"/>
                        </a:rPr>
                        <a:t>আছে</a:t>
                      </a:r>
                      <a:r>
                        <a:rPr lang="bn-BD" sz="2400" dirty="0" smtClean="0">
                          <a:solidFill>
                            <a:schemeClr val="tx1"/>
                          </a:solidFill>
                          <a:latin typeface="NikoshBAN" pitchFamily="2" charset="0"/>
                          <a:cs typeface="NikoshBAN" pitchFamily="2" charset="0"/>
                        </a:rPr>
                        <a:t>?</a:t>
                      </a:r>
                      <a:endParaRPr lang="en-US" sz="2400" dirty="0">
                        <a:latin typeface="NikoshBAN" pitchFamily="2" charset="0"/>
                        <a:cs typeface="NikoshBAN" pitchFamily="2" charset="0"/>
                      </a:endParaRPr>
                    </a:p>
                  </a:txBody>
                  <a:tcPr>
                    <a:solidFill>
                      <a:schemeClr val="accent3">
                        <a:lumMod val="40000"/>
                        <a:lumOff val="60000"/>
                      </a:schemeClr>
                    </a:solidFill>
                  </a:tcPr>
                </a:tc>
                <a:tc>
                  <a:txBody>
                    <a:bodyPr/>
                    <a:lstStyle/>
                    <a:p>
                      <a:endParaRPr lang="en-US" sz="2400" dirty="0">
                        <a:latin typeface="NikoshBAN" pitchFamily="2" charset="0"/>
                        <a:cs typeface="NikoshBAN" pitchFamily="2" charset="0"/>
                      </a:endParaRPr>
                    </a:p>
                  </a:txBody>
                  <a:tcPr>
                    <a:solidFill>
                      <a:schemeClr val="accent3">
                        <a:lumMod val="40000"/>
                        <a:lumOff val="60000"/>
                      </a:schemeClr>
                    </a:solidFill>
                  </a:tcPr>
                </a:tc>
                <a:extLst>
                  <a:ext uri="{0D108BD9-81ED-4DB2-BD59-A6C34878D82A}">
                    <a16:rowId xmlns:a16="http://schemas.microsoft.com/office/drawing/2014/main" xmlns="" val="10001"/>
                  </a:ext>
                </a:extLst>
              </a:tr>
              <a:tr h="457200">
                <a:tc>
                  <a:txBody>
                    <a:bodyPr/>
                    <a:lstStyle/>
                    <a:p>
                      <a:r>
                        <a:rPr lang="en-US" sz="2400" dirty="0" err="1" smtClean="0">
                          <a:solidFill>
                            <a:schemeClr val="tx1"/>
                          </a:solidFill>
                          <a:latin typeface="NikoshBAN" pitchFamily="2" charset="0"/>
                          <a:cs typeface="NikoshBAN" pitchFamily="2" charset="0"/>
                        </a:rPr>
                        <a:t>পরমা</a:t>
                      </a:r>
                      <a:r>
                        <a:rPr lang="bn-BD" sz="2400" dirty="0" smtClean="0">
                          <a:solidFill>
                            <a:schemeClr val="tx1"/>
                          </a:solidFill>
                          <a:latin typeface="NikoshBAN" pitchFamily="2" charset="0"/>
                          <a:cs typeface="NikoshBAN" pitchFamily="2" charset="0"/>
                        </a:rPr>
                        <a:t>ণুটি কী আধান নিরপেক্ষ? কেন?</a:t>
                      </a:r>
                      <a:endParaRPr lang="en-US" sz="2400" dirty="0">
                        <a:latin typeface="NikoshBAN" pitchFamily="2" charset="0"/>
                        <a:cs typeface="NikoshBAN" pitchFamily="2" charset="0"/>
                      </a:endParaRPr>
                    </a:p>
                  </a:txBody>
                  <a:tcPr>
                    <a:solidFill>
                      <a:schemeClr val="accent4">
                        <a:lumMod val="40000"/>
                        <a:lumOff val="60000"/>
                      </a:schemeClr>
                    </a:solidFill>
                  </a:tcPr>
                </a:tc>
                <a:tc>
                  <a:txBody>
                    <a:bodyPr/>
                    <a:lstStyle/>
                    <a:p>
                      <a:endParaRPr lang="en-US" sz="2400" dirty="0">
                        <a:latin typeface="NikoshBAN" pitchFamily="2" charset="0"/>
                        <a:cs typeface="NikoshBAN" pitchFamily="2" charset="0"/>
                      </a:endParaRPr>
                    </a:p>
                  </a:txBody>
                  <a:tcPr>
                    <a:solidFill>
                      <a:schemeClr val="accent4">
                        <a:lumMod val="40000"/>
                        <a:lumOff val="60000"/>
                      </a:schemeClr>
                    </a:solidFill>
                  </a:tcPr>
                </a:tc>
                <a:extLst>
                  <a:ext uri="{0D108BD9-81ED-4DB2-BD59-A6C34878D82A}">
                    <a16:rowId xmlns:a16="http://schemas.microsoft.com/office/drawing/2014/main" xmlns="" val="10002"/>
                  </a:ext>
                </a:extLst>
              </a:tr>
              <a:tr h="396739">
                <a:tc>
                  <a:txBody>
                    <a:bodyPr/>
                    <a:lstStyle/>
                    <a:p>
                      <a:r>
                        <a:rPr lang="bn-BD" sz="2400" dirty="0" smtClean="0">
                          <a:latin typeface="NikoshBAN" pitchFamily="2" charset="0"/>
                          <a:cs typeface="NikoshBAN" pitchFamily="2" charset="0"/>
                        </a:rPr>
                        <a:t>একটি</a:t>
                      </a:r>
                      <a:r>
                        <a:rPr lang="bn-BD" sz="2400" baseline="0" dirty="0" smtClean="0">
                          <a:latin typeface="NikoshBAN" pitchFamily="2" charset="0"/>
                          <a:cs typeface="NikoshBAN" pitchFamily="2" charset="0"/>
                        </a:rPr>
                        <a:t> ইলেকট্রন অন্য পরমাণু</a:t>
                      </a:r>
                      <a:r>
                        <a:rPr lang="bn-IN" sz="2400" baseline="0" dirty="0" smtClean="0">
                          <a:latin typeface="NikoshBAN" pitchFamily="2" charset="0"/>
                          <a:cs typeface="NikoshBAN" pitchFamily="2" charset="0"/>
                        </a:rPr>
                        <a:t>তে</a:t>
                      </a:r>
                      <a:r>
                        <a:rPr lang="bn-BD" sz="2400" baseline="0" dirty="0" smtClean="0">
                          <a:latin typeface="NikoshBAN" pitchFamily="2" charset="0"/>
                          <a:cs typeface="NikoshBAN" pitchFamily="2" charset="0"/>
                        </a:rPr>
                        <a:t> গেলে কী ঘটবে?</a:t>
                      </a:r>
                      <a:endParaRPr lang="en-US" sz="2400" dirty="0">
                        <a:latin typeface="NikoshBAN" pitchFamily="2" charset="0"/>
                        <a:cs typeface="NikoshBAN" pitchFamily="2" charset="0"/>
                      </a:endParaRPr>
                    </a:p>
                  </a:txBody>
                  <a:tcPr>
                    <a:solidFill>
                      <a:schemeClr val="accent5">
                        <a:lumMod val="40000"/>
                        <a:lumOff val="60000"/>
                      </a:schemeClr>
                    </a:solidFill>
                  </a:tcPr>
                </a:tc>
                <a:tc>
                  <a:txBody>
                    <a:bodyPr/>
                    <a:lstStyle/>
                    <a:p>
                      <a:endParaRPr lang="en-US" sz="2400" dirty="0">
                        <a:latin typeface="NikoshBAN" pitchFamily="2" charset="0"/>
                        <a:cs typeface="NikoshBAN" pitchFamily="2" charset="0"/>
                      </a:endParaRPr>
                    </a:p>
                  </a:txBody>
                  <a:tcPr>
                    <a:solidFill>
                      <a:schemeClr val="accent5">
                        <a:lumMod val="40000"/>
                        <a:lumOff val="60000"/>
                      </a:schemeClr>
                    </a:solidFill>
                  </a:tcPr>
                </a:tc>
                <a:extLst>
                  <a:ext uri="{0D108BD9-81ED-4DB2-BD59-A6C34878D82A}">
                    <a16:rowId xmlns:a16="http://schemas.microsoft.com/office/drawing/2014/main" xmlns="" val="10003"/>
                  </a:ext>
                </a:extLst>
              </a:tr>
            </a:tbl>
          </a:graphicData>
        </a:graphic>
      </p:graphicFrame>
      <p:grpSp>
        <p:nvGrpSpPr>
          <p:cNvPr id="6" name="Group 5"/>
          <p:cNvGrpSpPr/>
          <p:nvPr/>
        </p:nvGrpSpPr>
        <p:grpSpPr>
          <a:xfrm>
            <a:off x="1903142" y="1029630"/>
            <a:ext cx="6824133" cy="2590801"/>
            <a:chOff x="1066800" y="1219200"/>
            <a:chExt cx="6824133" cy="2590801"/>
          </a:xfrm>
        </p:grpSpPr>
        <p:grpSp>
          <p:nvGrpSpPr>
            <p:cNvPr id="7" name="Group 6"/>
            <p:cNvGrpSpPr/>
            <p:nvPr/>
          </p:nvGrpSpPr>
          <p:grpSpPr>
            <a:xfrm>
              <a:off x="1066800" y="1363362"/>
              <a:ext cx="6824133" cy="2446639"/>
              <a:chOff x="1066800" y="1371600"/>
              <a:chExt cx="6824133" cy="2743201"/>
            </a:xfrm>
          </p:grpSpPr>
          <p:pic>
            <p:nvPicPr>
              <p:cNvPr id="9" name="Picture 8" descr="helium-animation.gif"/>
              <p:cNvPicPr>
                <a:picLocks noChangeAspect="1"/>
              </p:cNvPicPr>
              <p:nvPr/>
            </p:nvPicPr>
            <p:blipFill>
              <a:blip r:embed="rId2"/>
              <a:stretch>
                <a:fillRect/>
              </a:stretch>
            </p:blipFill>
            <p:spPr>
              <a:xfrm>
                <a:off x="1066800" y="1371600"/>
                <a:ext cx="4504267" cy="2667000"/>
              </a:xfrm>
              <a:prstGeom prst="rect">
                <a:avLst/>
              </a:prstGeom>
              <a:ln w="38100">
                <a:solidFill>
                  <a:schemeClr val="tx1"/>
                </a:solidFill>
              </a:ln>
              <a:effectLst>
                <a:glow rad="228600">
                  <a:schemeClr val="accent2">
                    <a:satMod val="175000"/>
                    <a:alpha val="40000"/>
                  </a:schemeClr>
                </a:glow>
              </a:effectLst>
            </p:spPr>
          </p:pic>
          <p:grpSp>
            <p:nvGrpSpPr>
              <p:cNvPr id="10" name="Group 9"/>
              <p:cNvGrpSpPr/>
              <p:nvPr/>
            </p:nvGrpSpPr>
            <p:grpSpPr>
              <a:xfrm>
                <a:off x="6062133" y="1916986"/>
                <a:ext cx="1828800" cy="2197815"/>
                <a:chOff x="6819900" y="1981200"/>
                <a:chExt cx="2057400" cy="2694296"/>
              </a:xfrm>
              <a:effectLst/>
            </p:grpSpPr>
            <p:sp>
              <p:nvSpPr>
                <p:cNvPr id="11" name="Oval 10"/>
                <p:cNvSpPr/>
                <p:nvPr/>
              </p:nvSpPr>
              <p:spPr>
                <a:xfrm>
                  <a:off x="6819900" y="1981200"/>
                  <a:ext cx="304800" cy="304800"/>
                </a:xfrm>
                <a:prstGeom prst="ellipse">
                  <a:avLst/>
                </a:prstGeom>
                <a:solidFill>
                  <a:srgbClr val="00206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6819900" y="3200400"/>
                  <a:ext cx="304800" cy="304800"/>
                </a:xfrm>
                <a:prstGeom prst="ellipse">
                  <a:avLst/>
                </a:prstGeo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6819900" y="4343400"/>
                  <a:ext cx="304800" cy="304800"/>
                </a:xfrm>
                <a:prstGeom prst="ellipse">
                  <a:avLst/>
                </a:prstGeom>
                <a:solidFill>
                  <a:schemeClr val="bg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581900" y="4294496"/>
                  <a:ext cx="11430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400" dirty="0" smtClean="0">
                      <a:solidFill>
                        <a:schemeClr val="tx1"/>
                      </a:solidFill>
                      <a:latin typeface="NikoshBAN" pitchFamily="2" charset="0"/>
                      <a:cs typeface="NikoshBAN" pitchFamily="2" charset="0"/>
                    </a:rPr>
                    <a:t>নিউট্রন</a:t>
                  </a:r>
                  <a:endParaRPr lang="en-US" sz="2400" dirty="0">
                    <a:solidFill>
                      <a:schemeClr val="tx1"/>
                    </a:solidFill>
                    <a:latin typeface="NikoshBAN" pitchFamily="2" charset="0"/>
                    <a:cs typeface="NikoshBAN" pitchFamily="2" charset="0"/>
                  </a:endParaRPr>
                </a:p>
              </p:txBody>
            </p:sp>
            <p:cxnSp>
              <p:nvCxnSpPr>
                <p:cNvPr id="15" name="Straight Arrow Connector 14"/>
                <p:cNvCxnSpPr/>
                <p:nvPr/>
              </p:nvCxnSpPr>
              <p:spPr>
                <a:xfrm rot="10800000">
                  <a:off x="7124700" y="2133600"/>
                  <a:ext cx="6858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7581900" y="3173104"/>
                  <a:ext cx="11430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400" dirty="0" smtClean="0">
                      <a:solidFill>
                        <a:schemeClr val="tx1"/>
                      </a:solidFill>
                      <a:latin typeface="NikoshBAN" pitchFamily="2" charset="0"/>
                      <a:cs typeface="NikoshBAN" pitchFamily="2" charset="0"/>
                    </a:rPr>
                    <a:t>প্রোটন</a:t>
                  </a:r>
                  <a:endParaRPr lang="en-US" sz="2400" dirty="0">
                    <a:solidFill>
                      <a:schemeClr val="tx1"/>
                    </a:solidFill>
                    <a:latin typeface="NikoshBAN" pitchFamily="2" charset="0"/>
                    <a:cs typeface="NikoshBAN" pitchFamily="2" charset="0"/>
                  </a:endParaRPr>
                </a:p>
              </p:txBody>
            </p:sp>
            <p:sp>
              <p:nvSpPr>
                <p:cNvPr id="17" name="Rectangle 16"/>
                <p:cNvSpPr/>
                <p:nvPr/>
              </p:nvSpPr>
              <p:spPr>
                <a:xfrm>
                  <a:off x="7734300" y="1981200"/>
                  <a:ext cx="11430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400" dirty="0" smtClean="0">
                      <a:solidFill>
                        <a:schemeClr val="tx1"/>
                      </a:solidFill>
                      <a:latin typeface="NikoshBAN" pitchFamily="2" charset="0"/>
                      <a:cs typeface="NikoshBAN" pitchFamily="2" charset="0"/>
                    </a:rPr>
                    <a:t>ইলেকট্রন</a:t>
                  </a:r>
                  <a:endParaRPr lang="en-US" sz="2400" dirty="0">
                    <a:solidFill>
                      <a:schemeClr val="tx1"/>
                    </a:solidFill>
                    <a:latin typeface="NikoshBAN" pitchFamily="2" charset="0"/>
                    <a:cs typeface="NikoshBAN" pitchFamily="2" charset="0"/>
                  </a:endParaRPr>
                </a:p>
              </p:txBody>
            </p:sp>
            <p:cxnSp>
              <p:nvCxnSpPr>
                <p:cNvPr id="18" name="Straight Arrow Connector 17"/>
                <p:cNvCxnSpPr/>
                <p:nvPr/>
              </p:nvCxnSpPr>
              <p:spPr>
                <a:xfrm rot="10800000">
                  <a:off x="7124700" y="3352800"/>
                  <a:ext cx="6858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10800000">
                  <a:off x="7124701" y="4495800"/>
                  <a:ext cx="6858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sp>
          <p:nvSpPr>
            <p:cNvPr id="8" name="Rectangle 7"/>
            <p:cNvSpPr/>
            <p:nvPr/>
          </p:nvSpPr>
          <p:spPr>
            <a:xfrm>
              <a:off x="6324600" y="1219200"/>
              <a:ext cx="1016000" cy="27719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400" dirty="0" smtClean="0">
                  <a:solidFill>
                    <a:schemeClr val="tx1"/>
                  </a:solidFill>
                  <a:latin typeface="NikoshBAN" pitchFamily="2" charset="0"/>
                  <a:cs typeface="NikoshBAN" pitchFamily="2" charset="0"/>
                </a:rPr>
                <a:t>চিত্রে</a:t>
              </a:r>
              <a:endParaRPr lang="en-US" sz="2400" dirty="0">
                <a:solidFill>
                  <a:schemeClr val="tx1"/>
                </a:solidFill>
                <a:latin typeface="NikoshBAN" pitchFamily="2" charset="0"/>
                <a:cs typeface="NikoshBAN" pitchFamily="2" charset="0"/>
              </a:endParaRPr>
            </a:p>
          </p:txBody>
        </p:sp>
      </p:grpSp>
      <p:sp>
        <p:nvSpPr>
          <p:cNvPr id="20" name="Rectangle 19"/>
          <p:cNvSpPr/>
          <p:nvPr/>
        </p:nvSpPr>
        <p:spPr>
          <a:xfrm>
            <a:off x="427463" y="5644738"/>
            <a:ext cx="11764537" cy="923330"/>
          </a:xfrm>
          <a:prstGeom prst="rect">
            <a:avLst/>
          </a:prstGeom>
        </p:spPr>
        <p:txBody>
          <a:bodyPr wrap="square">
            <a:spAutoFit/>
          </a:bodyPr>
          <a:lstStyle/>
          <a:p>
            <a:r>
              <a:rPr lang="bn-IN" sz="1400" baseline="0" dirty="0" smtClean="0"/>
              <a:t>আজেকর পাঠের ২য় শিখনফলের উদেশ্যে চিত্রটি দেওয়া হয়েছে</a:t>
            </a:r>
            <a:r>
              <a:rPr lang="en-US" sz="1400" baseline="0" dirty="0" smtClean="0"/>
              <a:t>।</a:t>
            </a:r>
            <a:r>
              <a:rPr lang="bn-IN" sz="1400" baseline="0" dirty="0" smtClean="0"/>
              <a:t> স্বাভাবিক অবস্থায় পরমানুতে সমান সংথ্যক </a:t>
            </a:r>
            <a:r>
              <a:rPr lang="bn-BD" dirty="0" smtClean="0">
                <a:solidFill>
                  <a:schemeClr val="tx1"/>
                </a:solidFill>
                <a:latin typeface="NikoshBAN" pitchFamily="2" charset="0"/>
                <a:cs typeface="NikoshBAN" pitchFamily="2" charset="0"/>
              </a:rPr>
              <a:t>ইলেকট্রন</a:t>
            </a:r>
            <a:r>
              <a:rPr lang="en-US" dirty="0" smtClean="0">
                <a:solidFill>
                  <a:schemeClr val="tx1"/>
                </a:solidFill>
                <a:latin typeface="NikoshBAN" pitchFamily="2" charset="0"/>
                <a:cs typeface="NikoshBAN" pitchFamily="2" charset="0"/>
              </a:rPr>
              <a:t> ও </a:t>
            </a:r>
            <a:r>
              <a:rPr lang="bn-BD" dirty="0" smtClean="0">
                <a:solidFill>
                  <a:schemeClr val="tx1"/>
                </a:solidFill>
                <a:latin typeface="NikoshBAN" pitchFamily="2" charset="0"/>
                <a:cs typeface="NikoshBAN" pitchFamily="2" charset="0"/>
              </a:rPr>
              <a:t>প্রোটন</a:t>
            </a:r>
            <a:r>
              <a:rPr lang="bn-IN" dirty="0" smtClean="0">
                <a:solidFill>
                  <a:schemeClr val="tx1"/>
                </a:solidFill>
                <a:latin typeface="NikoshBAN" pitchFamily="2" charset="0"/>
                <a:cs typeface="NikoshBAN" pitchFamily="2" charset="0"/>
              </a:rPr>
              <a:t> থাকে</a:t>
            </a:r>
            <a:r>
              <a:rPr lang="bn-IN" baseline="0" dirty="0" smtClean="0">
                <a:solidFill>
                  <a:schemeClr val="tx1"/>
                </a:solidFill>
                <a:latin typeface="NikoshBAN" pitchFamily="2" charset="0"/>
                <a:cs typeface="NikoshBAN" pitchFamily="2" charset="0"/>
              </a:rPr>
              <a:t> বলে পরমানু আধান নিরপেক্ষ এবং প্রোটনের তুলনায় ইলেকট্রনের সংখ্যা কম বা বেশি হলে পরমানু চার্জিত হয়।</a:t>
            </a:r>
            <a:r>
              <a:rPr lang="bn-BD" dirty="0" smtClean="0">
                <a:solidFill>
                  <a:schemeClr val="tx1"/>
                </a:solidFill>
                <a:latin typeface="NikoshBAN" pitchFamily="2" charset="0"/>
                <a:cs typeface="NikoshBAN" pitchFamily="2" charset="0"/>
              </a:rPr>
              <a:t> </a:t>
            </a:r>
            <a:r>
              <a:rPr lang="bn-IN" dirty="0" smtClean="0">
                <a:solidFill>
                  <a:schemeClr val="tx1"/>
                </a:solidFill>
                <a:latin typeface="NikoshBAN" pitchFamily="2" charset="0"/>
                <a:cs typeface="NikoshBAN" pitchFamily="2" charset="0"/>
              </a:rPr>
              <a:t>তাই</a:t>
            </a:r>
            <a:r>
              <a:rPr lang="bn-IN" baseline="0" dirty="0" smtClean="0">
                <a:solidFill>
                  <a:schemeClr val="tx1"/>
                </a:solidFill>
                <a:latin typeface="NikoshBAN" pitchFamily="2" charset="0"/>
                <a:cs typeface="NikoshBAN" pitchFamily="2" charset="0"/>
              </a:rPr>
              <a:t> ইলেকট্রন অন্য পরমানুতে গেলে দাতা পরমানুটি ধনাত্বক চার্জে চার্জিত হবে এবং গ্রাহক পরমানুটি ঋনাত্ক চার্জে চার্জিত হবে।</a:t>
            </a:r>
            <a:endParaRPr lang="en-US" dirty="0"/>
          </a:p>
        </p:txBody>
      </p:sp>
    </p:spTree>
    <p:extLst>
      <p:ext uri="{BB962C8B-B14F-4D97-AF65-F5344CB8AC3E}">
        <p14:creationId xmlns:p14="http://schemas.microsoft.com/office/powerpoint/2010/main" val="3442417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up)">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279805" y="2373351"/>
            <a:ext cx="2032000" cy="2209800"/>
          </a:xfrm>
          <a:prstGeom prst="ellipse">
            <a:avLst/>
          </a:prstGeom>
          <a:solidFill>
            <a:schemeClr val="bg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tx1"/>
              </a:solidFill>
              <a:latin typeface="NikoshBAN" pitchFamily="2" charset="0"/>
              <a:cs typeface="NikoshBAN" pitchFamily="2" charset="0"/>
            </a:endParaRPr>
          </a:p>
        </p:txBody>
      </p:sp>
      <p:grpSp>
        <p:nvGrpSpPr>
          <p:cNvPr id="5" name="Group 4"/>
          <p:cNvGrpSpPr/>
          <p:nvPr/>
        </p:nvGrpSpPr>
        <p:grpSpPr>
          <a:xfrm rot="19663233">
            <a:off x="5415488" y="1604774"/>
            <a:ext cx="541867" cy="3594533"/>
            <a:chOff x="5372100" y="1066800"/>
            <a:chExt cx="914400" cy="4648200"/>
          </a:xfrm>
        </p:grpSpPr>
        <p:grpSp>
          <p:nvGrpSpPr>
            <p:cNvPr id="6" name="Group 5"/>
            <p:cNvGrpSpPr/>
            <p:nvPr/>
          </p:nvGrpSpPr>
          <p:grpSpPr>
            <a:xfrm>
              <a:off x="5372100" y="1066800"/>
              <a:ext cx="914400" cy="4648200"/>
              <a:chOff x="5372100" y="1066800"/>
              <a:chExt cx="914400" cy="4648200"/>
            </a:xfrm>
          </p:grpSpPr>
          <p:grpSp>
            <p:nvGrpSpPr>
              <p:cNvPr id="13" name="Group 12"/>
              <p:cNvGrpSpPr/>
              <p:nvPr/>
            </p:nvGrpSpPr>
            <p:grpSpPr>
              <a:xfrm>
                <a:off x="5372100" y="1066800"/>
                <a:ext cx="914400" cy="4648200"/>
                <a:chOff x="5372100" y="1066800"/>
                <a:chExt cx="914400" cy="4648200"/>
              </a:xfrm>
            </p:grpSpPr>
            <p:sp>
              <p:nvSpPr>
                <p:cNvPr id="15" name="Rectangle 14"/>
                <p:cNvSpPr/>
                <p:nvPr/>
              </p:nvSpPr>
              <p:spPr>
                <a:xfrm>
                  <a:off x="5372100" y="1066800"/>
                  <a:ext cx="914400" cy="4648200"/>
                </a:xfrm>
                <a:prstGeom prst="rect">
                  <a:avLst/>
                </a:prstGeom>
                <a:solidFill>
                  <a:schemeClr val="accent2">
                    <a:lumMod val="20000"/>
                    <a:lumOff val="80000"/>
                  </a:schemeClr>
                </a:solidFill>
                <a:ln>
                  <a:noFill/>
                </a:ln>
                <a:effectLst>
                  <a:outerShdw blurRad="127000" dist="38100" dir="2700000" algn="ctr">
                    <a:srgbClr val="000000">
                      <a:alpha val="4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Plus 15"/>
                <p:cNvSpPr/>
                <p:nvPr/>
              </p:nvSpPr>
              <p:spPr>
                <a:xfrm>
                  <a:off x="5753100" y="1295400"/>
                  <a:ext cx="304800" cy="533400"/>
                </a:xfrm>
                <a:prstGeom prst="mathPlus">
                  <a:avLst/>
                </a:prstGeom>
                <a:solidFill>
                  <a:srgbClr val="FF0000"/>
                </a:solidFill>
                <a:ln>
                  <a:noFill/>
                </a:ln>
                <a:effectLst>
                  <a:outerShdw blurRad="127000" dist="38100" dir="2700000" algn="ctr">
                    <a:srgbClr val="000000">
                      <a:alpha val="4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Plus 16"/>
                <p:cNvSpPr/>
                <p:nvPr/>
              </p:nvSpPr>
              <p:spPr>
                <a:xfrm>
                  <a:off x="5753100" y="2057400"/>
                  <a:ext cx="304800" cy="533400"/>
                </a:xfrm>
                <a:prstGeom prst="mathPlus">
                  <a:avLst/>
                </a:prstGeom>
                <a:solidFill>
                  <a:srgbClr val="FF0000"/>
                </a:solidFill>
                <a:ln>
                  <a:noFill/>
                </a:ln>
                <a:effectLst>
                  <a:outerShdw blurRad="127000" dist="38100" dir="2700000" algn="ctr">
                    <a:srgbClr val="000000">
                      <a:alpha val="4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Plus 17"/>
                <p:cNvSpPr/>
                <p:nvPr/>
              </p:nvSpPr>
              <p:spPr>
                <a:xfrm>
                  <a:off x="5633772" y="3750804"/>
                  <a:ext cx="304800" cy="533400"/>
                </a:xfrm>
                <a:prstGeom prst="mathPlus">
                  <a:avLst/>
                </a:prstGeom>
                <a:solidFill>
                  <a:srgbClr val="FF0000"/>
                </a:solidFill>
                <a:ln>
                  <a:noFill/>
                </a:ln>
                <a:effectLst>
                  <a:outerShdw blurRad="127000" dist="38100" dir="2700000" algn="ctr">
                    <a:srgbClr val="000000">
                      <a:alpha val="4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Plus 18"/>
                <p:cNvSpPr/>
                <p:nvPr/>
              </p:nvSpPr>
              <p:spPr>
                <a:xfrm>
                  <a:off x="5676900" y="4495800"/>
                  <a:ext cx="304800" cy="533400"/>
                </a:xfrm>
                <a:prstGeom prst="mathPlus">
                  <a:avLst/>
                </a:prstGeom>
                <a:solidFill>
                  <a:srgbClr val="FF0000"/>
                </a:solidFill>
                <a:ln>
                  <a:noFill/>
                </a:ln>
                <a:effectLst>
                  <a:outerShdw blurRad="127000" dist="38100" dir="2700000" algn="ctr">
                    <a:srgbClr val="000000">
                      <a:alpha val="4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Plus 19"/>
                <p:cNvSpPr/>
                <p:nvPr/>
              </p:nvSpPr>
              <p:spPr>
                <a:xfrm>
                  <a:off x="5676900" y="5181600"/>
                  <a:ext cx="304800" cy="533400"/>
                </a:xfrm>
                <a:prstGeom prst="mathPlus">
                  <a:avLst/>
                </a:prstGeom>
                <a:solidFill>
                  <a:srgbClr val="FF0000"/>
                </a:solidFill>
                <a:ln>
                  <a:noFill/>
                </a:ln>
                <a:effectLst>
                  <a:outerShdw blurRad="127000" dist="38100" dir="2700000" algn="ctr">
                    <a:srgbClr val="000000">
                      <a:alpha val="4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Plus 13"/>
              <p:cNvSpPr/>
              <p:nvPr/>
            </p:nvSpPr>
            <p:spPr>
              <a:xfrm>
                <a:off x="5753100" y="2819400"/>
                <a:ext cx="304800" cy="533400"/>
              </a:xfrm>
              <a:prstGeom prst="mathPlus">
                <a:avLst/>
              </a:prstGeom>
              <a:solidFill>
                <a:srgbClr val="FF0000"/>
              </a:solidFill>
              <a:ln>
                <a:noFill/>
              </a:ln>
              <a:effectLst>
                <a:outerShdw blurRad="127000" dist="38100" dir="2700000" algn="ctr">
                  <a:srgbClr val="000000">
                    <a:alpha val="4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 name="Minus 6"/>
            <p:cNvSpPr/>
            <p:nvPr/>
          </p:nvSpPr>
          <p:spPr>
            <a:xfrm>
              <a:off x="5676900" y="1905000"/>
              <a:ext cx="381000" cy="152400"/>
            </a:xfrm>
            <a:prstGeom prst="mathMinus">
              <a:avLst/>
            </a:prstGeom>
            <a:ln>
              <a:noFill/>
            </a:ln>
            <a:effectLst>
              <a:outerShdw blurRad="127000" dist="38100" dir="2700000" algn="ctr">
                <a:srgbClr val="000000">
                  <a:alpha val="4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Minus 7"/>
            <p:cNvSpPr/>
            <p:nvPr/>
          </p:nvSpPr>
          <p:spPr>
            <a:xfrm>
              <a:off x="5753100" y="1143000"/>
              <a:ext cx="381000" cy="152400"/>
            </a:xfrm>
            <a:prstGeom prst="mathMinus">
              <a:avLst/>
            </a:prstGeom>
            <a:ln>
              <a:noFill/>
            </a:ln>
            <a:effectLst>
              <a:outerShdw blurRad="127000" dist="38100" dir="2700000" algn="ctr">
                <a:srgbClr val="000000">
                  <a:alpha val="4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Minus 8"/>
            <p:cNvSpPr/>
            <p:nvPr/>
          </p:nvSpPr>
          <p:spPr>
            <a:xfrm>
              <a:off x="5676900" y="2667000"/>
              <a:ext cx="381000" cy="152400"/>
            </a:xfrm>
            <a:prstGeom prst="mathMinus">
              <a:avLst/>
            </a:prstGeom>
            <a:ln>
              <a:noFill/>
            </a:ln>
            <a:effectLst>
              <a:outerShdw blurRad="127000" dist="38100" dir="2700000" algn="ctr">
                <a:srgbClr val="000000">
                  <a:alpha val="4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Minus 9"/>
            <p:cNvSpPr/>
            <p:nvPr/>
          </p:nvSpPr>
          <p:spPr>
            <a:xfrm>
              <a:off x="5559013" y="3540150"/>
              <a:ext cx="381000" cy="152400"/>
            </a:xfrm>
            <a:prstGeom prst="mathMinus">
              <a:avLst/>
            </a:prstGeom>
            <a:ln>
              <a:noFill/>
            </a:ln>
            <a:effectLst>
              <a:outerShdw blurRad="127000" dist="38100" dir="2700000" algn="ctr">
                <a:srgbClr val="000000">
                  <a:alpha val="4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Minus 10"/>
            <p:cNvSpPr/>
            <p:nvPr/>
          </p:nvSpPr>
          <p:spPr>
            <a:xfrm>
              <a:off x="5610746" y="4346879"/>
              <a:ext cx="381000" cy="152400"/>
            </a:xfrm>
            <a:prstGeom prst="mathMinus">
              <a:avLst/>
            </a:prstGeom>
            <a:ln>
              <a:noFill/>
            </a:ln>
            <a:effectLst>
              <a:outerShdw blurRad="127000" dist="38100" dir="2700000" algn="ctr">
                <a:srgbClr val="000000">
                  <a:alpha val="4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Minus 11"/>
            <p:cNvSpPr/>
            <p:nvPr/>
          </p:nvSpPr>
          <p:spPr>
            <a:xfrm>
              <a:off x="5676900" y="5029200"/>
              <a:ext cx="381000" cy="152400"/>
            </a:xfrm>
            <a:prstGeom prst="mathMinus">
              <a:avLst/>
            </a:prstGeom>
            <a:ln>
              <a:noFill/>
            </a:ln>
            <a:effectLst>
              <a:outerShdw blurRad="127000" dist="38100" dir="2700000" algn="ctr">
                <a:srgbClr val="000000">
                  <a:alpha val="4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p:cNvGrpSpPr/>
          <p:nvPr/>
        </p:nvGrpSpPr>
        <p:grpSpPr>
          <a:xfrm>
            <a:off x="2415272" y="4506951"/>
            <a:ext cx="1422400" cy="1143000"/>
            <a:chOff x="1638300" y="4876800"/>
            <a:chExt cx="1600200" cy="1143000"/>
          </a:xfrm>
        </p:grpSpPr>
        <p:sp>
          <p:nvSpPr>
            <p:cNvPr id="22" name="Rectangle 21"/>
            <p:cNvSpPr/>
            <p:nvPr/>
          </p:nvSpPr>
          <p:spPr>
            <a:xfrm>
              <a:off x="1638300" y="5486400"/>
              <a:ext cx="1600200" cy="533400"/>
            </a:xfrm>
            <a:prstGeom prst="rect">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400" dirty="0" smtClean="0">
                  <a:solidFill>
                    <a:schemeClr val="tx1"/>
                  </a:solidFill>
                  <a:latin typeface="NikoshBAN" pitchFamily="2" charset="0"/>
                  <a:cs typeface="NikoshBAN" pitchFamily="2" charset="0"/>
                </a:rPr>
                <a:t>পশমী কাপড়</a:t>
              </a:r>
              <a:endParaRPr lang="en-US" sz="2400" dirty="0">
                <a:solidFill>
                  <a:schemeClr val="tx1"/>
                </a:solidFill>
                <a:latin typeface="NikoshBAN" pitchFamily="2" charset="0"/>
                <a:cs typeface="NikoshBAN" pitchFamily="2" charset="0"/>
              </a:endParaRPr>
            </a:p>
          </p:txBody>
        </p:sp>
        <p:cxnSp>
          <p:nvCxnSpPr>
            <p:cNvPr id="23" name="Straight Arrow Connector 22"/>
            <p:cNvCxnSpPr/>
            <p:nvPr/>
          </p:nvCxnSpPr>
          <p:spPr>
            <a:xfrm rot="5400000" flipH="1" flipV="1">
              <a:off x="2248694" y="5180806"/>
              <a:ext cx="609600" cy="158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p:nvGrpSpPr>
        <p:grpSpPr>
          <a:xfrm>
            <a:off x="4582738" y="4125951"/>
            <a:ext cx="1422400" cy="1371600"/>
            <a:chOff x="3619500" y="4648200"/>
            <a:chExt cx="1600200" cy="1371600"/>
          </a:xfrm>
        </p:grpSpPr>
        <p:sp>
          <p:nvSpPr>
            <p:cNvPr id="25" name="Rectangle 24"/>
            <p:cNvSpPr/>
            <p:nvPr/>
          </p:nvSpPr>
          <p:spPr>
            <a:xfrm>
              <a:off x="3619500" y="5486400"/>
              <a:ext cx="1600200" cy="533400"/>
            </a:xfrm>
            <a:prstGeom prst="rect">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400" dirty="0" smtClean="0">
                  <a:solidFill>
                    <a:schemeClr val="tx1"/>
                  </a:solidFill>
                  <a:latin typeface="NikoshBAN" pitchFamily="2" charset="0"/>
                  <a:cs typeface="NikoshBAN" pitchFamily="2" charset="0"/>
                </a:rPr>
                <a:t>প্লাষ্টিক দন্ড</a:t>
              </a:r>
              <a:endParaRPr lang="en-US" sz="2400" dirty="0">
                <a:solidFill>
                  <a:schemeClr val="tx1"/>
                </a:solidFill>
                <a:latin typeface="NikoshBAN" pitchFamily="2" charset="0"/>
                <a:cs typeface="NikoshBAN" pitchFamily="2" charset="0"/>
              </a:endParaRPr>
            </a:p>
          </p:txBody>
        </p:sp>
        <p:cxnSp>
          <p:nvCxnSpPr>
            <p:cNvPr id="26" name="Straight Arrow Connector 25"/>
            <p:cNvCxnSpPr/>
            <p:nvPr/>
          </p:nvCxnSpPr>
          <p:spPr>
            <a:xfrm rot="5400000" flipH="1" flipV="1">
              <a:off x="4248150" y="4819650"/>
              <a:ext cx="838200" cy="4953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grpSp>
      <p:sp>
        <p:nvSpPr>
          <p:cNvPr id="27" name="Plus 26"/>
          <p:cNvSpPr/>
          <p:nvPr/>
        </p:nvSpPr>
        <p:spPr>
          <a:xfrm>
            <a:off x="6436938" y="1611351"/>
            <a:ext cx="541867" cy="381000"/>
          </a:xfrm>
          <a:prstGeom prst="mathPlu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p:cNvSpPr/>
          <p:nvPr/>
        </p:nvSpPr>
        <p:spPr>
          <a:xfrm>
            <a:off x="7292072" y="2068551"/>
            <a:ext cx="14224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400" dirty="0" smtClean="0">
                <a:solidFill>
                  <a:schemeClr val="tx1"/>
                </a:solidFill>
                <a:latin typeface="NikoshBAN" pitchFamily="2" charset="0"/>
                <a:cs typeface="NikoshBAN" pitchFamily="2" charset="0"/>
              </a:rPr>
              <a:t>ইলেকট্রন</a:t>
            </a:r>
            <a:endParaRPr lang="en-US" sz="2400" dirty="0">
              <a:solidFill>
                <a:schemeClr val="tx1"/>
              </a:solidFill>
              <a:latin typeface="NikoshBAN" pitchFamily="2" charset="0"/>
              <a:cs typeface="NikoshBAN" pitchFamily="2" charset="0"/>
            </a:endParaRPr>
          </a:p>
        </p:txBody>
      </p:sp>
      <p:sp>
        <p:nvSpPr>
          <p:cNvPr id="29" name="Rectangle 28"/>
          <p:cNvSpPr/>
          <p:nvPr/>
        </p:nvSpPr>
        <p:spPr>
          <a:xfrm>
            <a:off x="7292072" y="1535151"/>
            <a:ext cx="12192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400" dirty="0" smtClean="0">
                <a:solidFill>
                  <a:schemeClr val="tx1"/>
                </a:solidFill>
                <a:latin typeface="NikoshBAN" pitchFamily="2" charset="0"/>
                <a:cs typeface="NikoshBAN" pitchFamily="2" charset="0"/>
              </a:rPr>
              <a:t>প্রোটন</a:t>
            </a:r>
            <a:endParaRPr lang="en-US" sz="2400" dirty="0">
              <a:solidFill>
                <a:schemeClr val="tx1"/>
              </a:solidFill>
              <a:latin typeface="NikoshBAN" pitchFamily="2" charset="0"/>
              <a:cs typeface="NikoshBAN" pitchFamily="2" charset="0"/>
            </a:endParaRPr>
          </a:p>
        </p:txBody>
      </p:sp>
      <p:sp>
        <p:nvSpPr>
          <p:cNvPr id="30" name="Minus 29"/>
          <p:cNvSpPr/>
          <p:nvPr/>
        </p:nvSpPr>
        <p:spPr>
          <a:xfrm>
            <a:off x="6504672" y="2220951"/>
            <a:ext cx="474133" cy="228600"/>
          </a:xfrm>
          <a:prstGeom prst="mathMinus">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1" name="Straight Arrow Connector 30"/>
          <p:cNvCxnSpPr/>
          <p:nvPr/>
        </p:nvCxnSpPr>
        <p:spPr>
          <a:xfrm>
            <a:off x="7046538" y="1838363"/>
            <a:ext cx="541867"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6978805" y="3592551"/>
            <a:ext cx="2396066" cy="17526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bn-BD" sz="2400" dirty="0" smtClean="0">
                <a:solidFill>
                  <a:schemeClr val="tx1"/>
                </a:solidFill>
                <a:latin typeface="NikoshBAN" pitchFamily="2" charset="0"/>
                <a:cs typeface="NikoshBAN" pitchFamily="2" charset="0"/>
              </a:rPr>
              <a:t>ঘর্ষণের ফলে</a:t>
            </a:r>
          </a:p>
          <a:p>
            <a:pPr algn="ctr"/>
            <a:r>
              <a:rPr lang="bn-BD" sz="2400" dirty="0" smtClean="0">
                <a:solidFill>
                  <a:schemeClr val="tx1"/>
                </a:solidFill>
                <a:latin typeface="NikoshBAN" pitchFamily="2" charset="0"/>
                <a:cs typeface="NikoshBAN" pitchFamily="2" charset="0"/>
              </a:rPr>
              <a:t>পশমী কাপড় থেকে </a:t>
            </a:r>
          </a:p>
          <a:p>
            <a:pPr algn="ctr"/>
            <a:r>
              <a:rPr lang="bn-BD" sz="2400" dirty="0" smtClean="0">
                <a:solidFill>
                  <a:schemeClr val="tx1"/>
                </a:solidFill>
                <a:latin typeface="NikoshBAN" pitchFamily="2" charset="0"/>
                <a:cs typeface="NikoshBAN" pitchFamily="2" charset="0"/>
              </a:rPr>
              <a:t>ইলেকট্রন প্লাষ্টিক দন্ডে চলে যায়।  </a:t>
            </a:r>
            <a:endParaRPr lang="en-US" sz="2400" dirty="0">
              <a:solidFill>
                <a:schemeClr val="tx1"/>
              </a:solidFill>
              <a:latin typeface="NikoshBAN" pitchFamily="2" charset="0"/>
              <a:cs typeface="NikoshBAN" pitchFamily="2" charset="0"/>
            </a:endParaRPr>
          </a:p>
        </p:txBody>
      </p:sp>
      <p:grpSp>
        <p:nvGrpSpPr>
          <p:cNvPr id="33" name="Group 32"/>
          <p:cNvGrpSpPr/>
          <p:nvPr/>
        </p:nvGrpSpPr>
        <p:grpSpPr>
          <a:xfrm>
            <a:off x="1670205" y="1687551"/>
            <a:ext cx="2489200" cy="685800"/>
            <a:chOff x="800100" y="1371600"/>
            <a:chExt cx="2800350" cy="1066800"/>
          </a:xfrm>
        </p:grpSpPr>
        <p:sp>
          <p:nvSpPr>
            <p:cNvPr id="34" name="Rectangle 33"/>
            <p:cNvSpPr/>
            <p:nvPr/>
          </p:nvSpPr>
          <p:spPr>
            <a:xfrm>
              <a:off x="800100" y="1371600"/>
              <a:ext cx="2800350" cy="533400"/>
            </a:xfrm>
            <a:prstGeom prst="rect">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400" dirty="0" smtClean="0">
                  <a:solidFill>
                    <a:schemeClr val="tx1"/>
                  </a:solidFill>
                  <a:latin typeface="NikoshBAN" pitchFamily="2" charset="0"/>
                  <a:cs typeface="NikoshBAN" pitchFamily="2" charset="0"/>
                </a:rPr>
                <a:t>ইলেকট্রন দিয়ে ধনাত্বক</a:t>
              </a:r>
              <a:endParaRPr lang="en-US" sz="2400" dirty="0">
                <a:solidFill>
                  <a:schemeClr val="tx1"/>
                </a:solidFill>
                <a:latin typeface="NikoshBAN" pitchFamily="2" charset="0"/>
                <a:cs typeface="NikoshBAN" pitchFamily="2" charset="0"/>
              </a:endParaRPr>
            </a:p>
          </p:txBody>
        </p:sp>
        <p:cxnSp>
          <p:nvCxnSpPr>
            <p:cNvPr id="35" name="Straight Arrow Connector 34"/>
            <p:cNvCxnSpPr>
              <a:stCxn id="34" idx="2"/>
            </p:cNvCxnSpPr>
            <p:nvPr/>
          </p:nvCxnSpPr>
          <p:spPr>
            <a:xfrm rot="16200000" flipH="1">
              <a:off x="1995487" y="2109788"/>
              <a:ext cx="533400" cy="12382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pSp>
      <p:grpSp>
        <p:nvGrpSpPr>
          <p:cNvPr id="36" name="Group 35"/>
          <p:cNvGrpSpPr/>
          <p:nvPr/>
        </p:nvGrpSpPr>
        <p:grpSpPr>
          <a:xfrm>
            <a:off x="5801938" y="2601951"/>
            <a:ext cx="3386667" cy="533400"/>
            <a:chOff x="5219700" y="2514600"/>
            <a:chExt cx="3352800" cy="533400"/>
          </a:xfrm>
        </p:grpSpPr>
        <p:sp>
          <p:nvSpPr>
            <p:cNvPr id="37" name="Rectangle 36"/>
            <p:cNvSpPr/>
            <p:nvPr/>
          </p:nvSpPr>
          <p:spPr>
            <a:xfrm>
              <a:off x="5981700" y="2514600"/>
              <a:ext cx="2590800" cy="533400"/>
            </a:xfrm>
            <a:prstGeom prst="rect">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400" dirty="0" smtClean="0">
                  <a:solidFill>
                    <a:schemeClr val="tx1"/>
                  </a:solidFill>
                  <a:latin typeface="NikoshBAN" pitchFamily="2" charset="0"/>
                  <a:cs typeface="NikoshBAN" pitchFamily="2" charset="0"/>
                </a:rPr>
                <a:t>ইলেকট্রন নিয়ে ঋনাত্বক</a:t>
              </a:r>
              <a:endParaRPr lang="en-US" sz="2400" dirty="0">
                <a:solidFill>
                  <a:schemeClr val="tx1"/>
                </a:solidFill>
                <a:latin typeface="NikoshBAN" pitchFamily="2" charset="0"/>
                <a:cs typeface="NikoshBAN" pitchFamily="2" charset="0"/>
              </a:endParaRPr>
            </a:p>
          </p:txBody>
        </p:sp>
        <p:cxnSp>
          <p:nvCxnSpPr>
            <p:cNvPr id="38" name="Straight Arrow Connector 37"/>
            <p:cNvCxnSpPr>
              <a:stCxn id="37" idx="1"/>
            </p:cNvCxnSpPr>
            <p:nvPr/>
          </p:nvCxnSpPr>
          <p:spPr>
            <a:xfrm rot="10800000" flipV="1">
              <a:off x="5219700" y="2781300"/>
              <a:ext cx="762000" cy="381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pSp>
      <p:sp>
        <p:nvSpPr>
          <p:cNvPr id="39" name="Down Arrow Callout 38"/>
          <p:cNvSpPr/>
          <p:nvPr/>
        </p:nvSpPr>
        <p:spPr>
          <a:xfrm>
            <a:off x="2550738" y="87351"/>
            <a:ext cx="5486400" cy="762000"/>
          </a:xfrm>
          <a:prstGeom prst="downArrowCallou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solidFill>
                  <a:schemeClr val="tx1"/>
                </a:solidFill>
                <a:latin typeface="NikoshBAN" pitchFamily="2" charset="0"/>
                <a:cs typeface="NikoshBAN" pitchFamily="2" charset="0"/>
              </a:rPr>
              <a:t> ঘর্ষণে ইলেকট্রনের প্রভাব</a:t>
            </a:r>
            <a:endParaRPr lang="en-US" sz="3600" dirty="0">
              <a:solidFill>
                <a:schemeClr val="tx1"/>
              </a:solidFill>
              <a:latin typeface="NikoshBAN" pitchFamily="2" charset="0"/>
              <a:cs typeface="NikoshBAN" pitchFamily="2" charset="0"/>
            </a:endParaRPr>
          </a:p>
        </p:txBody>
      </p:sp>
      <p:sp>
        <p:nvSpPr>
          <p:cNvPr id="40" name="Rectangle 39"/>
          <p:cNvSpPr/>
          <p:nvPr/>
        </p:nvSpPr>
        <p:spPr>
          <a:xfrm>
            <a:off x="170594" y="5822669"/>
            <a:ext cx="11031653" cy="523220"/>
          </a:xfrm>
          <a:prstGeom prst="rect">
            <a:avLst/>
          </a:prstGeom>
        </p:spPr>
        <p:txBody>
          <a:bodyPr wrap="square">
            <a:spAutoFit/>
          </a:bodyPr>
          <a:lstStyle/>
          <a:p>
            <a:r>
              <a:rPr lang="bn-BD" sz="1400" dirty="0" smtClean="0"/>
              <a:t>বলপেন মাথায় ঘষে ছোট ছোট কাগজের টুকরার কাজে ধরে বিষয়টি ব্যাখ্যা করা যেতে পারে।</a:t>
            </a:r>
            <a:r>
              <a:rPr lang="bn-IN" sz="1400" dirty="0" smtClean="0"/>
              <a:t>বলপেন</a:t>
            </a:r>
            <a:r>
              <a:rPr lang="bn-IN" sz="1400" baseline="0" dirty="0" smtClean="0"/>
              <a:t> মাথায় ঘষলে বলপেন ইলেকট্রন গ্রহন করে ঋনাত্বক চার্জে চার্জিত হয় ফলে কাগজের টুকরাকে আকর্ষণ করে </a:t>
            </a:r>
            <a:r>
              <a:rPr lang="bn-BD" sz="1400" baseline="0" dirty="0" smtClean="0"/>
              <a:t>(আদ্র আবহাওয়ায় </a:t>
            </a:r>
            <a:r>
              <a:rPr lang="bn-IN" sz="1400" baseline="0" dirty="0" smtClean="0"/>
              <a:t>স্লাইডটি </a:t>
            </a:r>
            <a:r>
              <a:rPr lang="bn-BD" sz="1400" baseline="0" dirty="0" smtClean="0"/>
              <a:t>প্রদর্শণের মাধ্যমে বুঝানো যেতে পারে) </a:t>
            </a:r>
            <a:endParaRPr lang="en-US" sz="1400" dirty="0"/>
          </a:p>
        </p:txBody>
      </p:sp>
    </p:spTree>
    <p:extLst>
      <p:ext uri="{BB962C8B-B14F-4D97-AF65-F5344CB8AC3E}">
        <p14:creationId xmlns:p14="http://schemas.microsoft.com/office/powerpoint/2010/main" val="1026180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500"/>
                                        <p:tgtEl>
                                          <p:spTgt spid="3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additive="base">
                                        <p:cTn id="12" dur="500" fill="hold"/>
                                        <p:tgtEl>
                                          <p:spTgt spid="21"/>
                                        </p:tgtEl>
                                        <p:attrNameLst>
                                          <p:attrName>ppt_x</p:attrName>
                                        </p:attrNameLst>
                                      </p:cBhvr>
                                      <p:tavLst>
                                        <p:tav tm="0">
                                          <p:val>
                                            <p:strVal val="#ppt_x"/>
                                          </p:val>
                                        </p:tav>
                                        <p:tav tm="100000">
                                          <p:val>
                                            <p:strVal val="#ppt_x"/>
                                          </p:val>
                                        </p:tav>
                                      </p:tavLst>
                                    </p:anim>
                                    <p:anim calcmode="lin" valueType="num">
                                      <p:cBhvr additive="base">
                                        <p:cTn id="13"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24"/>
                                        </p:tgtEl>
                                        <p:attrNameLst>
                                          <p:attrName>style.visibility</p:attrName>
                                        </p:attrNameLst>
                                      </p:cBhvr>
                                      <p:to>
                                        <p:strVal val="visible"/>
                                      </p:to>
                                    </p:set>
                                    <p:anim calcmode="lin" valueType="num">
                                      <p:cBhvr additive="base">
                                        <p:cTn id="18" dur="500" fill="hold"/>
                                        <p:tgtEl>
                                          <p:spTgt spid="24"/>
                                        </p:tgtEl>
                                        <p:attrNameLst>
                                          <p:attrName>ppt_x</p:attrName>
                                        </p:attrNameLst>
                                      </p:cBhvr>
                                      <p:tavLst>
                                        <p:tav tm="0">
                                          <p:val>
                                            <p:strVal val="#ppt_x"/>
                                          </p:val>
                                        </p:tav>
                                        <p:tav tm="100000">
                                          <p:val>
                                            <p:strVal val="#ppt_x"/>
                                          </p:val>
                                        </p:tav>
                                      </p:tavLst>
                                    </p:anim>
                                    <p:anim calcmode="lin" valueType="num">
                                      <p:cBhvr additive="base">
                                        <p:cTn id="19"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 presetClass="path" presetSubtype="0" accel="50000" decel="50000" fill="hold" nodeType="clickEffect">
                                  <p:stCondLst>
                                    <p:cond delay="0"/>
                                  </p:stCondLst>
                                  <p:childTnLst>
                                    <p:animMotion origin="layout" path="M -0.1245 -0.04926 C -0.13607 -0.04256 -0.12928 0.01596 -0.11046 0.08164 C -0.09102 0.14732 -0.06603 0.19449 -0.05631 0.18802 C -0.04551 0.18085 -0.05091 0.12095 -0.07019 0.05573 C -0.08979 -0.00948 -0.11462 -0.05689 -0.1245 -0.04926 Z " pathEditMode="relative" rAng="-1408220" ptsTypes="fffff">
                                      <p:cBhvr>
                                        <p:cTn id="23" dur="2000" fill="hold"/>
                                        <p:tgtEl>
                                          <p:spTgt spid="5"/>
                                        </p:tgtEl>
                                        <p:attrNameLst>
                                          <p:attrName>ppt_x</p:attrName>
                                          <p:attrName>ppt_y</p:attrName>
                                        </p:attrNameLst>
                                      </p:cBhvr>
                                      <p:rCtr x="3400" y="11800"/>
                                    </p:animMotion>
                                  </p:childTnLst>
                                </p:cTn>
                              </p:par>
                            </p:childTnLst>
                          </p:cTn>
                        </p:par>
                      </p:childTnLst>
                    </p:cTn>
                  </p:par>
                  <p:par>
                    <p:cTn id="24" fill="hold">
                      <p:stCondLst>
                        <p:cond delay="indefinite"/>
                      </p:stCondLst>
                      <p:childTnLst>
                        <p:par>
                          <p:cTn id="25" fill="hold">
                            <p:stCondLst>
                              <p:cond delay="0"/>
                            </p:stCondLst>
                            <p:childTnLst>
                              <p:par>
                                <p:cTn id="26" presetID="56" presetClass="path" presetSubtype="0" accel="50000" decel="50000" fill="hold" nodeType="clickEffect">
                                  <p:stCondLst>
                                    <p:cond delay="0"/>
                                  </p:stCondLst>
                                  <p:childTnLst>
                                    <p:animMotion origin="layout" path="M -0.1245 -0.04926 L -0.05292 -0.10546 " pathEditMode="relative" rAng="0" ptsTypes="AA">
                                      <p:cBhvr>
                                        <p:cTn id="27" dur="2000" fill="hold"/>
                                        <p:tgtEl>
                                          <p:spTgt spid="5"/>
                                        </p:tgtEl>
                                        <p:attrNameLst>
                                          <p:attrName>ppt_x</p:attrName>
                                          <p:attrName>ppt_y</p:attrName>
                                        </p:attrNameLst>
                                      </p:cBhvr>
                                      <p:rCtr x="3600" y="-2800"/>
                                    </p:animMotion>
                                  </p:childTnLst>
                                </p:cTn>
                              </p:par>
                            </p:childTnLst>
                          </p:cTn>
                        </p:par>
                      </p:childTnLst>
                    </p:cTn>
                  </p:par>
                  <p:par>
                    <p:cTn id="28" fill="hold">
                      <p:stCondLst>
                        <p:cond delay="indefinite"/>
                      </p:stCondLst>
                      <p:childTnLst>
                        <p:par>
                          <p:cTn id="29" fill="hold">
                            <p:stCondLst>
                              <p:cond delay="0"/>
                            </p:stCondLst>
                            <p:childTnLst>
                              <p:par>
                                <p:cTn id="30" presetID="2" presetClass="entr" presetSubtype="2" fill="hold" nodeType="clickEffect">
                                  <p:stCondLst>
                                    <p:cond delay="0"/>
                                  </p:stCondLst>
                                  <p:childTnLst>
                                    <p:set>
                                      <p:cBhvr>
                                        <p:cTn id="31" dur="1" fill="hold">
                                          <p:stCondLst>
                                            <p:cond delay="0"/>
                                          </p:stCondLst>
                                        </p:cTn>
                                        <p:tgtEl>
                                          <p:spTgt spid="36"/>
                                        </p:tgtEl>
                                        <p:attrNameLst>
                                          <p:attrName>style.visibility</p:attrName>
                                        </p:attrNameLst>
                                      </p:cBhvr>
                                      <p:to>
                                        <p:strVal val="visible"/>
                                      </p:to>
                                    </p:set>
                                    <p:anim calcmode="lin" valueType="num">
                                      <p:cBhvr additive="base">
                                        <p:cTn id="32" dur="500" fill="hold"/>
                                        <p:tgtEl>
                                          <p:spTgt spid="36"/>
                                        </p:tgtEl>
                                        <p:attrNameLst>
                                          <p:attrName>ppt_x</p:attrName>
                                        </p:attrNameLst>
                                      </p:cBhvr>
                                      <p:tavLst>
                                        <p:tav tm="0">
                                          <p:val>
                                            <p:strVal val="1+#ppt_w/2"/>
                                          </p:val>
                                        </p:tav>
                                        <p:tav tm="100000">
                                          <p:val>
                                            <p:strVal val="#ppt_x"/>
                                          </p:val>
                                        </p:tav>
                                      </p:tavLst>
                                    </p:anim>
                                    <p:anim calcmode="lin" valueType="num">
                                      <p:cBhvr additive="base">
                                        <p:cTn id="33" dur="500" fill="hold"/>
                                        <p:tgtEl>
                                          <p:spTgt spid="36"/>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8" fill="hold" nodeType="clickEffect">
                                  <p:stCondLst>
                                    <p:cond delay="0"/>
                                  </p:stCondLst>
                                  <p:childTnLst>
                                    <p:set>
                                      <p:cBhvr>
                                        <p:cTn id="37" dur="1" fill="hold">
                                          <p:stCondLst>
                                            <p:cond delay="0"/>
                                          </p:stCondLst>
                                        </p:cTn>
                                        <p:tgtEl>
                                          <p:spTgt spid="33"/>
                                        </p:tgtEl>
                                        <p:attrNameLst>
                                          <p:attrName>style.visibility</p:attrName>
                                        </p:attrNameLst>
                                      </p:cBhvr>
                                      <p:to>
                                        <p:strVal val="visible"/>
                                      </p:to>
                                    </p:set>
                                    <p:anim calcmode="lin" valueType="num">
                                      <p:cBhvr additive="base">
                                        <p:cTn id="38" dur="500" fill="hold"/>
                                        <p:tgtEl>
                                          <p:spTgt spid="33"/>
                                        </p:tgtEl>
                                        <p:attrNameLst>
                                          <p:attrName>ppt_x</p:attrName>
                                        </p:attrNameLst>
                                      </p:cBhvr>
                                      <p:tavLst>
                                        <p:tav tm="0">
                                          <p:val>
                                            <p:strVal val="0-#ppt_w/2"/>
                                          </p:val>
                                        </p:tav>
                                        <p:tav tm="100000">
                                          <p:val>
                                            <p:strVal val="#ppt_x"/>
                                          </p:val>
                                        </p:tav>
                                      </p:tavLst>
                                    </p:anim>
                                    <p:anim calcmode="lin" valueType="num">
                                      <p:cBhvr additive="base">
                                        <p:cTn id="39" dur="500" fill="hold"/>
                                        <p:tgtEl>
                                          <p:spTgt spid="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766</Words>
  <Application>Microsoft Office PowerPoint</Application>
  <PresentationFormat>Widescreen</PresentationFormat>
  <Paragraphs>125</Paragraphs>
  <Slides>17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Calibri</vt:lpstr>
      <vt:lpstr>Calibri Light</vt:lpstr>
      <vt:lpstr>NikoshBAN</vt:lpstr>
      <vt:lpstr>SutonnyMJ</vt:lpstr>
      <vt:lpstr>Times New Roman</vt:lpstr>
      <vt:lpstr>Vrinda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MIM ONLINE SENTER</dc:creator>
  <cp:lastModifiedBy>MIM ONLINE SENTER</cp:lastModifiedBy>
  <cp:revision>25</cp:revision>
  <dcterms:created xsi:type="dcterms:W3CDTF">2021-02-13T19:12:02Z</dcterms:created>
  <dcterms:modified xsi:type="dcterms:W3CDTF">2021-02-13T21:13:03Z</dcterms:modified>
</cp:coreProperties>
</file>