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304"/>
    <a:srgbClr val="F32743"/>
    <a:srgbClr val="D9D9D9"/>
    <a:srgbClr val="517192"/>
    <a:srgbClr val="D90501"/>
    <a:srgbClr val="488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2601E-7B9C-4FC9-88E1-3BD416056E24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8EFA51B-F74A-4C8D-979A-EE4217ADC9F0}">
      <dgm:prSet phldrT="[Text]" custT="1"/>
      <dgm:spPr>
        <a:solidFill>
          <a:srgbClr val="488424"/>
        </a:solidFill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পাখিদের কথা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0A98AA3-D166-49A0-83EC-14C4FD3840BA}" type="parTrans" cxnId="{BAD225C8-2DC6-4B97-A831-44B079B4C980}">
      <dgm:prSet/>
      <dgm:spPr/>
      <dgm:t>
        <a:bodyPr/>
        <a:lstStyle/>
        <a:p>
          <a:endParaRPr lang="en-US"/>
        </a:p>
      </dgm:t>
    </dgm:pt>
    <dgm:pt modelId="{44FEFF9C-3796-4163-BEE0-F74D51C72F70}" type="sibTrans" cxnId="{BAD225C8-2DC6-4B97-A831-44B079B4C980}">
      <dgm:prSet/>
      <dgm:spPr/>
      <dgm:t>
        <a:bodyPr/>
        <a:lstStyle/>
        <a:p>
          <a:endParaRPr lang="en-US"/>
        </a:p>
      </dgm:t>
    </dgm:pt>
    <dgm:pt modelId="{2C8D82C9-7026-4017-86FB-8215790CC97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02D195-87B2-416C-BF13-A158F8070062}" type="parTrans" cxnId="{8D88BA5B-7617-46D6-8420-EF2F3C148FAF}">
      <dgm:prSet/>
      <dgm:spPr/>
      <dgm:t>
        <a:bodyPr/>
        <a:lstStyle/>
        <a:p>
          <a:endParaRPr lang="en-US"/>
        </a:p>
      </dgm:t>
    </dgm:pt>
    <dgm:pt modelId="{27D586EA-E5C1-47D5-8742-69273D7D83CC}" type="sibTrans" cxnId="{8D88BA5B-7617-46D6-8420-EF2F3C148FAF}">
      <dgm:prSet/>
      <dgm:spPr/>
      <dgm:t>
        <a:bodyPr/>
        <a:lstStyle/>
        <a:p>
          <a:endParaRPr lang="en-US"/>
        </a:p>
      </dgm:t>
    </dgm:pt>
    <dgm:pt modelId="{B19E7B20-C6B8-4341-B983-ADFC207C928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406D511-C245-424C-9175-54A7422D1ED5}" type="parTrans" cxnId="{BF97DF95-BFFA-4305-AFA5-C7795A754D73}">
      <dgm:prSet/>
      <dgm:spPr/>
      <dgm:t>
        <a:bodyPr/>
        <a:lstStyle/>
        <a:p>
          <a:endParaRPr lang="en-US"/>
        </a:p>
      </dgm:t>
    </dgm:pt>
    <dgm:pt modelId="{0DA9B14C-A1F4-43D0-A920-020B4D105F71}" type="sibTrans" cxnId="{BF97DF95-BFFA-4305-AFA5-C7795A754D73}">
      <dgm:prSet/>
      <dgm:spPr/>
      <dgm:t>
        <a:bodyPr/>
        <a:lstStyle/>
        <a:p>
          <a:endParaRPr lang="en-US"/>
        </a:p>
      </dgm:t>
    </dgm:pt>
    <dgm:pt modelId="{6624B25D-5362-42A6-94DF-8F02F71A01C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CB98A93-C354-4396-8472-E98EA27ABDD6}" type="parTrans" cxnId="{68D6BBA4-1CED-4F4E-9605-717AF3E13060}">
      <dgm:prSet/>
      <dgm:spPr/>
      <dgm:t>
        <a:bodyPr/>
        <a:lstStyle/>
        <a:p>
          <a:endParaRPr lang="en-US"/>
        </a:p>
      </dgm:t>
    </dgm:pt>
    <dgm:pt modelId="{984CAF11-053E-466D-8791-AEADBDAA4005}" type="sibTrans" cxnId="{68D6BBA4-1CED-4F4E-9605-717AF3E13060}">
      <dgm:prSet/>
      <dgm:spPr/>
      <dgm:t>
        <a:bodyPr/>
        <a:lstStyle/>
        <a:p>
          <a:endParaRPr lang="en-US"/>
        </a:p>
      </dgm:t>
    </dgm:pt>
    <dgm:pt modelId="{EBE897F3-3B39-4D30-8AFB-AFF5DFE3587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814D075-5278-4CD6-8BB2-1CC410AF1379}" type="parTrans" cxnId="{BA0A8A4F-C1F8-44B1-97D9-981D4268D545}">
      <dgm:prSet/>
      <dgm:spPr/>
      <dgm:t>
        <a:bodyPr/>
        <a:lstStyle/>
        <a:p>
          <a:endParaRPr lang="en-US"/>
        </a:p>
      </dgm:t>
    </dgm:pt>
    <dgm:pt modelId="{8AD01924-966C-4AFA-BBCC-91B6C9A056C2}" type="sibTrans" cxnId="{BA0A8A4F-C1F8-44B1-97D9-981D4268D545}">
      <dgm:prSet/>
      <dgm:spPr/>
      <dgm:t>
        <a:bodyPr/>
        <a:lstStyle/>
        <a:p>
          <a:endParaRPr lang="en-US"/>
        </a:p>
      </dgm:t>
    </dgm:pt>
    <dgm:pt modelId="{1F804FCF-1C72-4E73-A27C-8F3D6689BBC0}" type="pres">
      <dgm:prSet presAssocID="{8BD2601E-7B9C-4FC9-88E1-3BD416056E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9CB21-7F17-47AC-81B5-224B8AE6F498}" type="pres">
      <dgm:prSet presAssocID="{78EFA51B-F74A-4C8D-979A-EE4217ADC9F0}" presName="centerShape" presStyleLbl="node0" presStyleIdx="0" presStyleCnt="1" custScaleX="154821" custScaleY="196998" custLinFactNeighborX="-172" custLinFactNeighborY="1426"/>
      <dgm:spPr>
        <a:prstGeom prst="wedgeEllipseCallout">
          <a:avLst/>
        </a:prstGeom>
      </dgm:spPr>
      <dgm:t>
        <a:bodyPr/>
        <a:lstStyle/>
        <a:p>
          <a:endParaRPr lang="en-US"/>
        </a:p>
      </dgm:t>
    </dgm:pt>
    <dgm:pt modelId="{AA14736D-4FCC-4986-848F-91B50444E9F3}" type="pres">
      <dgm:prSet presAssocID="{F302D195-87B2-416C-BF13-A158F807006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F14ED66-547B-4B65-AAC0-EDD0FD9CC936}" type="pres">
      <dgm:prSet presAssocID="{F302D195-87B2-416C-BF13-A158F80700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E4D2069-D5EE-48F3-985C-2B234D33BEA0}" type="pres">
      <dgm:prSet presAssocID="{2C8D82C9-7026-4017-86FB-8215790CC972}" presName="node" presStyleLbl="node1" presStyleIdx="0" presStyleCnt="4" custScaleX="123190" custScaleY="108639" custRadScaleRad="103045" custRadScaleInc="239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  <dgm:pt modelId="{6B5C71B9-E95C-49BE-8917-BE46D024C541}" type="pres">
      <dgm:prSet presAssocID="{F406D511-C245-424C-9175-54A7422D1ED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CAB3DD3-AD6C-4D52-9DEB-AF59E9F527D7}" type="pres">
      <dgm:prSet presAssocID="{F406D511-C245-424C-9175-54A7422D1ED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06C9C1E-08C7-4E37-A641-7852113DE6C4}" type="pres">
      <dgm:prSet presAssocID="{B19E7B20-C6B8-4341-B983-ADFC207C9281}" presName="node" presStyleLbl="node1" presStyleIdx="1" presStyleCnt="4" custScaleX="128214" custScaleY="107591" custRadScaleRad="134845" custRadScaleInc="-9214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  <dgm:pt modelId="{E12B8CF8-81A4-4700-A969-16A7A275F664}" type="pres">
      <dgm:prSet presAssocID="{ACB98A93-C354-4396-8472-E98EA27ABDD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5AD02B6-69C5-4608-AA1E-B717D6150C75}" type="pres">
      <dgm:prSet presAssocID="{ACB98A93-C354-4396-8472-E98EA27ABD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95D1AE7-0D20-4E22-831B-A2006ACEB666}" type="pres">
      <dgm:prSet presAssocID="{6624B25D-5362-42A6-94DF-8F02F71A01C0}" presName="node" presStyleLbl="node1" presStyleIdx="2" presStyleCnt="4" custScaleX="127803" custRadScaleRad="93429" custRadScaleInc="5690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  <dgm:pt modelId="{57B9BEC3-8559-46B1-BA81-22AEAC8446B8}" type="pres">
      <dgm:prSet presAssocID="{C814D075-5278-4CD6-8BB2-1CC410AF137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4BCC40B-E4E0-4311-BEBF-E77826BA2C6C}" type="pres">
      <dgm:prSet presAssocID="{C814D075-5278-4CD6-8BB2-1CC410AF137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29C7D2F-11E7-417F-AE51-841A96A94530}" type="pres">
      <dgm:prSet presAssocID="{EBE897F3-3B39-4D30-8AFB-AFF5DFE35876}" presName="node" presStyleLbl="node1" presStyleIdx="3" presStyleCnt="4" custScaleX="131394" custScaleY="116230" custRadScaleRad="147449" custRadScaleInc="-1479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</dgm:ptLst>
  <dgm:cxnLst>
    <dgm:cxn modelId="{2FE46535-8E35-4BBD-863F-48AAA9751B78}" type="presOf" srcId="{C814D075-5278-4CD6-8BB2-1CC410AF1379}" destId="{04BCC40B-E4E0-4311-BEBF-E77826BA2C6C}" srcOrd="1" destOrd="0" presId="urn:microsoft.com/office/officeart/2005/8/layout/radial5"/>
    <dgm:cxn modelId="{2C7993F8-A560-4C70-939D-0A7C8EE0C504}" type="presOf" srcId="{C814D075-5278-4CD6-8BB2-1CC410AF1379}" destId="{57B9BEC3-8559-46B1-BA81-22AEAC8446B8}" srcOrd="0" destOrd="0" presId="urn:microsoft.com/office/officeart/2005/8/layout/radial5"/>
    <dgm:cxn modelId="{3EDDD6AD-1A75-4AA3-881F-ECF7634175C4}" type="presOf" srcId="{6624B25D-5362-42A6-94DF-8F02F71A01C0}" destId="{595D1AE7-0D20-4E22-831B-A2006ACEB666}" srcOrd="0" destOrd="0" presId="urn:microsoft.com/office/officeart/2005/8/layout/radial5"/>
    <dgm:cxn modelId="{36900382-752B-45EF-81DC-370F8ABEFAE1}" type="presOf" srcId="{F302D195-87B2-416C-BF13-A158F8070062}" destId="{7F14ED66-547B-4B65-AAC0-EDD0FD9CC936}" srcOrd="1" destOrd="0" presId="urn:microsoft.com/office/officeart/2005/8/layout/radial5"/>
    <dgm:cxn modelId="{B5A1D01A-FDC5-496F-80EC-1198ED1C9E13}" type="presOf" srcId="{ACB98A93-C354-4396-8472-E98EA27ABDD6}" destId="{E12B8CF8-81A4-4700-A969-16A7A275F664}" srcOrd="0" destOrd="0" presId="urn:microsoft.com/office/officeart/2005/8/layout/radial5"/>
    <dgm:cxn modelId="{0EA7C66E-B6FF-4A5C-BCD3-368B982FAE30}" type="presOf" srcId="{EBE897F3-3B39-4D30-8AFB-AFF5DFE35876}" destId="{D29C7D2F-11E7-417F-AE51-841A96A94530}" srcOrd="0" destOrd="0" presId="urn:microsoft.com/office/officeart/2005/8/layout/radial5"/>
    <dgm:cxn modelId="{8EA75F9F-E80C-48A3-90FB-2C9FA2E465C8}" type="presOf" srcId="{78EFA51B-F74A-4C8D-979A-EE4217ADC9F0}" destId="{6D39CB21-7F17-47AC-81B5-224B8AE6F498}" srcOrd="0" destOrd="0" presId="urn:microsoft.com/office/officeart/2005/8/layout/radial5"/>
    <dgm:cxn modelId="{2A6C682D-67A7-4BD9-82BD-D7A03B00C2D4}" type="presOf" srcId="{F302D195-87B2-416C-BF13-A158F8070062}" destId="{AA14736D-4FCC-4986-848F-91B50444E9F3}" srcOrd="0" destOrd="0" presId="urn:microsoft.com/office/officeart/2005/8/layout/radial5"/>
    <dgm:cxn modelId="{75DF9594-7E19-44E9-8C90-F572C50456C6}" type="presOf" srcId="{2C8D82C9-7026-4017-86FB-8215790CC972}" destId="{CE4D2069-D5EE-48F3-985C-2B234D33BEA0}" srcOrd="0" destOrd="0" presId="urn:microsoft.com/office/officeart/2005/8/layout/radial5"/>
    <dgm:cxn modelId="{BF97DF95-BFFA-4305-AFA5-C7795A754D73}" srcId="{78EFA51B-F74A-4C8D-979A-EE4217ADC9F0}" destId="{B19E7B20-C6B8-4341-B983-ADFC207C9281}" srcOrd="1" destOrd="0" parTransId="{F406D511-C245-424C-9175-54A7422D1ED5}" sibTransId="{0DA9B14C-A1F4-43D0-A920-020B4D105F71}"/>
    <dgm:cxn modelId="{546AEE6A-A290-4F40-95E4-EAA0D81FE03B}" type="presOf" srcId="{8BD2601E-7B9C-4FC9-88E1-3BD416056E24}" destId="{1F804FCF-1C72-4E73-A27C-8F3D6689BBC0}" srcOrd="0" destOrd="0" presId="urn:microsoft.com/office/officeart/2005/8/layout/radial5"/>
    <dgm:cxn modelId="{68D6BBA4-1CED-4F4E-9605-717AF3E13060}" srcId="{78EFA51B-F74A-4C8D-979A-EE4217ADC9F0}" destId="{6624B25D-5362-42A6-94DF-8F02F71A01C0}" srcOrd="2" destOrd="0" parTransId="{ACB98A93-C354-4396-8472-E98EA27ABDD6}" sibTransId="{984CAF11-053E-466D-8791-AEADBDAA4005}"/>
    <dgm:cxn modelId="{BA0A8A4F-C1F8-44B1-97D9-981D4268D545}" srcId="{78EFA51B-F74A-4C8D-979A-EE4217ADC9F0}" destId="{EBE897F3-3B39-4D30-8AFB-AFF5DFE35876}" srcOrd="3" destOrd="0" parTransId="{C814D075-5278-4CD6-8BB2-1CC410AF1379}" sibTransId="{8AD01924-966C-4AFA-BBCC-91B6C9A056C2}"/>
    <dgm:cxn modelId="{C72A124A-F06C-41CB-908A-99BC950EE3A2}" type="presOf" srcId="{ACB98A93-C354-4396-8472-E98EA27ABDD6}" destId="{65AD02B6-69C5-4608-AA1E-B717D6150C75}" srcOrd="1" destOrd="0" presId="urn:microsoft.com/office/officeart/2005/8/layout/radial5"/>
    <dgm:cxn modelId="{5FB9B096-E7F7-4462-BA64-172571AC3AC8}" type="presOf" srcId="{B19E7B20-C6B8-4341-B983-ADFC207C9281}" destId="{506C9C1E-08C7-4E37-A641-7852113DE6C4}" srcOrd="0" destOrd="0" presId="urn:microsoft.com/office/officeart/2005/8/layout/radial5"/>
    <dgm:cxn modelId="{BAD225C8-2DC6-4B97-A831-44B079B4C980}" srcId="{8BD2601E-7B9C-4FC9-88E1-3BD416056E24}" destId="{78EFA51B-F74A-4C8D-979A-EE4217ADC9F0}" srcOrd="0" destOrd="0" parTransId="{20A98AA3-D166-49A0-83EC-14C4FD3840BA}" sibTransId="{44FEFF9C-3796-4163-BEE0-F74D51C72F70}"/>
    <dgm:cxn modelId="{8D88BA5B-7617-46D6-8420-EF2F3C148FAF}" srcId="{78EFA51B-F74A-4C8D-979A-EE4217ADC9F0}" destId="{2C8D82C9-7026-4017-86FB-8215790CC972}" srcOrd="0" destOrd="0" parTransId="{F302D195-87B2-416C-BF13-A158F8070062}" sibTransId="{27D586EA-E5C1-47D5-8742-69273D7D83CC}"/>
    <dgm:cxn modelId="{923F2DB8-3F2E-4D8C-A4E1-AD134643A9C3}" type="presOf" srcId="{F406D511-C245-424C-9175-54A7422D1ED5}" destId="{6B5C71B9-E95C-49BE-8917-BE46D024C541}" srcOrd="0" destOrd="0" presId="urn:microsoft.com/office/officeart/2005/8/layout/radial5"/>
    <dgm:cxn modelId="{BEA82F24-5725-427F-B0F5-471E6E6C77AD}" type="presOf" srcId="{F406D511-C245-424C-9175-54A7422D1ED5}" destId="{DCAB3DD3-AD6C-4D52-9DEB-AF59E9F527D7}" srcOrd="1" destOrd="0" presId="urn:microsoft.com/office/officeart/2005/8/layout/radial5"/>
    <dgm:cxn modelId="{C23F4721-1850-4A6E-812D-4DBDB79A716C}" type="presParOf" srcId="{1F804FCF-1C72-4E73-A27C-8F3D6689BBC0}" destId="{6D39CB21-7F17-47AC-81B5-224B8AE6F498}" srcOrd="0" destOrd="0" presId="urn:microsoft.com/office/officeart/2005/8/layout/radial5"/>
    <dgm:cxn modelId="{C3232A0F-717E-40D7-A74D-DA869C9923B6}" type="presParOf" srcId="{1F804FCF-1C72-4E73-A27C-8F3D6689BBC0}" destId="{AA14736D-4FCC-4986-848F-91B50444E9F3}" srcOrd="1" destOrd="0" presId="urn:microsoft.com/office/officeart/2005/8/layout/radial5"/>
    <dgm:cxn modelId="{47094C07-4FF2-46F3-A0E3-A96E5C4E570D}" type="presParOf" srcId="{AA14736D-4FCC-4986-848F-91B50444E9F3}" destId="{7F14ED66-547B-4B65-AAC0-EDD0FD9CC936}" srcOrd="0" destOrd="0" presId="urn:microsoft.com/office/officeart/2005/8/layout/radial5"/>
    <dgm:cxn modelId="{C5F53A84-99AA-4860-93B7-D74C32721721}" type="presParOf" srcId="{1F804FCF-1C72-4E73-A27C-8F3D6689BBC0}" destId="{CE4D2069-D5EE-48F3-985C-2B234D33BEA0}" srcOrd="2" destOrd="0" presId="urn:microsoft.com/office/officeart/2005/8/layout/radial5"/>
    <dgm:cxn modelId="{83174664-6A2D-497A-BE82-0CE0AD99667A}" type="presParOf" srcId="{1F804FCF-1C72-4E73-A27C-8F3D6689BBC0}" destId="{6B5C71B9-E95C-49BE-8917-BE46D024C541}" srcOrd="3" destOrd="0" presId="urn:microsoft.com/office/officeart/2005/8/layout/radial5"/>
    <dgm:cxn modelId="{0735D8FE-45DB-4251-82A1-0EC8BF16269E}" type="presParOf" srcId="{6B5C71B9-E95C-49BE-8917-BE46D024C541}" destId="{DCAB3DD3-AD6C-4D52-9DEB-AF59E9F527D7}" srcOrd="0" destOrd="0" presId="urn:microsoft.com/office/officeart/2005/8/layout/radial5"/>
    <dgm:cxn modelId="{EB7B1D19-CBC3-4DF0-88AF-756D1245E032}" type="presParOf" srcId="{1F804FCF-1C72-4E73-A27C-8F3D6689BBC0}" destId="{506C9C1E-08C7-4E37-A641-7852113DE6C4}" srcOrd="4" destOrd="0" presId="urn:microsoft.com/office/officeart/2005/8/layout/radial5"/>
    <dgm:cxn modelId="{A8D0DBFB-77BC-4248-8C3F-227E727CB7AD}" type="presParOf" srcId="{1F804FCF-1C72-4E73-A27C-8F3D6689BBC0}" destId="{E12B8CF8-81A4-4700-A969-16A7A275F664}" srcOrd="5" destOrd="0" presId="urn:microsoft.com/office/officeart/2005/8/layout/radial5"/>
    <dgm:cxn modelId="{E551C59F-C508-49C4-9A93-DF9119BB5E49}" type="presParOf" srcId="{E12B8CF8-81A4-4700-A969-16A7A275F664}" destId="{65AD02B6-69C5-4608-AA1E-B717D6150C75}" srcOrd="0" destOrd="0" presId="urn:microsoft.com/office/officeart/2005/8/layout/radial5"/>
    <dgm:cxn modelId="{AFE4BE72-AD24-4C4A-BC88-CA14A205D9A6}" type="presParOf" srcId="{1F804FCF-1C72-4E73-A27C-8F3D6689BBC0}" destId="{595D1AE7-0D20-4E22-831B-A2006ACEB666}" srcOrd="6" destOrd="0" presId="urn:microsoft.com/office/officeart/2005/8/layout/radial5"/>
    <dgm:cxn modelId="{A9EBDAAB-2D1B-40F8-A001-9CC3FA882E70}" type="presParOf" srcId="{1F804FCF-1C72-4E73-A27C-8F3D6689BBC0}" destId="{57B9BEC3-8559-46B1-BA81-22AEAC8446B8}" srcOrd="7" destOrd="0" presId="urn:microsoft.com/office/officeart/2005/8/layout/radial5"/>
    <dgm:cxn modelId="{C241170F-81C2-46FC-8126-70DEC18504C6}" type="presParOf" srcId="{57B9BEC3-8559-46B1-BA81-22AEAC8446B8}" destId="{04BCC40B-E4E0-4311-BEBF-E77826BA2C6C}" srcOrd="0" destOrd="0" presId="urn:microsoft.com/office/officeart/2005/8/layout/radial5"/>
    <dgm:cxn modelId="{BBEC6E87-1391-434A-BF29-A3D23DCC6203}" type="presParOf" srcId="{1F804FCF-1C72-4E73-A27C-8F3D6689BBC0}" destId="{D29C7D2F-11E7-417F-AE51-841A96A945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0D7E-0BC9-478C-BF75-4D7497137F4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6A28-B7DB-46A3-8C08-BE497D97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F2A7-734E-4E14-8864-72E1CB32F0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25BD-2041-4042-99B6-18C58110833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84EB-FFDF-4B3B-89F7-4A42796C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174" y="791986"/>
            <a:ext cx="3643533" cy="3451768"/>
          </a:xfrm>
          <a:prstGeom prst="rect">
            <a:avLst/>
          </a:prstGeom>
        </p:spPr>
      </p:pic>
      <p:sp>
        <p:nvSpPr>
          <p:cNvPr id="19" name="Flowchart: Connector 18"/>
          <p:cNvSpPr/>
          <p:nvPr/>
        </p:nvSpPr>
        <p:spPr>
          <a:xfrm flipV="1">
            <a:off x="-472995" y="2633294"/>
            <a:ext cx="92747" cy="121919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flipV="1">
            <a:off x="603881" y="1870761"/>
            <a:ext cx="92747" cy="121919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4" y="-623445"/>
            <a:ext cx="14477544" cy="713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56788" y="950942"/>
            <a:ext cx="9737185" cy="22159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smtClean="0">
                <a:ln/>
                <a:solidFill>
                  <a:srgbClr val="DD5E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r>
              <a:rPr lang="as-IN" sz="13800" b="1" dirty="0" smtClean="0">
                <a:ln/>
                <a:solidFill>
                  <a:srgbClr val="DD5E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3800" b="1" dirty="0" smtClean="0">
                <a:ln/>
                <a:solidFill>
                  <a:srgbClr val="DD5E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/>
              <a:solidFill>
                <a:srgbClr val="DD5E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248" y="252283"/>
            <a:ext cx="3076575" cy="2914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5562" y="594394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rPr>
              <a:t>Md Golam Nabi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3217" y="67617"/>
            <a:ext cx="11556425" cy="6826549"/>
            <a:chOff x="393986" y="231386"/>
            <a:chExt cx="11556425" cy="6826549"/>
          </a:xfrm>
        </p:grpSpPr>
        <p:grpSp>
          <p:nvGrpSpPr>
            <p:cNvPr id="10" name="Group 9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31" name="Cloud Callout 30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9" name="Cloud Callout 28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7" name="Cloud Callout 26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4" name="Cloud Callout 23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2" name="Cloud Callout 21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8" name="Cloud Callout 17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6465549" y="231386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6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0877" y="1812667"/>
            <a:ext cx="3528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সমস্বরে পাঠ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2677" y="1812667"/>
            <a:ext cx="3094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তোমার পাঠ্য বইয়ের ৩৮ পৃষ্ঠা দেখ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169" y="3027402"/>
            <a:ext cx="3247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নিরব পাঠ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3986" y="4746169"/>
            <a:ext cx="11556425" cy="2152051"/>
            <a:chOff x="393986" y="4905884"/>
            <a:chExt cx="11556425" cy="2152051"/>
          </a:xfrm>
        </p:grpSpPr>
        <p:grpSp>
          <p:nvGrpSpPr>
            <p:cNvPr id="9" name="Group 8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7" name="Cloud Callout 26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5" name="Cloud Callout 24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1" name="Cloud Callout 20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19" name="Cloud Callout 18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7" name="Cloud Callout 16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4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81001"/>
            <a:ext cx="6705600" cy="1219200"/>
          </a:xfrm>
          <a:noFill/>
        </p:spPr>
        <p:txBody>
          <a:bodyPr>
            <a:norm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নতুন শব্দের অর্থ জেনে নিই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7400" y="2362200"/>
            <a:ext cx="7467600" cy="30480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NikoshBAN" pitchFamily="2" charset="0"/>
                <a:cs typeface="NikoshBAN" pitchFamily="2" charset="0"/>
              </a:rPr>
              <a:t>    পোঁচ-  মাখানো,লেপা।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পালক- পাখির শরীর বা পাখার আবরন।</a:t>
            </a:r>
          </a:p>
          <a:p>
            <a:pPr algn="l"/>
            <a:r>
              <a:rPr lang="en-US" sz="4400" dirty="0">
                <a:latin typeface="NikoshBAN" pitchFamily="2" charset="0"/>
                <a:cs typeface="NikoshBAN" pitchFamily="2" charset="0"/>
              </a:rPr>
              <a:t>    শখ-    পছন্দ,আগ্রহ।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3986" y="4746169"/>
            <a:ext cx="11556425" cy="2152051"/>
            <a:chOff x="393986" y="4905884"/>
            <a:chExt cx="11556425" cy="2152051"/>
          </a:xfrm>
        </p:grpSpPr>
        <p:grpSp>
          <p:nvGrpSpPr>
            <p:cNvPr id="6" name="Group 5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4" name="Cloud Callout 23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2" name="Cloud Callout 21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18" name="Cloud Callout 17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16" name="Cloud Callout 15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4" name="Cloud Callout 13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0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2"/>
            <a:ext cx="7772400" cy="4571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যুক্ত বর্ণগুলো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নিই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143000"/>
            <a:ext cx="1219200" cy="6858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1066800"/>
            <a:ext cx="9144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1066800"/>
            <a:ext cx="9144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09800" y="36576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ছো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8200" y="3657600"/>
            <a:ext cx="914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3657600"/>
            <a:ext cx="914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828800" y="51054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105400"/>
            <a:ext cx="9144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7400" y="5105400"/>
            <a:ext cx="9144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09800" y="24384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0" y="2362200"/>
            <a:ext cx="914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19800" y="2362200"/>
            <a:ext cx="914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9144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114300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10668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গুণ্ঠন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,</a:t>
            </a:r>
            <a:endParaRPr 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8229600" y="1066801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কুণ্ঠা</a:t>
            </a:r>
            <a:endParaRPr lang="en-US" sz="6000" dirty="0"/>
          </a:p>
        </p:txBody>
      </p:sp>
      <p:sp>
        <p:nvSpPr>
          <p:cNvPr id="28" name="Rectangle 27"/>
          <p:cNvSpPr/>
          <p:nvPr/>
        </p:nvSpPr>
        <p:spPr>
          <a:xfrm>
            <a:off x="1828800" y="990600"/>
            <a:ext cx="8458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57600" y="2438401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</a:t>
            </a:r>
            <a:endParaRPr lang="en-US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7162800" y="236220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খাম্বা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,</a:t>
            </a:r>
            <a:endParaRPr lang="en-US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8458200" y="23622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কম্বল</a:t>
            </a:r>
            <a:endParaRPr lang="en-US" sz="6000" dirty="0"/>
          </a:p>
        </p:txBody>
      </p:sp>
      <p:sp>
        <p:nvSpPr>
          <p:cNvPr id="33" name="Rectangle 32"/>
          <p:cNvSpPr/>
          <p:nvPr/>
        </p:nvSpPr>
        <p:spPr>
          <a:xfrm>
            <a:off x="1828800" y="2362200"/>
            <a:ext cx="8458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29600" y="515653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প্রোজ্জ্বল</a:t>
            </a:r>
            <a:endParaRPr lang="en-US" sz="6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3800" y="365760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782800" y="3124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030200" y="-3810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487400" y="-259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249400" y="-3200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82000" y="3657601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খোট্টা</a:t>
            </a:r>
            <a:endParaRPr lang="en-US" sz="6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9000" y="365760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28800" y="3657600"/>
            <a:ext cx="8458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1" y="5105401"/>
            <a:ext cx="8034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জ্জ্ব</a:t>
            </a:r>
            <a:endParaRPr lang="en-US" sz="6000" dirty="0"/>
          </a:p>
        </p:txBody>
      </p:sp>
      <p:sp>
        <p:nvSpPr>
          <p:cNvPr id="49" name="Rectangle 48"/>
          <p:cNvSpPr/>
          <p:nvPr/>
        </p:nvSpPr>
        <p:spPr>
          <a:xfrm>
            <a:off x="1828800" y="5029200"/>
            <a:ext cx="8458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 animBg="1"/>
      <p:bldP spid="29" grpId="0"/>
      <p:bldP spid="30" grpId="0"/>
      <p:bldP spid="32" grpId="0"/>
      <p:bldP spid="33" grpId="0" animBg="1"/>
      <p:bldP spid="34" grpId="0"/>
      <p:bldP spid="35" grpId="0"/>
      <p:bldP spid="41" grpId="0"/>
      <p:bldP spid="43" grpId="0"/>
      <p:bldP spid="45" grpId="0" animBg="1"/>
      <p:bldP spid="47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0" y="228600"/>
            <a:ext cx="4114800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41011" y="1497913"/>
            <a:ext cx="5667820" cy="1676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শব্দগুলোর অর্থ বল-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পোঁচ,পালক,শখ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981" y="3110584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যুক্ত বর্ণগুলো ভেঙ্গে লিখ-</a:t>
            </a: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ছোট্ট,লম্বা,উজ্জ্বল,কণ্ঠ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718" y="5039247"/>
            <a:ext cx="11556425" cy="2152051"/>
            <a:chOff x="393986" y="4905884"/>
            <a:chExt cx="11556425" cy="2152051"/>
          </a:xfrm>
        </p:grpSpPr>
        <p:grpSp>
          <p:nvGrpSpPr>
            <p:cNvPr id="10" name="Group 9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8" name="Cloud Callout 27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6" name="Cloud Callout 25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4" name="Cloud Callout 23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2" name="Cloud Callout 21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8" name="Cloud Callout 17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318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1800" y="457200"/>
            <a:ext cx="6096000" cy="1143000"/>
          </a:xfrm>
          <a:noFill/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সংক্ষিপ্ত প্রশ্নের উত্তর দাও-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438400"/>
            <a:ext cx="8382000" cy="2901462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NikoshBAN" pitchFamily="2" charset="0"/>
                <a:cs typeface="NikoshBAN" pitchFamily="2" charset="0"/>
              </a:rPr>
              <a:t>১। আমাদের জাতীয় পাখির নাম কী ?</a:t>
            </a:r>
          </a:p>
          <a:p>
            <a:pPr algn="l"/>
            <a:r>
              <a:rPr lang="en-US" sz="4400" dirty="0">
                <a:latin typeface="NikoshBAN" pitchFamily="2" charset="0"/>
                <a:cs typeface="NikoshBAN" pitchFamily="2" charset="0"/>
              </a:rPr>
              <a:t>২। কোকিল কোন সময় ডাকে ?</a:t>
            </a:r>
          </a:p>
          <a:p>
            <a:pPr algn="l"/>
            <a:r>
              <a:rPr lang="en-US" sz="4400" dirty="0">
                <a:latin typeface="NikoshBAN" pitchFamily="2" charset="0"/>
                <a:cs typeface="NikoshBAN" pitchFamily="2" charset="0"/>
              </a:rPr>
              <a:t>৩। মানুষের কথা অবিকল নকল করতে পারে       কোন পাখি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362200"/>
            <a:ext cx="8458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9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69004" y="5553779"/>
            <a:ext cx="42690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7200" b="1" kern="0" dirty="0">
                <a:ln>
                  <a:solidFill>
                    <a:schemeClr val="tx1"/>
                  </a:solidFill>
                </a:ln>
                <a:solidFill>
                  <a:srgbClr val="0D0304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b="1" kern="0" dirty="0">
              <a:ln>
                <a:solidFill>
                  <a:schemeClr val="tx1"/>
                </a:solidFill>
              </a:ln>
              <a:solidFill>
                <a:srgbClr val="0D030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041" y="421111"/>
            <a:ext cx="88477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7200" b="1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ভালো</a:t>
            </a:r>
            <a:r>
              <a:rPr lang="en-US" sz="7200" b="1" kern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থেকো সুস্থ্য থেকো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45" y="1436536"/>
            <a:ext cx="4584879" cy="430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5620934" y="239641"/>
            <a:ext cx="682580" cy="276896"/>
            <a:chOff x="502465" y="272955"/>
            <a:chExt cx="2123577" cy="8461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643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US\Desktop\picture of content\lotus-1205631__340.webp"/>
          <p:cNvSpPr>
            <a:spLocks noChangeAspect="1" noChangeArrowheads="1"/>
          </p:cNvSpPr>
          <p:nvPr/>
        </p:nvSpPr>
        <p:spPr bwMode="auto">
          <a:xfrm>
            <a:off x="1340095" y="20721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850587"/>
            <a:ext cx="5254682" cy="35702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1"/>
            <a:r>
              <a:rPr lang="en-US" sz="48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মুহাঃ </a:t>
            </a:r>
            <a:r>
              <a:rPr lang="en-US" sz="4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গোলাম </a:t>
            </a:r>
            <a:r>
              <a:rPr lang="en-US" sz="48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bn-IN" sz="4800" b="1" dirty="0" smtClean="0">
              <a:ln/>
              <a:solidFill>
                <a:srgbClr val="4F7424"/>
              </a:solidFill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IN" sz="4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r>
              <a:rPr lang="en-US" sz="4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1"/>
            <a:r>
              <a:rPr lang="bn-IN" sz="4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উমেদপুর</a:t>
            </a:r>
            <a:r>
              <a:rPr lang="en-US" sz="40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 err="1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ঃপ্রাঃ</a:t>
            </a:r>
            <a:r>
              <a:rPr lang="bn-IN" sz="4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4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IN" sz="54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শৈলকুপা, </a:t>
            </a:r>
            <a:r>
              <a:rPr lang="bn-IN" sz="54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54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/>
                <a:solidFill>
                  <a:srgbClr val="4F7424"/>
                </a:solidFill>
                <a:latin typeface="NikoshBAN" pitchFamily="2" charset="0"/>
                <a:cs typeface="NikoshBAN" pitchFamily="2" charset="0"/>
              </a:rPr>
              <a:t>golampht@gmail.com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484959" y="567029"/>
            <a:ext cx="42202" cy="4615072"/>
          </a:xfrm>
          <a:prstGeom prst="line">
            <a:avLst/>
          </a:prstGeom>
          <a:ln w="206375">
            <a:solidFill>
              <a:srgbClr val="AA376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11798104" y="4192607"/>
            <a:ext cx="393895" cy="389032"/>
          </a:xfrm>
          <a:prstGeom prst="star5">
            <a:avLst/>
          </a:prstGeom>
          <a:solidFill>
            <a:srgbClr val="4F7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1798105" y="3553673"/>
            <a:ext cx="393895" cy="389032"/>
          </a:xfrm>
          <a:prstGeom prst="star5">
            <a:avLst/>
          </a:prstGeom>
          <a:solidFill>
            <a:srgbClr val="4F7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832303" y="2809282"/>
            <a:ext cx="393895" cy="389032"/>
          </a:xfrm>
          <a:prstGeom prst="star5">
            <a:avLst/>
          </a:prstGeom>
          <a:solidFill>
            <a:srgbClr val="4F7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1805138" y="2133599"/>
            <a:ext cx="393895" cy="389032"/>
          </a:xfrm>
          <a:prstGeom prst="star5">
            <a:avLst/>
          </a:prstGeom>
          <a:solidFill>
            <a:srgbClr val="499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0" y="4060995"/>
            <a:ext cx="393895" cy="389032"/>
          </a:xfrm>
          <a:prstGeom prst="star5">
            <a:avLst/>
          </a:prstGeom>
          <a:solidFill>
            <a:srgbClr val="499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0" y="3448216"/>
            <a:ext cx="393895" cy="389032"/>
          </a:xfrm>
          <a:prstGeom prst="star5">
            <a:avLst/>
          </a:prstGeom>
          <a:solidFill>
            <a:srgbClr val="499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0" y="2874565"/>
            <a:ext cx="393895" cy="389032"/>
          </a:xfrm>
          <a:prstGeom prst="star5">
            <a:avLst/>
          </a:prstGeom>
          <a:solidFill>
            <a:srgbClr val="499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-3516" y="2182469"/>
            <a:ext cx="393895" cy="389032"/>
          </a:xfrm>
          <a:prstGeom prst="star5">
            <a:avLst/>
          </a:prstGeom>
          <a:solidFill>
            <a:srgbClr val="4F7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4-Point Star 2"/>
          <p:cNvSpPr/>
          <p:nvPr/>
        </p:nvSpPr>
        <p:spPr>
          <a:xfrm>
            <a:off x="4380359" y="3496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3685987" y="1654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/>
          <p:nvPr/>
        </p:nvSpPr>
        <p:spPr>
          <a:xfrm>
            <a:off x="2989385" y="1654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2292783" y="24249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5027102" y="36760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5663558" y="0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6355285" y="3496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7774877" y="-7477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8482612" y="-49920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9318813" y="-45173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4-Point Star 32"/>
          <p:cNvSpPr/>
          <p:nvPr/>
        </p:nvSpPr>
        <p:spPr>
          <a:xfrm>
            <a:off x="7141680" y="8624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9877">
            <a:off x="2379379" y="3264460"/>
            <a:ext cx="1514475" cy="57944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969" flipH="1">
            <a:off x="8462605" y="3065011"/>
            <a:ext cx="1514475" cy="568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43" y="1128463"/>
            <a:ext cx="2886075" cy="288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9318813" y="624247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rPr>
              <a:t>Md Golam Nabi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3269" y="4902915"/>
            <a:ext cx="11556425" cy="2152051"/>
            <a:chOff x="393986" y="4905884"/>
            <a:chExt cx="11556425" cy="2152051"/>
          </a:xfrm>
        </p:grpSpPr>
        <p:grpSp>
          <p:nvGrpSpPr>
            <p:cNvPr id="38" name="Group 37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56" name="Cloud Callout 55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7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54" name="Cloud Callout 53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52" name="Cloud Callout 51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50" name="Cloud Callout 49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1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48" name="Cloud Callout 47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46" name="Cloud Callout 45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7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19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US\Desktop\picture of content\lotus-1205631__340.webp"/>
          <p:cNvSpPr>
            <a:spLocks noChangeAspect="1" noChangeArrowheads="1"/>
          </p:cNvSpPr>
          <p:nvPr/>
        </p:nvSpPr>
        <p:spPr bwMode="auto">
          <a:xfrm>
            <a:off x="1340095" y="20721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32925" y="154025"/>
            <a:ext cx="5923698" cy="488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</a:t>
            </a: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চিতিঃ</a:t>
            </a:r>
            <a:endParaRPr lang="en-US" sz="6600" b="1" dirty="0" smtClean="0">
              <a:solidFill>
                <a:srgbClr val="438E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solidFill>
                <a:srgbClr val="438E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600" b="1" dirty="0" smtClean="0">
              <a:solidFill>
                <a:srgbClr val="438E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bn-IN" sz="60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পাঠশিরনামঃ</a:t>
            </a:r>
            <a:r>
              <a:rPr lang="bn-IN" sz="48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4800" b="1" dirty="0" smtClean="0">
              <a:solidFill>
                <a:srgbClr val="438E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 smtClean="0">
                <a:solidFill>
                  <a:srgbClr val="438E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20" y="289304"/>
            <a:ext cx="465944" cy="5149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569" y="767174"/>
            <a:ext cx="3050967" cy="414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76175" y="597877"/>
            <a:ext cx="404164" cy="4840789"/>
            <a:chOff x="590196" y="672040"/>
            <a:chExt cx="404164" cy="3706900"/>
          </a:xfrm>
        </p:grpSpPr>
        <p:sp>
          <p:nvSpPr>
            <p:cNvPr id="25" name="5-Point Star 24"/>
            <p:cNvSpPr/>
            <p:nvPr/>
          </p:nvSpPr>
          <p:spPr>
            <a:xfrm>
              <a:off x="712371" y="672040"/>
              <a:ext cx="250190" cy="216993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0196" y="1085694"/>
              <a:ext cx="404164" cy="3293246"/>
              <a:chOff x="10946" y="1114851"/>
              <a:chExt cx="404164" cy="3293246"/>
            </a:xfrm>
          </p:grpSpPr>
          <p:sp>
            <p:nvSpPr>
              <p:cNvPr id="27" name="5-Point Star 26"/>
              <p:cNvSpPr/>
              <p:nvPr/>
            </p:nvSpPr>
            <p:spPr>
              <a:xfrm>
                <a:off x="10946" y="401906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10946" y="3461292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21215" y="2887641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17699" y="219554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17699" y="1654981"/>
                <a:ext cx="347248" cy="316817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5-Point Star 37"/>
              <p:cNvSpPr/>
              <p:nvPr/>
            </p:nvSpPr>
            <p:spPr>
              <a:xfrm>
                <a:off x="64346" y="1114851"/>
                <a:ext cx="300600" cy="276743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1616741" y="221357"/>
            <a:ext cx="404164" cy="4840789"/>
            <a:chOff x="590196" y="672040"/>
            <a:chExt cx="404164" cy="3706900"/>
          </a:xfrm>
        </p:grpSpPr>
        <p:sp>
          <p:nvSpPr>
            <p:cNvPr id="44" name="5-Point Star 43"/>
            <p:cNvSpPr/>
            <p:nvPr/>
          </p:nvSpPr>
          <p:spPr>
            <a:xfrm>
              <a:off x="712371" y="672040"/>
              <a:ext cx="250190" cy="216993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90196" y="1085694"/>
              <a:ext cx="404164" cy="3293246"/>
              <a:chOff x="10946" y="1114851"/>
              <a:chExt cx="404164" cy="3293246"/>
            </a:xfrm>
          </p:grpSpPr>
          <p:sp>
            <p:nvSpPr>
              <p:cNvPr id="46" name="5-Point Star 45"/>
              <p:cNvSpPr/>
              <p:nvPr/>
            </p:nvSpPr>
            <p:spPr>
              <a:xfrm>
                <a:off x="10946" y="401906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10946" y="3461292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21215" y="2887641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5-Point Star 48"/>
              <p:cNvSpPr/>
              <p:nvPr/>
            </p:nvSpPr>
            <p:spPr>
              <a:xfrm>
                <a:off x="17699" y="219554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17699" y="1654981"/>
                <a:ext cx="347248" cy="316817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5-Point Star 50"/>
              <p:cNvSpPr/>
              <p:nvPr/>
            </p:nvSpPr>
            <p:spPr>
              <a:xfrm>
                <a:off x="64346" y="1114851"/>
                <a:ext cx="300600" cy="276743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 rot="16200000">
            <a:off x="3218395" y="3566143"/>
            <a:ext cx="404164" cy="5293501"/>
            <a:chOff x="590196" y="672040"/>
            <a:chExt cx="404164" cy="3706900"/>
          </a:xfrm>
        </p:grpSpPr>
        <p:sp>
          <p:nvSpPr>
            <p:cNvPr id="53" name="5-Point Star 52"/>
            <p:cNvSpPr/>
            <p:nvPr/>
          </p:nvSpPr>
          <p:spPr>
            <a:xfrm>
              <a:off x="712371" y="672040"/>
              <a:ext cx="250190" cy="216993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90196" y="1085694"/>
              <a:ext cx="404164" cy="3293246"/>
              <a:chOff x="10946" y="1114851"/>
              <a:chExt cx="404164" cy="3293246"/>
            </a:xfrm>
          </p:grpSpPr>
          <p:sp>
            <p:nvSpPr>
              <p:cNvPr id="55" name="5-Point Star 54"/>
              <p:cNvSpPr/>
              <p:nvPr/>
            </p:nvSpPr>
            <p:spPr>
              <a:xfrm>
                <a:off x="10946" y="401906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5-Point Star 55"/>
              <p:cNvSpPr/>
              <p:nvPr/>
            </p:nvSpPr>
            <p:spPr>
              <a:xfrm>
                <a:off x="10946" y="3461292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5-Point Star 56"/>
              <p:cNvSpPr/>
              <p:nvPr/>
            </p:nvSpPr>
            <p:spPr>
              <a:xfrm>
                <a:off x="21215" y="2887641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5-Point Star 57"/>
              <p:cNvSpPr/>
              <p:nvPr/>
            </p:nvSpPr>
            <p:spPr>
              <a:xfrm>
                <a:off x="17699" y="219554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5-Point Star 58"/>
              <p:cNvSpPr/>
              <p:nvPr/>
            </p:nvSpPr>
            <p:spPr>
              <a:xfrm>
                <a:off x="17699" y="1654981"/>
                <a:ext cx="347248" cy="316817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5-Point Star 59"/>
              <p:cNvSpPr/>
              <p:nvPr/>
            </p:nvSpPr>
            <p:spPr>
              <a:xfrm>
                <a:off x="64346" y="1114851"/>
                <a:ext cx="300600" cy="276743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 rot="5400000">
            <a:off x="8873700" y="3618536"/>
            <a:ext cx="404164" cy="5081917"/>
            <a:chOff x="590196" y="672040"/>
            <a:chExt cx="404164" cy="3706900"/>
          </a:xfrm>
        </p:grpSpPr>
        <p:sp>
          <p:nvSpPr>
            <p:cNvPr id="62" name="5-Point Star 61"/>
            <p:cNvSpPr/>
            <p:nvPr/>
          </p:nvSpPr>
          <p:spPr>
            <a:xfrm>
              <a:off x="712371" y="672040"/>
              <a:ext cx="250190" cy="216993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0196" y="1085694"/>
              <a:ext cx="404164" cy="3293246"/>
              <a:chOff x="10946" y="1114851"/>
              <a:chExt cx="404164" cy="3293246"/>
            </a:xfrm>
          </p:grpSpPr>
          <p:sp>
            <p:nvSpPr>
              <p:cNvPr id="64" name="5-Point Star 63"/>
              <p:cNvSpPr/>
              <p:nvPr/>
            </p:nvSpPr>
            <p:spPr>
              <a:xfrm>
                <a:off x="10946" y="401906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5-Point Star 64"/>
              <p:cNvSpPr/>
              <p:nvPr/>
            </p:nvSpPr>
            <p:spPr>
              <a:xfrm>
                <a:off x="10946" y="3461292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5-Point Star 65"/>
              <p:cNvSpPr/>
              <p:nvPr/>
            </p:nvSpPr>
            <p:spPr>
              <a:xfrm>
                <a:off x="21215" y="2887641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5-Point Star 66"/>
              <p:cNvSpPr/>
              <p:nvPr/>
            </p:nvSpPr>
            <p:spPr>
              <a:xfrm>
                <a:off x="17699" y="219554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5-Point Star 67"/>
              <p:cNvSpPr/>
              <p:nvPr/>
            </p:nvSpPr>
            <p:spPr>
              <a:xfrm>
                <a:off x="17699" y="1654981"/>
                <a:ext cx="347248" cy="316817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5-Point Star 68"/>
              <p:cNvSpPr/>
              <p:nvPr/>
            </p:nvSpPr>
            <p:spPr>
              <a:xfrm>
                <a:off x="64346" y="1114851"/>
                <a:ext cx="300600" cy="276743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9229437" y="6438643"/>
            <a:ext cx="26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rPr>
              <a:t>Md Golam Nabi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27278" y="5135249"/>
            <a:ext cx="11556425" cy="2152051"/>
            <a:chOff x="393986" y="4905884"/>
            <a:chExt cx="11556425" cy="2152051"/>
          </a:xfrm>
        </p:grpSpPr>
        <p:grpSp>
          <p:nvGrpSpPr>
            <p:cNvPr id="72" name="Group 71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90" name="Cloud Callout 89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1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88" name="Cloud Callout 87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9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86" name="Cloud Callout 85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7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84" name="Cloud Callout 83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5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82" name="Cloud Callout 81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3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80" name="Cloud Callout 79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1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73" name="TextBox 72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4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04801"/>
            <a:ext cx="6096000" cy="1142999"/>
          </a:xfrm>
          <a:noFill/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228" y="1828799"/>
            <a:ext cx="10101943" cy="253637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NikoshBAN" pitchFamily="2" charset="0"/>
                <a:cs typeface="NikoshBAN" pitchFamily="2" charset="0"/>
              </a:rPr>
              <a:t>3.3.1. পাখির বর্ণনা  শুনে বুঝতে পারবে।</a:t>
            </a:r>
          </a:p>
          <a:p>
            <a:pPr algn="l"/>
            <a:r>
              <a:rPr lang="en-US" sz="4000" dirty="0">
                <a:latin typeface="NikoshBAN" pitchFamily="2" charset="0"/>
                <a:cs typeface="NikoshBAN" pitchFamily="2" charset="0"/>
              </a:rPr>
              <a:t>১.1.1. যুক্তবর্ণ দিয়ে গঠিত শব্দ স্পষ্ট ও শুদ্ধভাবে লিখতে পারবে।</a:t>
            </a:r>
          </a:p>
          <a:p>
            <a:pPr algn="l"/>
            <a:r>
              <a:rPr lang="en-US" sz="4000" dirty="0">
                <a:latin typeface="NikoshBAN" pitchFamily="2" charset="0"/>
                <a:cs typeface="NikoshBAN" pitchFamily="2" charset="0"/>
              </a:rPr>
              <a:t>২.৬.1.পরিচিত পাখি সম্পর্কে প্রশ্নের উত্তর বলতে পারবে।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93986" y="4746169"/>
            <a:ext cx="11556425" cy="2152051"/>
            <a:chOff x="393986" y="4905884"/>
            <a:chExt cx="11556425" cy="2152051"/>
          </a:xfrm>
        </p:grpSpPr>
        <p:grpSp>
          <p:nvGrpSpPr>
            <p:cNvPr id="51" name="Group 50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7" name="Cloud Callout 26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36" name="Cloud Callout 35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39" name="Cloud Callout 38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42" name="Cloud Callout 41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48" name="Cloud Callout 47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45" name="Cloud Callout 44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0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185" y="62939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rPr>
              <a:t>Md Golam Nabi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5147" y="102634"/>
            <a:ext cx="3278872" cy="3256388"/>
            <a:chOff x="838201" y="1371600"/>
            <a:chExt cx="1341994" cy="1187116"/>
          </a:xfrm>
        </p:grpSpPr>
        <p:sp>
          <p:nvSpPr>
            <p:cNvPr id="4" name="Cloud Callout 3"/>
            <p:cNvSpPr/>
            <p:nvPr/>
          </p:nvSpPr>
          <p:spPr>
            <a:xfrm>
              <a:off x="838201" y="1371600"/>
              <a:ext cx="1341994" cy="1187116"/>
            </a:xfrm>
            <a:prstGeom prst="cloudCallou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loud Callout 4"/>
            <p:cNvSpPr/>
            <p:nvPr/>
          </p:nvSpPr>
          <p:spPr>
            <a:xfrm>
              <a:off x="1023160" y="1550876"/>
              <a:ext cx="876645" cy="773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64393" y="0"/>
            <a:ext cx="4282029" cy="3461657"/>
            <a:chOff x="2312718" y="-19067"/>
            <a:chExt cx="1258203" cy="1109586"/>
          </a:xfrm>
        </p:grpSpPr>
        <p:sp>
          <p:nvSpPr>
            <p:cNvPr id="7" name="Cloud Callout 6"/>
            <p:cNvSpPr/>
            <p:nvPr/>
          </p:nvSpPr>
          <p:spPr>
            <a:xfrm>
              <a:off x="2312718" y="-19067"/>
              <a:ext cx="1258203" cy="1109586"/>
            </a:xfrm>
            <a:prstGeom prst="cloudCallou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loud Callout 4"/>
            <p:cNvSpPr/>
            <p:nvPr/>
          </p:nvSpPr>
          <p:spPr>
            <a:xfrm>
              <a:off x="2486129" y="148501"/>
              <a:ext cx="821909" cy="723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73604" y="4031052"/>
            <a:ext cx="3340652" cy="2467719"/>
            <a:chOff x="3657607" y="1371601"/>
            <a:chExt cx="1309515" cy="1098882"/>
          </a:xfrm>
        </p:grpSpPr>
        <p:sp>
          <p:nvSpPr>
            <p:cNvPr id="10" name="Cloud Callout 9"/>
            <p:cNvSpPr/>
            <p:nvPr/>
          </p:nvSpPr>
          <p:spPr>
            <a:xfrm>
              <a:off x="3657607" y="1371601"/>
              <a:ext cx="1309515" cy="1098882"/>
            </a:xfrm>
            <a:prstGeom prst="cloudCallou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loud Callout 4"/>
            <p:cNvSpPr/>
            <p:nvPr/>
          </p:nvSpPr>
          <p:spPr>
            <a:xfrm>
              <a:off x="3838090" y="1537553"/>
              <a:ext cx="855428" cy="716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76485" y="3950561"/>
            <a:ext cx="3226200" cy="2514340"/>
            <a:chOff x="2229495" y="2883916"/>
            <a:chExt cx="1305317" cy="1021351"/>
          </a:xfrm>
        </p:grpSpPr>
        <p:sp>
          <p:nvSpPr>
            <p:cNvPr id="13" name="Cloud Callout 12"/>
            <p:cNvSpPr/>
            <p:nvPr/>
          </p:nvSpPr>
          <p:spPr>
            <a:xfrm>
              <a:off x="2229495" y="2883916"/>
              <a:ext cx="1305317" cy="1021351"/>
            </a:xfrm>
            <a:prstGeom prst="cloudCallou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loud Callout 4"/>
            <p:cNvSpPr/>
            <p:nvPr/>
          </p:nvSpPr>
          <p:spPr>
            <a:xfrm>
              <a:off x="2409399" y="3038159"/>
              <a:ext cx="852686" cy="66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559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7772400" cy="1066799"/>
          </a:xfrm>
          <a:noFill/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আমরা পড়বঃ পাখিদের কথা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171" y="5529943"/>
            <a:ext cx="10265229" cy="97971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পাঠ্যাংশঃ ময়না দেখতে………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ঝুঁটি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আছে তার ।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4777161"/>
              </p:ext>
            </p:extLst>
          </p:nvPr>
        </p:nvGraphicFramePr>
        <p:xfrm>
          <a:off x="1578429" y="1295400"/>
          <a:ext cx="9470571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73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C7D2F-11E7-417F-AE51-841A96A94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29C7D2F-11E7-417F-AE51-841A96A94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D1AE7-0D20-4E22-831B-A2006ACEB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95D1AE7-0D20-4E22-831B-A2006ACEB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C9C1E-08C7-4E37-A641-7852113DE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06C9C1E-08C7-4E37-A641-7852113DE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D2069-D5EE-48F3-985C-2B234D33B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E4D2069-D5EE-48F3-985C-2B234D33B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B9BEC3-8559-46B1-BA81-22AEAC844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7B9BEC3-8559-46B1-BA81-22AEAC844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B8CF8-81A4-4700-A969-16A7A275F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E12B8CF8-81A4-4700-A969-16A7A275F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C71B9-E95C-49BE-8917-BE46D024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B5C71B9-E95C-49BE-8917-BE46D024C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4736D-4FCC-4986-848F-91B50444E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A14736D-4FCC-4986-848F-91B50444E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9CB21-7F17-47AC-81B5-224B8AE6F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D39CB21-7F17-47AC-81B5-224B8AE6F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lvl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k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7" y="228600"/>
            <a:ext cx="4147457" cy="373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643" y="387490"/>
            <a:ext cx="3494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D90501"/>
                </a:solidFill>
                <a:latin typeface="NikoshBAN" pitchFamily="2" charset="0"/>
                <a:cs typeface="NikoshBAN" pitchFamily="2" charset="0"/>
              </a:rPr>
              <a:t>কোকিল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6858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902431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কোকিলের রঙ কালো।তবে কালোর ওপরে উজ্জ্বল নীল রঙের পোঁচ দেওয়া।চোখের রঙ টকটকে লাল।কোকিলের সুরেলা কণ্ঠের কুউ-উ-উ ডাক গানের মতো মিষ্টি।কোকিল বসন্তকালে ডাকে।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0540" y="4980631"/>
            <a:ext cx="11556425" cy="2152051"/>
            <a:chOff x="393986" y="4905884"/>
            <a:chExt cx="11556425" cy="2152051"/>
          </a:xfrm>
        </p:grpSpPr>
        <p:grpSp>
          <p:nvGrpSpPr>
            <p:cNvPr id="9" name="Group 8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7" name="Cloud Callout 26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5" name="Cloud Callout 24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1" name="Cloud Callout 20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19" name="Cloud Callout 18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7" name="Cloud Callout 16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6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yna-birds-600x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468923"/>
            <a:ext cx="4570380" cy="3305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700" y="304800"/>
            <a:ext cx="2057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ময়না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7385" y="1712728"/>
            <a:ext cx="5943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ময়নার রঙও কালো।চোখের নিচে ও মাথার পেছন দিকে হলুদ চওড়া রেখা টানা ।পা দুটি হলুদ। মানুষের কথা অবিকল নকল করতে পারে বলে মানুষ এদের শখ করে পোষে  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3986" y="4746169"/>
            <a:ext cx="11556425" cy="2152051"/>
            <a:chOff x="393986" y="4905884"/>
            <a:chExt cx="11556425" cy="2152051"/>
          </a:xfrm>
        </p:grpSpPr>
        <p:grpSp>
          <p:nvGrpSpPr>
            <p:cNvPr id="7" name="Group 6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5" name="Cloud Callout 24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1" name="Cloud Callout 20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19" name="Cloud Callout 18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17" name="Cloud Callout 16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5" name="Cloud Callout 14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9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2385"/>
            <a:ext cx="4145533" cy="3316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9831" y="439616"/>
            <a:ext cx="22098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দোয়েল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169" y="1884485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ছোট্ট পাখি দোয়েল ।সাদা কালোয় সাজানো তার পালকের পোশাক ।ডানার ওপরে চওড়া ডাগ টানা ।লেজ বেশ লম্বা ।দোয়েল আমাদের জাতীয় পাখি 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3986" y="4746169"/>
            <a:ext cx="11556425" cy="2152051"/>
            <a:chOff x="393986" y="4905884"/>
            <a:chExt cx="11556425" cy="2152051"/>
          </a:xfrm>
        </p:grpSpPr>
        <p:grpSp>
          <p:nvGrpSpPr>
            <p:cNvPr id="6" name="Group 5"/>
            <p:cNvGrpSpPr/>
            <p:nvPr/>
          </p:nvGrpSpPr>
          <p:grpSpPr>
            <a:xfrm>
              <a:off x="393986" y="4905884"/>
              <a:ext cx="11556425" cy="2152051"/>
              <a:chOff x="512112" y="5080055"/>
              <a:chExt cx="11556425" cy="215205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550675" y="5080995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25" name="Cloud Callout 24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12112" y="5260271"/>
                <a:ext cx="1305317" cy="1021351"/>
                <a:chOff x="2229498" y="2788654"/>
                <a:chExt cx="1305317" cy="1021351"/>
              </a:xfrm>
            </p:grpSpPr>
            <p:sp>
              <p:nvSpPr>
                <p:cNvPr id="23" name="Cloud Callout 22"/>
                <p:cNvSpPr/>
                <p:nvPr/>
              </p:nvSpPr>
              <p:spPr>
                <a:xfrm>
                  <a:off x="2229498" y="2788654"/>
                  <a:ext cx="1305317" cy="1021351"/>
                </a:xfrm>
                <a:prstGeom prst="cloudCallou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Cloud Callout 4"/>
                <p:cNvSpPr/>
                <p:nvPr/>
              </p:nvSpPr>
              <p:spPr>
                <a:xfrm>
                  <a:off x="2409402" y="2942897"/>
                  <a:ext cx="852686" cy="665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000" kern="12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417020" y="5110013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21" name="Cloud Callout 20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0759022" y="5080055"/>
                <a:ext cx="1309515" cy="1098882"/>
                <a:chOff x="3679372" y="1374315"/>
                <a:chExt cx="1309515" cy="1098882"/>
              </a:xfrm>
            </p:grpSpPr>
            <p:sp>
              <p:nvSpPr>
                <p:cNvPr id="19" name="Cloud Callout 18"/>
                <p:cNvSpPr/>
                <p:nvPr/>
              </p:nvSpPr>
              <p:spPr>
                <a:xfrm>
                  <a:off x="3679372" y="1374315"/>
                  <a:ext cx="1309515" cy="1098882"/>
                </a:xfrm>
                <a:prstGeom prst="cloudCallou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Cloud Callout 4"/>
                <p:cNvSpPr/>
                <p:nvPr/>
              </p:nvSpPr>
              <p:spPr>
                <a:xfrm>
                  <a:off x="3859855" y="1540267"/>
                  <a:ext cx="855428" cy="716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407642" y="5094506"/>
                <a:ext cx="1341994" cy="1187116"/>
                <a:chOff x="914392" y="1374306"/>
                <a:chExt cx="1341994" cy="1187116"/>
              </a:xfrm>
            </p:grpSpPr>
            <p:sp>
              <p:nvSpPr>
                <p:cNvPr id="17" name="Cloud Callout 16"/>
                <p:cNvSpPr/>
                <p:nvPr/>
              </p:nvSpPr>
              <p:spPr>
                <a:xfrm>
                  <a:off x="914392" y="1374306"/>
                  <a:ext cx="1341994" cy="1187116"/>
                </a:xfrm>
                <a:prstGeom prst="cloudCallou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Cloud Callout 4"/>
                <p:cNvSpPr/>
                <p:nvPr/>
              </p:nvSpPr>
              <p:spPr>
                <a:xfrm>
                  <a:off x="1099351" y="1553582"/>
                  <a:ext cx="876645" cy="7735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500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514650" y="5080055"/>
                <a:ext cx="1900784" cy="2152051"/>
                <a:chOff x="1483457" y="-1277830"/>
                <a:chExt cx="1900784" cy="2152051"/>
              </a:xfrm>
            </p:grpSpPr>
            <p:sp>
              <p:nvSpPr>
                <p:cNvPr id="15" name="Cloud Callout 14"/>
                <p:cNvSpPr/>
                <p:nvPr/>
              </p:nvSpPr>
              <p:spPr>
                <a:xfrm>
                  <a:off x="1483457" y="-1277830"/>
                  <a:ext cx="1258203" cy="1109586"/>
                </a:xfrm>
                <a:prstGeom prst="cloudCallou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Cloud Callout 4"/>
                <p:cNvSpPr/>
                <p:nvPr/>
              </p:nvSpPr>
              <p:spPr>
                <a:xfrm>
                  <a:off x="2562332" y="151192"/>
                  <a:ext cx="821909" cy="7230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1866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200" kern="1200" dirty="0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8881610" y="63534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1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322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Harlow Solid Italic</vt:lpstr>
      <vt:lpstr>NikoshBAN</vt:lpstr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আজ আমরা পড়বঃ পাখিদের কথা</vt:lpstr>
      <vt:lpstr>PowerPoint Presentation</vt:lpstr>
      <vt:lpstr>PowerPoint Presentation</vt:lpstr>
      <vt:lpstr>PowerPoint Presentation</vt:lpstr>
      <vt:lpstr>PowerPoint Presentation</vt:lpstr>
      <vt:lpstr>নতুন শব্দের অর্থ জেনে নিই</vt:lpstr>
      <vt:lpstr>যুক্ত বর্ণগুলো চিনে নিই</vt:lpstr>
      <vt:lpstr>মূল্যায়ন</vt:lpstr>
      <vt:lpstr>সংক্ষিপ্ত প্রশ্নের উত্তর দাও-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2021-02-13T01:43:57Z</dcterms:created>
  <dcterms:modified xsi:type="dcterms:W3CDTF">2021-02-13T11:50:07Z</dcterms:modified>
</cp:coreProperties>
</file>