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94" r:id="rId4"/>
    <p:sldId id="296" r:id="rId5"/>
    <p:sldId id="298" r:id="rId6"/>
    <p:sldId id="284" r:id="rId7"/>
    <p:sldId id="285" r:id="rId8"/>
    <p:sldId id="264" r:id="rId9"/>
    <p:sldId id="259" r:id="rId10"/>
    <p:sldId id="260" r:id="rId11"/>
    <p:sldId id="265" r:id="rId12"/>
    <p:sldId id="266" r:id="rId13"/>
    <p:sldId id="268" r:id="rId14"/>
    <p:sldId id="286" r:id="rId15"/>
    <p:sldId id="269" r:id="rId16"/>
    <p:sldId id="287" r:id="rId17"/>
    <p:sldId id="288" r:id="rId18"/>
    <p:sldId id="289" r:id="rId19"/>
    <p:sldId id="290" r:id="rId20"/>
    <p:sldId id="291" r:id="rId21"/>
    <p:sldId id="271" r:id="rId22"/>
    <p:sldId id="279" r:id="rId23"/>
    <p:sldId id="280" r:id="rId24"/>
    <p:sldId id="292" r:id="rId25"/>
    <p:sldId id="293" r:id="rId26"/>
    <p:sldId id="3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DA935-95D3-46C0-976F-E12E636B9D5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6BE961-DF50-444D-B000-16FAE2BC6A19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পুষ্টি উপাদান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26AEF1-0DA4-4A22-BA05-27ED70AEEF8B}" type="parTrans" cxnId="{91A19F93-E443-43D6-A396-5859EC697A8D}">
      <dgm:prSet/>
      <dgm:spPr/>
      <dgm:t>
        <a:bodyPr/>
        <a:lstStyle/>
        <a:p>
          <a:endParaRPr lang="en-US"/>
        </a:p>
      </dgm:t>
    </dgm:pt>
    <dgm:pt modelId="{9C0044B5-C30F-499C-9982-4DDE8BA29192}" type="sibTrans" cxnId="{91A19F93-E443-43D6-A396-5859EC697A8D}">
      <dgm:prSet/>
      <dgm:spPr/>
      <dgm:t>
        <a:bodyPr/>
        <a:lstStyle/>
        <a:p>
          <a:endParaRPr lang="en-US"/>
        </a:p>
      </dgm:t>
    </dgm:pt>
    <dgm:pt modelId="{EF9D5DBF-BCC5-4E9C-97D6-F218C6F7E4C0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পানি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B52920-BE67-4A95-AC56-60E021DC8592}" type="parTrans" cxnId="{2198F25E-D705-4426-AAB4-2E61E5EF46FF}">
      <dgm:prSet/>
      <dgm:spPr/>
      <dgm:t>
        <a:bodyPr/>
        <a:lstStyle/>
        <a:p>
          <a:endParaRPr lang="en-US"/>
        </a:p>
      </dgm:t>
    </dgm:pt>
    <dgm:pt modelId="{4CADBB7C-10E3-4131-9DB3-B801BF1B8473}" type="sibTrans" cxnId="{2198F25E-D705-4426-AAB4-2E61E5EF46FF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580A47-E207-48E6-AD9F-21461A82A8D9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চর্বি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E661F7-ABFB-4716-89A6-FD9DA8530C56}" type="parTrans" cxnId="{DC338C7D-A476-4B3D-972F-DCD1D8184D49}">
      <dgm:prSet/>
      <dgm:spPr/>
      <dgm:t>
        <a:bodyPr/>
        <a:lstStyle/>
        <a:p>
          <a:endParaRPr lang="en-US"/>
        </a:p>
      </dgm:t>
    </dgm:pt>
    <dgm:pt modelId="{5827F756-E0D6-4916-A2CC-157D55713C48}" type="sibTrans" cxnId="{DC338C7D-A476-4B3D-972F-DCD1D8184D49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501C3E-97F0-4202-99F6-F5F2AE2D2B55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24B033-A176-4B85-A0C5-5190D340A64D}" type="parTrans" cxnId="{A39FE4A9-C6A8-4459-98A7-399CD9346EBB}">
      <dgm:prSet/>
      <dgm:spPr/>
      <dgm:t>
        <a:bodyPr/>
        <a:lstStyle/>
        <a:p>
          <a:endParaRPr lang="en-US"/>
        </a:p>
      </dgm:t>
    </dgm:pt>
    <dgm:pt modelId="{AA3B9E40-36B4-4B06-8D95-B79BADA16030}" type="sibTrans" cxnId="{A39FE4A9-C6A8-4459-98A7-399CD9346EBB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8FF49E-4F85-43A0-A0AB-A1601400CD41}">
      <dgm:prSet custT="1"/>
      <dgm:spPr>
        <a:solidFill>
          <a:srgbClr val="00B0F0"/>
        </a:solidFill>
      </dgm:spPr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C692F7-ED79-46CA-A929-B6C6546F95F5}" type="parTrans" cxnId="{89304DB4-3CCA-4BEA-8FE3-77D408175CD1}">
      <dgm:prSet/>
      <dgm:spPr/>
      <dgm:t>
        <a:bodyPr/>
        <a:lstStyle/>
        <a:p>
          <a:endParaRPr lang="en-US"/>
        </a:p>
      </dgm:t>
    </dgm:pt>
    <dgm:pt modelId="{632BA4EC-B2E2-4273-A347-A4F25BFE729A}" type="sibTrans" cxnId="{89304DB4-3CCA-4BEA-8FE3-77D408175CD1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7582F3-8010-48B2-9741-2BCE36CF6136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খনিজ লবন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AAF4C6-F3A8-471A-AC96-0D4BE891D928}" type="sibTrans" cxnId="{CBB027E3-2456-4065-9565-7ECCAD01CD89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A2F013-7DFB-4D7D-930A-A1C190CEB9EA}" type="parTrans" cxnId="{CBB027E3-2456-4065-9565-7ECCAD01CD89}">
      <dgm:prSet/>
      <dgm:spPr/>
      <dgm:t>
        <a:bodyPr/>
        <a:lstStyle/>
        <a:p>
          <a:endParaRPr lang="en-US"/>
        </a:p>
      </dgm:t>
    </dgm:pt>
    <dgm:pt modelId="{273934B5-00FE-402B-9B21-D62B848CE6B6}">
      <dgm:prSet phldrT="[Text]"/>
      <dgm:spPr>
        <a:solidFill>
          <a:srgbClr val="00B0F0"/>
        </a:solidFill>
      </dgm:spPr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CAF047-FEF9-4D41-805F-49553F4391D3}" type="parTrans" cxnId="{AD8F0D61-5D28-41BD-B1A7-C50E35E8662A}">
      <dgm:prSet/>
      <dgm:spPr/>
      <dgm:t>
        <a:bodyPr/>
        <a:lstStyle/>
        <a:p>
          <a:endParaRPr lang="en-US"/>
        </a:p>
      </dgm:t>
    </dgm:pt>
    <dgm:pt modelId="{37D480E6-732D-4861-B87F-1B9955452143}" type="sibTrans" cxnId="{AD8F0D61-5D28-41BD-B1A7-C50E35E8662A}">
      <dgm:prSet/>
      <dgm:spPr/>
      <dgm:t>
        <a:bodyPr/>
        <a:lstStyle/>
        <a:p>
          <a:endParaRPr lang="en-US"/>
        </a:p>
      </dgm:t>
    </dgm:pt>
    <dgm:pt modelId="{4F29CE8A-3026-4857-9691-D01DC6CD8BCC}">
      <dgm:prSet/>
      <dgm:spPr/>
    </dgm:pt>
    <dgm:pt modelId="{747ADE84-27E0-422A-B612-2A7FC6961F71}" type="parTrans" cxnId="{CED33BBF-07ED-4DAC-BC2A-F686026D4E40}">
      <dgm:prSet/>
      <dgm:spPr/>
      <dgm:t>
        <a:bodyPr/>
        <a:lstStyle/>
        <a:p>
          <a:endParaRPr lang="en-US"/>
        </a:p>
      </dgm:t>
    </dgm:pt>
    <dgm:pt modelId="{6CFB1D26-FC56-425F-8080-C242FB159B77}" type="sibTrans" cxnId="{CED33BBF-07ED-4DAC-BC2A-F686026D4E40}">
      <dgm:prSet/>
      <dgm:spPr/>
      <dgm:t>
        <a:bodyPr/>
        <a:lstStyle/>
        <a:p>
          <a:endParaRPr lang="en-US"/>
        </a:p>
      </dgm:t>
    </dgm:pt>
    <dgm:pt modelId="{80D76870-BC0A-4824-A047-2C6B350545BB}" type="pres">
      <dgm:prSet presAssocID="{DFADA935-95D3-46C0-976F-E12E636B9D5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218D9E9-AE5E-4F29-811D-5540C91F6516}" type="pres">
      <dgm:prSet presAssocID="{3D6BE961-DF50-444D-B000-16FAE2BC6A19}" presName="centerShape" presStyleLbl="node0" presStyleIdx="0" presStyleCnt="1" custLinFactNeighborY="976"/>
      <dgm:spPr/>
    </dgm:pt>
    <dgm:pt modelId="{D748E831-A9F8-43B1-8A87-495CBDE6780E}" type="pres">
      <dgm:prSet presAssocID="{CF7582F3-8010-48B2-9741-2BCE36CF6136}" presName="node" presStyleLbl="node1" presStyleIdx="0" presStyleCnt="6">
        <dgm:presLayoutVars>
          <dgm:bulletEnabled val="1"/>
        </dgm:presLayoutVars>
      </dgm:prSet>
      <dgm:spPr/>
    </dgm:pt>
    <dgm:pt modelId="{C5532026-E1AC-46EC-8B66-E752EA122EFA}" type="pres">
      <dgm:prSet presAssocID="{CF7582F3-8010-48B2-9741-2BCE36CF6136}" presName="dummy" presStyleCnt="0"/>
      <dgm:spPr/>
    </dgm:pt>
    <dgm:pt modelId="{9DF6B865-8802-4AA2-8649-3D0205694E2A}" type="pres">
      <dgm:prSet presAssocID="{95AAF4C6-F3A8-471A-AC96-0D4BE891D928}" presName="sibTrans" presStyleLbl="sibTrans2D1" presStyleIdx="0" presStyleCnt="6"/>
      <dgm:spPr/>
    </dgm:pt>
    <dgm:pt modelId="{EFB9E954-0312-4587-9B3B-B34FF141B329}" type="pres">
      <dgm:prSet presAssocID="{EF9D5DBF-BCC5-4E9C-97D6-F218C6F7E4C0}" presName="node" presStyleLbl="node1" presStyleIdx="1" presStyleCnt="6">
        <dgm:presLayoutVars>
          <dgm:bulletEnabled val="1"/>
        </dgm:presLayoutVars>
      </dgm:prSet>
      <dgm:spPr/>
    </dgm:pt>
    <dgm:pt modelId="{68FFF31A-3C54-4284-B76D-0DBF11FD03F2}" type="pres">
      <dgm:prSet presAssocID="{EF9D5DBF-BCC5-4E9C-97D6-F218C6F7E4C0}" presName="dummy" presStyleCnt="0"/>
      <dgm:spPr/>
    </dgm:pt>
    <dgm:pt modelId="{E6081C2E-4455-4C9C-8429-D235F4C6D20E}" type="pres">
      <dgm:prSet presAssocID="{4CADBB7C-10E3-4131-9DB3-B801BF1B8473}" presName="sibTrans" presStyleLbl="sibTrans2D1" presStyleIdx="1" presStyleCnt="6"/>
      <dgm:spPr/>
    </dgm:pt>
    <dgm:pt modelId="{EF3BA302-618C-4FED-83FF-41EE608BEF74}" type="pres">
      <dgm:prSet presAssocID="{273934B5-00FE-402B-9B21-D62B848CE6B6}" presName="node" presStyleLbl="node1" presStyleIdx="2" presStyleCnt="6">
        <dgm:presLayoutVars>
          <dgm:bulletEnabled val="1"/>
        </dgm:presLayoutVars>
      </dgm:prSet>
      <dgm:spPr/>
    </dgm:pt>
    <dgm:pt modelId="{810A7D7B-D07F-4F31-BD4D-70F6F2FA22F0}" type="pres">
      <dgm:prSet presAssocID="{273934B5-00FE-402B-9B21-D62B848CE6B6}" presName="dummy" presStyleCnt="0"/>
      <dgm:spPr/>
    </dgm:pt>
    <dgm:pt modelId="{22AAB2C1-CD72-465A-BFA5-8D5486FB2F69}" type="pres">
      <dgm:prSet presAssocID="{37D480E6-732D-4861-B87F-1B9955452143}" presName="sibTrans" presStyleLbl="sibTrans2D1" presStyleIdx="2" presStyleCnt="6"/>
      <dgm:spPr/>
    </dgm:pt>
    <dgm:pt modelId="{010D55FB-1C69-44A8-A9EC-E7E4E1BEDDC9}" type="pres">
      <dgm:prSet presAssocID="{F18FF49E-4F85-43A0-A0AB-A1601400CD41}" presName="node" presStyleLbl="node1" presStyleIdx="3" presStyleCnt="6">
        <dgm:presLayoutVars>
          <dgm:bulletEnabled val="1"/>
        </dgm:presLayoutVars>
      </dgm:prSet>
      <dgm:spPr/>
    </dgm:pt>
    <dgm:pt modelId="{FB280C68-CA54-4B5D-B13A-6500E7F8DD59}" type="pres">
      <dgm:prSet presAssocID="{F18FF49E-4F85-43A0-A0AB-A1601400CD41}" presName="dummy" presStyleCnt="0"/>
      <dgm:spPr/>
    </dgm:pt>
    <dgm:pt modelId="{4AAAC055-FB85-4823-907D-644E153EE800}" type="pres">
      <dgm:prSet presAssocID="{632BA4EC-B2E2-4273-A347-A4F25BFE729A}" presName="sibTrans" presStyleLbl="sibTrans2D1" presStyleIdx="3" presStyleCnt="6"/>
      <dgm:spPr/>
    </dgm:pt>
    <dgm:pt modelId="{583122A1-4B85-4127-B632-B3323595B582}" type="pres">
      <dgm:prSet presAssocID="{9A580A47-E207-48E6-AD9F-21461A82A8D9}" presName="node" presStyleLbl="node1" presStyleIdx="4" presStyleCnt="6">
        <dgm:presLayoutVars>
          <dgm:bulletEnabled val="1"/>
        </dgm:presLayoutVars>
      </dgm:prSet>
      <dgm:spPr/>
    </dgm:pt>
    <dgm:pt modelId="{4231A001-0A38-43B5-AD24-03485870BCB3}" type="pres">
      <dgm:prSet presAssocID="{9A580A47-E207-48E6-AD9F-21461A82A8D9}" presName="dummy" presStyleCnt="0"/>
      <dgm:spPr/>
    </dgm:pt>
    <dgm:pt modelId="{CAEA8BF3-11F5-4E62-964D-CB0FF3E1A6B5}" type="pres">
      <dgm:prSet presAssocID="{5827F756-E0D6-4916-A2CC-157D55713C48}" presName="sibTrans" presStyleLbl="sibTrans2D1" presStyleIdx="4" presStyleCnt="6"/>
      <dgm:spPr/>
    </dgm:pt>
    <dgm:pt modelId="{6765A137-EA8F-43AF-B432-EA1D5F4DCCF6}" type="pres">
      <dgm:prSet presAssocID="{4A501C3E-97F0-4202-99F6-F5F2AE2D2B55}" presName="node" presStyleLbl="node1" presStyleIdx="5" presStyleCnt="6">
        <dgm:presLayoutVars>
          <dgm:bulletEnabled val="1"/>
        </dgm:presLayoutVars>
      </dgm:prSet>
      <dgm:spPr/>
    </dgm:pt>
    <dgm:pt modelId="{321DFFB0-1309-4FD7-A08B-C7BA22FE5E15}" type="pres">
      <dgm:prSet presAssocID="{4A501C3E-97F0-4202-99F6-F5F2AE2D2B55}" presName="dummy" presStyleCnt="0"/>
      <dgm:spPr/>
    </dgm:pt>
    <dgm:pt modelId="{730AC9D7-073D-4F07-BAEE-564A4F2E43FB}" type="pres">
      <dgm:prSet presAssocID="{AA3B9E40-36B4-4B06-8D95-B79BADA16030}" presName="sibTrans" presStyleLbl="sibTrans2D1" presStyleIdx="5" presStyleCnt="6"/>
      <dgm:spPr/>
    </dgm:pt>
  </dgm:ptLst>
  <dgm:cxnLst>
    <dgm:cxn modelId="{7E3A620C-9C36-427D-9EC7-7D221302940C}" type="presOf" srcId="{CF7582F3-8010-48B2-9741-2BCE36CF6136}" destId="{D748E831-A9F8-43B1-8A87-495CBDE6780E}" srcOrd="0" destOrd="0" presId="urn:microsoft.com/office/officeart/2005/8/layout/radial6"/>
    <dgm:cxn modelId="{094D830E-E28F-4B03-9160-4AE24941E787}" type="presOf" srcId="{AA3B9E40-36B4-4B06-8D95-B79BADA16030}" destId="{730AC9D7-073D-4F07-BAEE-564A4F2E43FB}" srcOrd="0" destOrd="0" presId="urn:microsoft.com/office/officeart/2005/8/layout/radial6"/>
    <dgm:cxn modelId="{7CE3E135-4B01-4C7D-AEF4-D5C33FC014DA}" type="presOf" srcId="{37D480E6-732D-4861-B87F-1B9955452143}" destId="{22AAB2C1-CD72-465A-BFA5-8D5486FB2F69}" srcOrd="0" destOrd="0" presId="urn:microsoft.com/office/officeart/2005/8/layout/radial6"/>
    <dgm:cxn modelId="{2198F25E-D705-4426-AAB4-2E61E5EF46FF}" srcId="{3D6BE961-DF50-444D-B000-16FAE2BC6A19}" destId="{EF9D5DBF-BCC5-4E9C-97D6-F218C6F7E4C0}" srcOrd="1" destOrd="0" parTransId="{31B52920-BE67-4A95-AC56-60E021DC8592}" sibTransId="{4CADBB7C-10E3-4131-9DB3-B801BF1B8473}"/>
    <dgm:cxn modelId="{AD8F0D61-5D28-41BD-B1A7-C50E35E8662A}" srcId="{3D6BE961-DF50-444D-B000-16FAE2BC6A19}" destId="{273934B5-00FE-402B-9B21-D62B848CE6B6}" srcOrd="2" destOrd="0" parTransId="{84CAF047-FEF9-4D41-805F-49553F4391D3}" sibTransId="{37D480E6-732D-4861-B87F-1B9955452143}"/>
    <dgm:cxn modelId="{858E7851-7C76-4A1D-AEA4-2E4C9C296858}" type="presOf" srcId="{632BA4EC-B2E2-4273-A347-A4F25BFE729A}" destId="{4AAAC055-FB85-4823-907D-644E153EE800}" srcOrd="0" destOrd="0" presId="urn:microsoft.com/office/officeart/2005/8/layout/radial6"/>
    <dgm:cxn modelId="{384EA154-280B-4FD2-806D-87DBD50F10DA}" type="presOf" srcId="{4A501C3E-97F0-4202-99F6-F5F2AE2D2B55}" destId="{6765A137-EA8F-43AF-B432-EA1D5F4DCCF6}" srcOrd="0" destOrd="0" presId="urn:microsoft.com/office/officeart/2005/8/layout/radial6"/>
    <dgm:cxn modelId="{DC338C7D-A476-4B3D-972F-DCD1D8184D49}" srcId="{3D6BE961-DF50-444D-B000-16FAE2BC6A19}" destId="{9A580A47-E207-48E6-AD9F-21461A82A8D9}" srcOrd="4" destOrd="0" parTransId="{ABE661F7-ABFB-4716-89A6-FD9DA8530C56}" sibTransId="{5827F756-E0D6-4916-A2CC-157D55713C48}"/>
    <dgm:cxn modelId="{AF4C4F81-8B9F-46CA-A50F-177270443528}" type="presOf" srcId="{DFADA935-95D3-46C0-976F-E12E636B9D58}" destId="{80D76870-BC0A-4824-A047-2C6B350545BB}" srcOrd="0" destOrd="0" presId="urn:microsoft.com/office/officeart/2005/8/layout/radial6"/>
    <dgm:cxn modelId="{CFD1F081-00FE-4A37-8DB7-10AF6DEEBCDE}" type="presOf" srcId="{4CADBB7C-10E3-4131-9DB3-B801BF1B8473}" destId="{E6081C2E-4455-4C9C-8429-D235F4C6D20E}" srcOrd="0" destOrd="0" presId="urn:microsoft.com/office/officeart/2005/8/layout/radial6"/>
    <dgm:cxn modelId="{91A19F93-E443-43D6-A396-5859EC697A8D}" srcId="{DFADA935-95D3-46C0-976F-E12E636B9D58}" destId="{3D6BE961-DF50-444D-B000-16FAE2BC6A19}" srcOrd="0" destOrd="0" parTransId="{B526AEF1-0DA4-4A22-BA05-27ED70AEEF8B}" sibTransId="{9C0044B5-C30F-499C-9982-4DDE8BA29192}"/>
    <dgm:cxn modelId="{718C12A0-E54E-4F55-B53C-44E54604F3DD}" type="presOf" srcId="{5827F756-E0D6-4916-A2CC-157D55713C48}" destId="{CAEA8BF3-11F5-4E62-964D-CB0FF3E1A6B5}" srcOrd="0" destOrd="0" presId="urn:microsoft.com/office/officeart/2005/8/layout/radial6"/>
    <dgm:cxn modelId="{283B09A4-B4C9-4D94-892E-10C46B15B16D}" type="presOf" srcId="{EF9D5DBF-BCC5-4E9C-97D6-F218C6F7E4C0}" destId="{EFB9E954-0312-4587-9B3B-B34FF141B329}" srcOrd="0" destOrd="0" presId="urn:microsoft.com/office/officeart/2005/8/layout/radial6"/>
    <dgm:cxn modelId="{A39FE4A9-C6A8-4459-98A7-399CD9346EBB}" srcId="{3D6BE961-DF50-444D-B000-16FAE2BC6A19}" destId="{4A501C3E-97F0-4202-99F6-F5F2AE2D2B55}" srcOrd="5" destOrd="0" parTransId="{2324B033-A176-4B85-A0C5-5190D340A64D}" sibTransId="{AA3B9E40-36B4-4B06-8D95-B79BADA16030}"/>
    <dgm:cxn modelId="{8BA90CAD-F535-4BC6-AAB8-9453A05C2959}" type="presOf" srcId="{3D6BE961-DF50-444D-B000-16FAE2BC6A19}" destId="{7218D9E9-AE5E-4F29-811D-5540C91F6516}" srcOrd="0" destOrd="0" presId="urn:microsoft.com/office/officeart/2005/8/layout/radial6"/>
    <dgm:cxn modelId="{89304DB4-3CCA-4BEA-8FE3-77D408175CD1}" srcId="{3D6BE961-DF50-444D-B000-16FAE2BC6A19}" destId="{F18FF49E-4F85-43A0-A0AB-A1601400CD41}" srcOrd="3" destOrd="0" parTransId="{8EC692F7-ED79-46CA-A929-B6C6546F95F5}" sibTransId="{632BA4EC-B2E2-4273-A347-A4F25BFE729A}"/>
    <dgm:cxn modelId="{1F7E6BBD-7295-494F-8BCB-B42DFB931DA1}" type="presOf" srcId="{9A580A47-E207-48E6-AD9F-21461A82A8D9}" destId="{583122A1-4B85-4127-B632-B3323595B582}" srcOrd="0" destOrd="0" presId="urn:microsoft.com/office/officeart/2005/8/layout/radial6"/>
    <dgm:cxn modelId="{CED33BBF-07ED-4DAC-BC2A-F686026D4E40}" srcId="{DFADA935-95D3-46C0-976F-E12E636B9D58}" destId="{4F29CE8A-3026-4857-9691-D01DC6CD8BCC}" srcOrd="1" destOrd="0" parTransId="{747ADE84-27E0-422A-B612-2A7FC6961F71}" sibTransId="{6CFB1D26-FC56-425F-8080-C242FB159B77}"/>
    <dgm:cxn modelId="{E28EB7CA-1B71-491A-88E7-E433DE80D5D0}" type="presOf" srcId="{95AAF4C6-F3A8-471A-AC96-0D4BE891D928}" destId="{9DF6B865-8802-4AA2-8649-3D0205694E2A}" srcOrd="0" destOrd="0" presId="urn:microsoft.com/office/officeart/2005/8/layout/radial6"/>
    <dgm:cxn modelId="{657AB0DC-0EAE-43FF-9F65-4D212877682D}" type="presOf" srcId="{F18FF49E-4F85-43A0-A0AB-A1601400CD41}" destId="{010D55FB-1C69-44A8-A9EC-E7E4E1BEDDC9}" srcOrd="0" destOrd="0" presId="urn:microsoft.com/office/officeart/2005/8/layout/radial6"/>
    <dgm:cxn modelId="{CBB027E3-2456-4065-9565-7ECCAD01CD89}" srcId="{3D6BE961-DF50-444D-B000-16FAE2BC6A19}" destId="{CF7582F3-8010-48B2-9741-2BCE36CF6136}" srcOrd="0" destOrd="0" parTransId="{0EA2F013-7DFB-4D7D-930A-A1C190CEB9EA}" sibTransId="{95AAF4C6-F3A8-471A-AC96-0D4BE891D928}"/>
    <dgm:cxn modelId="{EF92F3E6-D3DD-4271-A82A-43B310785D27}" type="presOf" srcId="{273934B5-00FE-402B-9B21-D62B848CE6B6}" destId="{EF3BA302-618C-4FED-83FF-41EE608BEF74}" srcOrd="0" destOrd="0" presId="urn:microsoft.com/office/officeart/2005/8/layout/radial6"/>
    <dgm:cxn modelId="{2F44444C-8EF1-4772-8337-18E20A88C13B}" type="presParOf" srcId="{80D76870-BC0A-4824-A047-2C6B350545BB}" destId="{7218D9E9-AE5E-4F29-811D-5540C91F6516}" srcOrd="0" destOrd="0" presId="urn:microsoft.com/office/officeart/2005/8/layout/radial6"/>
    <dgm:cxn modelId="{9644E2CC-E324-45AE-BD04-7E698D71D4C7}" type="presParOf" srcId="{80D76870-BC0A-4824-A047-2C6B350545BB}" destId="{D748E831-A9F8-43B1-8A87-495CBDE6780E}" srcOrd="1" destOrd="0" presId="urn:microsoft.com/office/officeart/2005/8/layout/radial6"/>
    <dgm:cxn modelId="{5FF2A0E3-D322-4CEB-883F-756B46D81E2C}" type="presParOf" srcId="{80D76870-BC0A-4824-A047-2C6B350545BB}" destId="{C5532026-E1AC-46EC-8B66-E752EA122EFA}" srcOrd="2" destOrd="0" presId="urn:microsoft.com/office/officeart/2005/8/layout/radial6"/>
    <dgm:cxn modelId="{2D7FCB68-3B20-4704-B434-CEE6D5E1767F}" type="presParOf" srcId="{80D76870-BC0A-4824-A047-2C6B350545BB}" destId="{9DF6B865-8802-4AA2-8649-3D0205694E2A}" srcOrd="3" destOrd="0" presId="urn:microsoft.com/office/officeart/2005/8/layout/radial6"/>
    <dgm:cxn modelId="{43329D56-90B9-4E3B-80D2-FA339BE20A3D}" type="presParOf" srcId="{80D76870-BC0A-4824-A047-2C6B350545BB}" destId="{EFB9E954-0312-4587-9B3B-B34FF141B329}" srcOrd="4" destOrd="0" presId="urn:microsoft.com/office/officeart/2005/8/layout/radial6"/>
    <dgm:cxn modelId="{74469072-1580-402C-A790-67133C171072}" type="presParOf" srcId="{80D76870-BC0A-4824-A047-2C6B350545BB}" destId="{68FFF31A-3C54-4284-B76D-0DBF11FD03F2}" srcOrd="5" destOrd="0" presId="urn:microsoft.com/office/officeart/2005/8/layout/radial6"/>
    <dgm:cxn modelId="{20AE1AA9-94BD-4B7E-BE8E-20EBD514F9AE}" type="presParOf" srcId="{80D76870-BC0A-4824-A047-2C6B350545BB}" destId="{E6081C2E-4455-4C9C-8429-D235F4C6D20E}" srcOrd="6" destOrd="0" presId="urn:microsoft.com/office/officeart/2005/8/layout/radial6"/>
    <dgm:cxn modelId="{0549B0AD-13BC-4A55-9605-39CDB022A608}" type="presParOf" srcId="{80D76870-BC0A-4824-A047-2C6B350545BB}" destId="{EF3BA302-618C-4FED-83FF-41EE608BEF74}" srcOrd="7" destOrd="0" presId="urn:microsoft.com/office/officeart/2005/8/layout/radial6"/>
    <dgm:cxn modelId="{62D11D4A-7DFC-42A6-8C05-A3C7B9877CFF}" type="presParOf" srcId="{80D76870-BC0A-4824-A047-2C6B350545BB}" destId="{810A7D7B-D07F-4F31-BD4D-70F6F2FA22F0}" srcOrd="8" destOrd="0" presId="urn:microsoft.com/office/officeart/2005/8/layout/radial6"/>
    <dgm:cxn modelId="{EEC71D12-C682-47E7-9033-FFBC84F42C0E}" type="presParOf" srcId="{80D76870-BC0A-4824-A047-2C6B350545BB}" destId="{22AAB2C1-CD72-465A-BFA5-8D5486FB2F69}" srcOrd="9" destOrd="0" presId="urn:microsoft.com/office/officeart/2005/8/layout/radial6"/>
    <dgm:cxn modelId="{C360BF45-777D-4430-8CBC-2E7DBB1C7EE7}" type="presParOf" srcId="{80D76870-BC0A-4824-A047-2C6B350545BB}" destId="{010D55FB-1C69-44A8-A9EC-E7E4E1BEDDC9}" srcOrd="10" destOrd="0" presId="urn:microsoft.com/office/officeart/2005/8/layout/radial6"/>
    <dgm:cxn modelId="{D9EAA0B0-A2D6-47F4-9256-C0558B7F95DA}" type="presParOf" srcId="{80D76870-BC0A-4824-A047-2C6B350545BB}" destId="{FB280C68-CA54-4B5D-B13A-6500E7F8DD59}" srcOrd="11" destOrd="0" presId="urn:microsoft.com/office/officeart/2005/8/layout/radial6"/>
    <dgm:cxn modelId="{3ECC1C55-B537-4B36-8096-9A4152D47116}" type="presParOf" srcId="{80D76870-BC0A-4824-A047-2C6B350545BB}" destId="{4AAAC055-FB85-4823-907D-644E153EE800}" srcOrd="12" destOrd="0" presId="urn:microsoft.com/office/officeart/2005/8/layout/radial6"/>
    <dgm:cxn modelId="{D9CDE664-822B-46D6-B13C-D26378A02F78}" type="presParOf" srcId="{80D76870-BC0A-4824-A047-2C6B350545BB}" destId="{583122A1-4B85-4127-B632-B3323595B582}" srcOrd="13" destOrd="0" presId="urn:microsoft.com/office/officeart/2005/8/layout/radial6"/>
    <dgm:cxn modelId="{28518A59-17D5-49A1-8C13-6D261A3A94C0}" type="presParOf" srcId="{80D76870-BC0A-4824-A047-2C6B350545BB}" destId="{4231A001-0A38-43B5-AD24-03485870BCB3}" srcOrd="14" destOrd="0" presId="urn:microsoft.com/office/officeart/2005/8/layout/radial6"/>
    <dgm:cxn modelId="{2461ECC4-C6A8-4B73-AB7D-BEBDC6694775}" type="presParOf" srcId="{80D76870-BC0A-4824-A047-2C6B350545BB}" destId="{CAEA8BF3-11F5-4E62-964D-CB0FF3E1A6B5}" srcOrd="15" destOrd="0" presId="urn:microsoft.com/office/officeart/2005/8/layout/radial6"/>
    <dgm:cxn modelId="{E3801107-784D-4010-B81D-AAFFDEB8F06D}" type="presParOf" srcId="{80D76870-BC0A-4824-A047-2C6B350545BB}" destId="{6765A137-EA8F-43AF-B432-EA1D5F4DCCF6}" srcOrd="16" destOrd="0" presId="urn:microsoft.com/office/officeart/2005/8/layout/radial6"/>
    <dgm:cxn modelId="{9F938BE7-EAE5-442D-9BAA-D16A45B47901}" type="presParOf" srcId="{80D76870-BC0A-4824-A047-2C6B350545BB}" destId="{321DFFB0-1309-4FD7-A08B-C7BA22FE5E15}" srcOrd="17" destOrd="0" presId="urn:microsoft.com/office/officeart/2005/8/layout/radial6"/>
    <dgm:cxn modelId="{58978272-450F-4211-B5AA-6D4D62E0CDFD}" type="presParOf" srcId="{80D76870-BC0A-4824-A047-2C6B350545BB}" destId="{730AC9D7-073D-4F07-BAEE-564A4F2E43FB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AC9D7-073D-4F07-BAEE-564A4F2E43FB}">
      <dsp:nvSpPr>
        <dsp:cNvPr id="0" name=""/>
        <dsp:cNvSpPr/>
      </dsp:nvSpPr>
      <dsp:spPr>
        <a:xfrm>
          <a:off x="2515241" y="707706"/>
          <a:ext cx="4836530" cy="4836530"/>
        </a:xfrm>
        <a:prstGeom prst="blockArc">
          <a:avLst>
            <a:gd name="adj1" fmla="val 12600000"/>
            <a:gd name="adj2" fmla="val 16200000"/>
            <a:gd name="adj3" fmla="val 4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A8BF3-11F5-4E62-964D-CB0FF3E1A6B5}">
      <dsp:nvSpPr>
        <dsp:cNvPr id="0" name=""/>
        <dsp:cNvSpPr/>
      </dsp:nvSpPr>
      <dsp:spPr>
        <a:xfrm>
          <a:off x="2515241" y="707706"/>
          <a:ext cx="4836530" cy="4836530"/>
        </a:xfrm>
        <a:prstGeom prst="blockArc">
          <a:avLst>
            <a:gd name="adj1" fmla="val 9000000"/>
            <a:gd name="adj2" fmla="val 12600000"/>
            <a:gd name="adj3" fmla="val 4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AC055-FB85-4823-907D-644E153EE800}">
      <dsp:nvSpPr>
        <dsp:cNvPr id="0" name=""/>
        <dsp:cNvSpPr/>
      </dsp:nvSpPr>
      <dsp:spPr>
        <a:xfrm>
          <a:off x="2515241" y="707706"/>
          <a:ext cx="4836530" cy="4836530"/>
        </a:xfrm>
        <a:prstGeom prst="blockArc">
          <a:avLst>
            <a:gd name="adj1" fmla="val 5400000"/>
            <a:gd name="adj2" fmla="val 9000000"/>
            <a:gd name="adj3" fmla="val 4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AB2C1-CD72-465A-BFA5-8D5486FB2F69}">
      <dsp:nvSpPr>
        <dsp:cNvPr id="0" name=""/>
        <dsp:cNvSpPr/>
      </dsp:nvSpPr>
      <dsp:spPr>
        <a:xfrm>
          <a:off x="2515241" y="707706"/>
          <a:ext cx="4836530" cy="4836530"/>
        </a:xfrm>
        <a:prstGeom prst="blockArc">
          <a:avLst>
            <a:gd name="adj1" fmla="val 1800000"/>
            <a:gd name="adj2" fmla="val 5400000"/>
            <a:gd name="adj3" fmla="val 4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81C2E-4455-4C9C-8429-D235F4C6D20E}">
      <dsp:nvSpPr>
        <dsp:cNvPr id="0" name=""/>
        <dsp:cNvSpPr/>
      </dsp:nvSpPr>
      <dsp:spPr>
        <a:xfrm>
          <a:off x="2515241" y="707706"/>
          <a:ext cx="4836530" cy="4836530"/>
        </a:xfrm>
        <a:prstGeom prst="blockArc">
          <a:avLst>
            <a:gd name="adj1" fmla="val 19800000"/>
            <a:gd name="adj2" fmla="val 1800000"/>
            <a:gd name="adj3" fmla="val 4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6B865-8802-4AA2-8649-3D0205694E2A}">
      <dsp:nvSpPr>
        <dsp:cNvPr id="0" name=""/>
        <dsp:cNvSpPr/>
      </dsp:nvSpPr>
      <dsp:spPr>
        <a:xfrm>
          <a:off x="2515241" y="707706"/>
          <a:ext cx="4836530" cy="4836530"/>
        </a:xfrm>
        <a:prstGeom prst="blockArc">
          <a:avLst>
            <a:gd name="adj1" fmla="val 16200000"/>
            <a:gd name="adj2" fmla="val 19800000"/>
            <a:gd name="adj3" fmla="val 4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8D9E9-AE5E-4F29-811D-5540C91F6516}">
      <dsp:nvSpPr>
        <dsp:cNvPr id="0" name=""/>
        <dsp:cNvSpPr/>
      </dsp:nvSpPr>
      <dsp:spPr>
        <a:xfrm>
          <a:off x="3847075" y="2085675"/>
          <a:ext cx="2172862" cy="2172862"/>
        </a:xfrm>
        <a:prstGeom prst="ellipse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পুষ্টি উপাদান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65283" y="2403883"/>
        <a:ext cx="1536446" cy="1536446"/>
      </dsp:txXfrm>
    </dsp:sp>
    <dsp:sp modelId="{D748E831-A9F8-43B1-8A87-495CBDE6780E}">
      <dsp:nvSpPr>
        <dsp:cNvPr id="0" name=""/>
        <dsp:cNvSpPr/>
      </dsp:nvSpPr>
      <dsp:spPr>
        <a:xfrm>
          <a:off x="4173004" y="1960"/>
          <a:ext cx="1521003" cy="1521003"/>
        </a:xfrm>
        <a:prstGeom prst="ellipse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খনিজ লবন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95750" y="224706"/>
        <a:ext cx="1075511" cy="1075511"/>
      </dsp:txXfrm>
    </dsp:sp>
    <dsp:sp modelId="{EFB9E954-0312-4587-9B3B-B34FF141B329}">
      <dsp:nvSpPr>
        <dsp:cNvPr id="0" name=""/>
        <dsp:cNvSpPr/>
      </dsp:nvSpPr>
      <dsp:spPr>
        <a:xfrm>
          <a:off x="6219863" y="1183714"/>
          <a:ext cx="1521003" cy="1521003"/>
        </a:xfrm>
        <a:prstGeom prst="ellipse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পানি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42609" y="1406460"/>
        <a:ext cx="1075511" cy="1075511"/>
      </dsp:txXfrm>
    </dsp:sp>
    <dsp:sp modelId="{EF3BA302-618C-4FED-83FF-41EE608BEF74}">
      <dsp:nvSpPr>
        <dsp:cNvPr id="0" name=""/>
        <dsp:cNvSpPr/>
      </dsp:nvSpPr>
      <dsp:spPr>
        <a:xfrm>
          <a:off x="6219863" y="3547224"/>
          <a:ext cx="1521003" cy="1521003"/>
        </a:xfrm>
        <a:prstGeom prst="ellipse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800" kern="1200" dirty="0"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sz="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42609" y="3769970"/>
        <a:ext cx="1075511" cy="1075511"/>
      </dsp:txXfrm>
    </dsp:sp>
    <dsp:sp modelId="{010D55FB-1C69-44A8-A9EC-E7E4E1BEDDC9}">
      <dsp:nvSpPr>
        <dsp:cNvPr id="0" name=""/>
        <dsp:cNvSpPr/>
      </dsp:nvSpPr>
      <dsp:spPr>
        <a:xfrm>
          <a:off x="4173004" y="4728978"/>
          <a:ext cx="1521003" cy="1521003"/>
        </a:xfrm>
        <a:prstGeom prst="ellipse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95750" y="4951724"/>
        <a:ext cx="1075511" cy="1075511"/>
      </dsp:txXfrm>
    </dsp:sp>
    <dsp:sp modelId="{583122A1-4B85-4127-B632-B3323595B582}">
      <dsp:nvSpPr>
        <dsp:cNvPr id="0" name=""/>
        <dsp:cNvSpPr/>
      </dsp:nvSpPr>
      <dsp:spPr>
        <a:xfrm>
          <a:off x="2126145" y="3547224"/>
          <a:ext cx="1521003" cy="1521003"/>
        </a:xfrm>
        <a:prstGeom prst="ellipse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চর্বি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48891" y="3769970"/>
        <a:ext cx="1075511" cy="1075511"/>
      </dsp:txXfrm>
    </dsp:sp>
    <dsp:sp modelId="{6765A137-EA8F-43AF-B432-EA1D5F4DCCF6}">
      <dsp:nvSpPr>
        <dsp:cNvPr id="0" name=""/>
        <dsp:cNvSpPr/>
      </dsp:nvSpPr>
      <dsp:spPr>
        <a:xfrm>
          <a:off x="2126145" y="1183714"/>
          <a:ext cx="1521003" cy="1521003"/>
        </a:xfrm>
        <a:prstGeom prst="ellipse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48891" y="1406460"/>
        <a:ext cx="1075511" cy="1075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D6FC2-9E75-43BE-8B15-DF6D140A4B1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16BF4-C7C6-46CC-8B8E-641C7CA8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6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7C00A-ECF7-4FED-B348-8829FDFE9CB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DDEA-3328-473E-9967-5D9C8050B4F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4841-D542-4CF9-8C67-540AD4B1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1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DDEA-3328-473E-9967-5D9C8050B4F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4841-D542-4CF9-8C67-540AD4B1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6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DDEA-3328-473E-9967-5D9C8050B4F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4841-D542-4CF9-8C67-540AD4B1A57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801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DDEA-3328-473E-9967-5D9C8050B4F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4841-D542-4CF9-8C67-540AD4B1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4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DDEA-3328-473E-9967-5D9C8050B4F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4841-D542-4CF9-8C67-540AD4B1A57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9670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DDEA-3328-473E-9967-5D9C8050B4F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4841-D542-4CF9-8C67-540AD4B1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26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DDEA-3328-473E-9967-5D9C8050B4F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4841-D542-4CF9-8C67-540AD4B1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32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DDEA-3328-473E-9967-5D9C8050B4F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4841-D542-4CF9-8C67-540AD4B1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DDEA-3328-473E-9967-5D9C8050B4F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4841-D542-4CF9-8C67-540AD4B1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9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DDEA-3328-473E-9967-5D9C8050B4F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4841-D542-4CF9-8C67-540AD4B1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3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DDEA-3328-473E-9967-5D9C8050B4F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4841-D542-4CF9-8C67-540AD4B1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DDEA-3328-473E-9967-5D9C8050B4F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4841-D542-4CF9-8C67-540AD4B1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7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DDEA-3328-473E-9967-5D9C8050B4F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4841-D542-4CF9-8C67-540AD4B1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0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DDEA-3328-473E-9967-5D9C8050B4F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4841-D542-4CF9-8C67-540AD4B1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7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DDEA-3328-473E-9967-5D9C8050B4F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4841-D542-4CF9-8C67-540AD4B1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1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DDEA-3328-473E-9967-5D9C8050B4F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4841-D542-4CF9-8C67-540AD4B1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8DDEA-3328-473E-9967-5D9C8050B4F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A44841-D542-4CF9-8C67-540AD4B1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mp"/><Relationship Id="rId5" Type="http://schemas.openxmlformats.org/officeDocument/2006/relationships/image" Target="../media/image39.tmp"/><Relationship Id="rId4" Type="http://schemas.openxmlformats.org/officeDocument/2006/relationships/image" Target="../media/image38.tm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5BCDF7-A2AD-4D97-8A2F-FEF81817C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32" y="275513"/>
            <a:ext cx="7772422" cy="58275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74C2CF-0FB6-486C-9519-57232DE1FD86}"/>
              </a:ext>
            </a:extLst>
          </p:cNvPr>
          <p:cNvSpPr/>
          <p:nvPr/>
        </p:nvSpPr>
        <p:spPr>
          <a:xfrm>
            <a:off x="489099" y="275513"/>
            <a:ext cx="3317357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bn-IN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08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AAB4E4-3B39-4F21-A5FE-E2D638C5576A}"/>
              </a:ext>
            </a:extLst>
          </p:cNvPr>
          <p:cNvSpPr/>
          <p:nvPr/>
        </p:nvSpPr>
        <p:spPr>
          <a:xfrm>
            <a:off x="2430967" y="802887"/>
            <a:ext cx="3665033" cy="1092819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  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45173E-8B3D-484C-B650-92C3AF547FDF}"/>
              </a:ext>
            </a:extLst>
          </p:cNvPr>
          <p:cNvSpPr txBox="1"/>
          <p:nvPr/>
        </p:nvSpPr>
        <p:spPr>
          <a:xfrm>
            <a:off x="535259" y="2653990"/>
            <a:ext cx="8118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৮.১.১ পুষ্টি কী তা বলতে পারবে।</a:t>
            </a:r>
          </a:p>
          <a:p>
            <a:pPr>
              <a:lnSpc>
                <a:spcPct val="200000"/>
              </a:lnSpc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৮.২.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পুষ্টি অনুযায়ী খাদ্যের শ্রেনিবিভাগ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3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302" y="533400"/>
            <a:ext cx="8910084" cy="110799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     আমরা কি কি খাবার খাই?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EAFC0-46D3-4720-B7BE-8BB2788244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79" y="1908244"/>
            <a:ext cx="1813226" cy="13599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DD5A3D-69AE-4152-B269-FF042C159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081" y="4224313"/>
            <a:ext cx="1813226" cy="13599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F0529A-A5BE-4216-8DE7-D7CF1DAF1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527" y="4231078"/>
            <a:ext cx="2148631" cy="14018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AE2652-3078-4E41-85D6-30036E1BFE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9" y="1860682"/>
            <a:ext cx="2086096" cy="13882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85A9C3-53C1-4C76-A09C-487B1502E2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63" y="4237586"/>
            <a:ext cx="2071513" cy="13784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D825BB-1011-42DF-8891-6AC922AB6B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081" y="1908244"/>
            <a:ext cx="1763657" cy="14353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8C0E81-0345-4F7E-8461-8B78A88E20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8" y="4254445"/>
            <a:ext cx="2148631" cy="14353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1F82592-EA3E-4CE7-9F8C-59DF588B5CAA}"/>
              </a:ext>
            </a:extLst>
          </p:cNvPr>
          <p:cNvSpPr txBox="1"/>
          <p:nvPr/>
        </p:nvSpPr>
        <p:spPr>
          <a:xfrm>
            <a:off x="941471" y="3454760"/>
            <a:ext cx="849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ঘি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431143-69B2-4841-A701-D53A3E76589C}"/>
              </a:ext>
            </a:extLst>
          </p:cNvPr>
          <p:cNvSpPr txBox="1"/>
          <p:nvPr/>
        </p:nvSpPr>
        <p:spPr>
          <a:xfrm>
            <a:off x="734096" y="5776526"/>
            <a:ext cx="927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ভাত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534A4F-4DBD-410D-81BF-FC9E47B4EF61}"/>
              </a:ext>
            </a:extLst>
          </p:cNvPr>
          <p:cNvSpPr txBox="1"/>
          <p:nvPr/>
        </p:nvSpPr>
        <p:spPr>
          <a:xfrm>
            <a:off x="8262007" y="3454760"/>
            <a:ext cx="72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দুধ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86DE15-FE51-45D0-AF8B-8E3E44023178}"/>
              </a:ext>
            </a:extLst>
          </p:cNvPr>
          <p:cNvSpPr txBox="1"/>
          <p:nvPr/>
        </p:nvSpPr>
        <p:spPr>
          <a:xfrm>
            <a:off x="5866278" y="3454760"/>
            <a:ext cx="98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আলু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CC29AF-E64A-47E9-A0B0-24B551B99EB5}"/>
              </a:ext>
            </a:extLst>
          </p:cNvPr>
          <p:cNvSpPr txBox="1"/>
          <p:nvPr/>
        </p:nvSpPr>
        <p:spPr>
          <a:xfrm rot="10800000" flipV="1">
            <a:off x="3335628" y="3404842"/>
            <a:ext cx="98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ডিম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E0C396-72A0-4F8D-90FF-8DEF120E1F75}"/>
              </a:ext>
            </a:extLst>
          </p:cNvPr>
          <p:cNvSpPr txBox="1"/>
          <p:nvPr/>
        </p:nvSpPr>
        <p:spPr>
          <a:xfrm>
            <a:off x="7889780" y="5776526"/>
            <a:ext cx="146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পাউরুটি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1A0557-38EA-4244-8320-3D5E48D70855}"/>
              </a:ext>
            </a:extLst>
          </p:cNvPr>
          <p:cNvSpPr txBox="1"/>
          <p:nvPr/>
        </p:nvSpPr>
        <p:spPr>
          <a:xfrm>
            <a:off x="5294916" y="5875690"/>
            <a:ext cx="1846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মুরগির মাংস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C143F1-6894-4421-95AD-CE1BEE37C3DF}"/>
              </a:ext>
            </a:extLst>
          </p:cNvPr>
          <p:cNvSpPr txBox="1"/>
          <p:nvPr/>
        </p:nvSpPr>
        <p:spPr>
          <a:xfrm>
            <a:off x="3193960" y="5875690"/>
            <a:ext cx="1352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ফুলকপি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FE6C50C-6216-4375-A5C9-BCE540C57B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527" y="1802194"/>
            <a:ext cx="1912622" cy="141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0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7172" y="877824"/>
            <a:ext cx="7293036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প্রানী থেকে আমরা কি ধরনের খাবার পাই </a:t>
            </a:r>
            <a:endParaRPr lang="en-US" sz="40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6894" y="4370831"/>
            <a:ext cx="1011936" cy="72007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40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7752" y="4407705"/>
            <a:ext cx="1011936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36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6992" y="4407705"/>
            <a:ext cx="1267968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36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2264" y="4370831"/>
            <a:ext cx="1005647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2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0360B2-203F-46EF-8BEA-56B1767FC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836" y="1989175"/>
            <a:ext cx="1896053" cy="17271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BA077D-EA3C-40E0-84DF-166766BB0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55" y="2037727"/>
            <a:ext cx="2158579" cy="17271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C77C78-A433-40A9-9F38-EDA918CDB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93" y="2037727"/>
            <a:ext cx="1829242" cy="18375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7B9886-91E2-4DD0-B20C-5B7AA4CE35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03" y="2143592"/>
            <a:ext cx="2008780" cy="162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0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4043" y="829404"/>
            <a:ext cx="7399019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থেকে আমরা কি ধরনের খাবার পাই</a:t>
            </a:r>
            <a:endParaRPr lang="en-US" sz="40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075" y="4294894"/>
            <a:ext cx="101193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36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1721" y="4294894"/>
            <a:ext cx="139640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endParaRPr lang="en-US" sz="36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4596" y="4252546"/>
            <a:ext cx="119224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ভুট্টা</a:t>
            </a:r>
            <a:endParaRPr lang="en-US" sz="36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921E05-0839-4785-88D0-80ABB7D81C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92" y="2262414"/>
            <a:ext cx="1787034" cy="1415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29CD7D-9076-4761-9BB4-E8C5AF7F9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579" y="2354963"/>
            <a:ext cx="1978788" cy="1415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CD169A-5212-4BCC-B2C3-CC2ABDA47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907" y="2199896"/>
            <a:ext cx="1929619" cy="14151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2B397A-4EC8-4264-B5B9-2ADCB0FA5900}"/>
              </a:ext>
            </a:extLst>
          </p:cNvPr>
          <p:cNvSpPr txBox="1"/>
          <p:nvPr/>
        </p:nvSpPr>
        <p:spPr>
          <a:xfrm>
            <a:off x="3246551" y="4294894"/>
            <a:ext cx="101193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36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9830F7-BE7E-4BEF-8990-14E4F1715F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511" y="2280882"/>
            <a:ext cx="2177249" cy="141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3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F96711B-28E8-43EB-8345-D3198363D432}"/>
              </a:ext>
            </a:extLst>
          </p:cNvPr>
          <p:cNvSpPr/>
          <p:nvPr/>
        </p:nvSpPr>
        <p:spPr>
          <a:xfrm>
            <a:off x="4005330" y="798489"/>
            <a:ext cx="1931831" cy="6463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পুষ্টি কি?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F53304FC-53BD-4402-BCA8-AAF1F3EBB5B5}"/>
              </a:ext>
            </a:extLst>
          </p:cNvPr>
          <p:cNvSpPr/>
          <p:nvPr/>
        </p:nvSpPr>
        <p:spPr>
          <a:xfrm>
            <a:off x="1378039" y="1751527"/>
            <a:ext cx="7740204" cy="3734873"/>
          </a:xfrm>
          <a:prstGeom prst="wedgeRectCallout">
            <a:avLst>
              <a:gd name="adj1" fmla="val -11445"/>
              <a:gd name="adj2" fmla="val 6937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 হলো জীবদেহের বৃদ্ধি ও বেচে থাকার জন্য প্রয়োজনীয় সকল উপাদান। আমরা খাদ্য থেকেই পুষ্টি পেয়ে থাকি।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6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01624152"/>
              </p:ext>
            </p:extLst>
          </p:nvPr>
        </p:nvGraphicFramePr>
        <p:xfrm>
          <a:off x="-148855" y="404037"/>
          <a:ext cx="9867013" cy="6251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065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38AFC3-C645-4ECD-B002-20C012A2A957}"/>
              </a:ext>
            </a:extLst>
          </p:cNvPr>
          <p:cNvSpPr txBox="1"/>
          <p:nvPr/>
        </p:nvSpPr>
        <p:spPr>
          <a:xfrm>
            <a:off x="2923398" y="450761"/>
            <a:ext cx="4391802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আমিষ জাতীয় খাবার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6B93BE-4BBD-45E2-B493-33FBA51D3B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47" y="1648496"/>
            <a:ext cx="1649636" cy="1074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B20F83-EB0E-432F-AC7D-2043F8895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48496"/>
            <a:ext cx="1828800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3EB40D-BFD3-4DF3-8223-734B13657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771" y="1716546"/>
            <a:ext cx="1808236" cy="9388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0EE1BA-2BCE-46E4-BE8C-5ED96AB5D63F}"/>
              </a:ext>
            </a:extLst>
          </p:cNvPr>
          <p:cNvSpPr txBox="1"/>
          <p:nvPr/>
        </p:nvSpPr>
        <p:spPr>
          <a:xfrm>
            <a:off x="542348" y="2949262"/>
            <a:ext cx="110758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মাংস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1E3EB7-F674-44A1-997D-38A311CA3A7B}"/>
              </a:ext>
            </a:extLst>
          </p:cNvPr>
          <p:cNvSpPr txBox="1"/>
          <p:nvPr/>
        </p:nvSpPr>
        <p:spPr>
          <a:xfrm>
            <a:off x="7868993" y="3020096"/>
            <a:ext cx="135068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শিমের বিচি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20AEB9-51C7-4B0D-BB98-D76C9304AC99}"/>
              </a:ext>
            </a:extLst>
          </p:cNvPr>
          <p:cNvSpPr txBox="1"/>
          <p:nvPr/>
        </p:nvSpPr>
        <p:spPr>
          <a:xfrm>
            <a:off x="5550689" y="3020096"/>
            <a:ext cx="110758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মাছ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E97C69-F55B-49EB-9323-2D67D1E25E88}"/>
              </a:ext>
            </a:extLst>
          </p:cNvPr>
          <p:cNvSpPr txBox="1"/>
          <p:nvPr/>
        </p:nvSpPr>
        <p:spPr>
          <a:xfrm>
            <a:off x="3090824" y="2972942"/>
            <a:ext cx="110758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ডিম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: Single Corner Snipped 18">
            <a:extLst>
              <a:ext uri="{FF2B5EF4-FFF2-40B4-BE49-F238E27FC236}">
                <a16:creationId xmlns:a16="http://schemas.microsoft.com/office/drawing/2014/main" id="{E184161B-511F-469B-B7A8-7E559939B262}"/>
              </a:ext>
            </a:extLst>
          </p:cNvPr>
          <p:cNvSpPr/>
          <p:nvPr/>
        </p:nvSpPr>
        <p:spPr>
          <a:xfrm>
            <a:off x="372347" y="3990305"/>
            <a:ext cx="5190187" cy="2140038"/>
          </a:xfrm>
          <a:prstGeom prst="snip1Rect">
            <a:avLst>
              <a:gd name="adj" fmla="val 2881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 আমাদের দেহ গঠন করে।মাংসপেশির ক্ষয়পূরন ও রক্ত তৈরি এবং রক্ষণাবেক্ষণে আমিষ প্রয়োজন।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A18B19-664A-46F9-ADDE-3FE2D131A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22" y="4008176"/>
            <a:ext cx="3787731" cy="21042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76369C-86EB-4FCD-BBF9-858C8E79E1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91" y="1535785"/>
            <a:ext cx="1828800" cy="135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5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38AFC3-C645-4ECD-B002-20C012A2A957}"/>
              </a:ext>
            </a:extLst>
          </p:cNvPr>
          <p:cNvSpPr txBox="1"/>
          <p:nvPr/>
        </p:nvSpPr>
        <p:spPr>
          <a:xfrm>
            <a:off x="2923398" y="450761"/>
            <a:ext cx="4305943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শর্করা জাতীয় খাবার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0EE1BA-2BCE-46E4-BE8C-5ED96AB5D63F}"/>
              </a:ext>
            </a:extLst>
          </p:cNvPr>
          <p:cNvSpPr txBox="1"/>
          <p:nvPr/>
        </p:nvSpPr>
        <p:spPr>
          <a:xfrm>
            <a:off x="812805" y="2949262"/>
            <a:ext cx="110758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ভাত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1E3EB7-F674-44A1-997D-38A311CA3A7B}"/>
              </a:ext>
            </a:extLst>
          </p:cNvPr>
          <p:cNvSpPr txBox="1"/>
          <p:nvPr/>
        </p:nvSpPr>
        <p:spPr>
          <a:xfrm>
            <a:off x="8501842" y="2987564"/>
            <a:ext cx="90311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ভুট্টা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20AEB9-51C7-4B0D-BB98-D76C9304AC99}"/>
              </a:ext>
            </a:extLst>
          </p:cNvPr>
          <p:cNvSpPr txBox="1"/>
          <p:nvPr/>
        </p:nvSpPr>
        <p:spPr>
          <a:xfrm>
            <a:off x="5550689" y="3020096"/>
            <a:ext cx="110758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রুটি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E97C69-F55B-49EB-9323-2D67D1E25E88}"/>
              </a:ext>
            </a:extLst>
          </p:cNvPr>
          <p:cNvSpPr txBox="1"/>
          <p:nvPr/>
        </p:nvSpPr>
        <p:spPr>
          <a:xfrm>
            <a:off x="3232385" y="2987564"/>
            <a:ext cx="110758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আলু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: Single Corner Snipped 18">
            <a:extLst>
              <a:ext uri="{FF2B5EF4-FFF2-40B4-BE49-F238E27FC236}">
                <a16:creationId xmlns:a16="http://schemas.microsoft.com/office/drawing/2014/main" id="{E184161B-511F-469B-B7A8-7E559939B262}"/>
              </a:ext>
            </a:extLst>
          </p:cNvPr>
          <p:cNvSpPr/>
          <p:nvPr/>
        </p:nvSpPr>
        <p:spPr>
          <a:xfrm>
            <a:off x="2142186" y="4726517"/>
            <a:ext cx="5087155" cy="1493950"/>
          </a:xfrm>
          <a:prstGeom prst="snip1Rect">
            <a:avLst>
              <a:gd name="adj" fmla="val 2881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করার জন্য প্রয়োজনীয় শক্তি আমরা শর্করা থেকে পাই।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5A9D43-C845-4AC9-B876-0ED3D793B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23398" y="1648492"/>
            <a:ext cx="1649636" cy="10749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15E11A-1494-41DE-9DC8-971658E05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7" y="1648491"/>
            <a:ext cx="1901385" cy="1064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E7604C-4C9F-4FDA-9CF6-63D0CEEB06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180" y="1619098"/>
            <a:ext cx="1972122" cy="11043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17327C-EBB8-4EBB-A5F8-3D43F4579D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26" y="1555822"/>
            <a:ext cx="1800468" cy="115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0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38AFC3-C645-4ECD-B002-20C012A2A957}"/>
              </a:ext>
            </a:extLst>
          </p:cNvPr>
          <p:cNvSpPr txBox="1"/>
          <p:nvPr/>
        </p:nvSpPr>
        <p:spPr>
          <a:xfrm>
            <a:off x="2923398" y="450761"/>
            <a:ext cx="4077009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চর্বি জাতীয় খাবার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0EE1BA-2BCE-46E4-BE8C-5ED96AB5D63F}"/>
              </a:ext>
            </a:extLst>
          </p:cNvPr>
          <p:cNvSpPr txBox="1"/>
          <p:nvPr/>
        </p:nvSpPr>
        <p:spPr>
          <a:xfrm>
            <a:off x="693207" y="3516583"/>
            <a:ext cx="196212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সয়াবিন তেল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20AEB9-51C7-4B0D-BB98-D76C9304AC99}"/>
              </a:ext>
            </a:extLst>
          </p:cNvPr>
          <p:cNvSpPr txBox="1"/>
          <p:nvPr/>
        </p:nvSpPr>
        <p:spPr>
          <a:xfrm>
            <a:off x="6224222" y="3449188"/>
            <a:ext cx="130724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মাখন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E97C69-F55B-49EB-9323-2D67D1E25E88}"/>
              </a:ext>
            </a:extLst>
          </p:cNvPr>
          <p:cNvSpPr txBox="1"/>
          <p:nvPr/>
        </p:nvSpPr>
        <p:spPr>
          <a:xfrm>
            <a:off x="3239744" y="3527340"/>
            <a:ext cx="183249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সরিষার তেল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: Single Corner Snipped 18">
            <a:extLst>
              <a:ext uri="{FF2B5EF4-FFF2-40B4-BE49-F238E27FC236}">
                <a16:creationId xmlns:a16="http://schemas.microsoft.com/office/drawing/2014/main" id="{E184161B-511F-469B-B7A8-7E559939B262}"/>
              </a:ext>
            </a:extLst>
          </p:cNvPr>
          <p:cNvSpPr/>
          <p:nvPr/>
        </p:nvSpPr>
        <p:spPr>
          <a:xfrm>
            <a:off x="1741669" y="4696537"/>
            <a:ext cx="6451147" cy="1493950"/>
          </a:xfrm>
          <a:prstGeom prst="snip1Rect">
            <a:avLst>
              <a:gd name="adj" fmla="val 2881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 আমাদের শক্তি জোগায়। দেহকে গরম রাখে। আমাদের দেহ গঠনে চর্বির প্রয়োজন।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7979DB-7AED-40F0-868C-51F8E7872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6" y="1680813"/>
            <a:ext cx="2256083" cy="1493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310A7B-20C7-4063-84AD-FC60469B6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18" y="1795324"/>
            <a:ext cx="2256083" cy="14514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7B4C07-9F1A-486F-96E8-4AF313698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272" y="1641773"/>
            <a:ext cx="2256083" cy="1605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B506E7-C7ED-4837-9B4F-8FB25A048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89" y="1713810"/>
            <a:ext cx="1835190" cy="146095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054A45C-BEB1-4B7D-A841-6022363CFE7C}"/>
              </a:ext>
            </a:extLst>
          </p:cNvPr>
          <p:cNvSpPr txBox="1"/>
          <p:nvPr/>
        </p:nvSpPr>
        <p:spPr>
          <a:xfrm>
            <a:off x="8451399" y="3429000"/>
            <a:ext cx="106591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ঘি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5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4588CB-B644-4B37-8F62-FA89B0BBABD8}"/>
              </a:ext>
            </a:extLst>
          </p:cNvPr>
          <p:cNvSpPr/>
          <p:nvPr/>
        </p:nvSpPr>
        <p:spPr>
          <a:xfrm>
            <a:off x="2002755" y="356769"/>
            <a:ext cx="6246254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ভিটামিন ও খনিজ লবন জাতীয় খাবার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CE89C83B-C8AE-4FD2-A381-5216FA567EFD}"/>
              </a:ext>
            </a:extLst>
          </p:cNvPr>
          <p:cNvSpPr/>
          <p:nvPr/>
        </p:nvSpPr>
        <p:spPr>
          <a:xfrm>
            <a:off x="1460055" y="5139031"/>
            <a:ext cx="6838683" cy="1493950"/>
          </a:xfrm>
          <a:prstGeom prst="snip1Rect">
            <a:avLst>
              <a:gd name="adj" fmla="val 2881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ও খনিজ লবন আমাদের দেহকে কর্মক্ষম ও সুস্থ রাখে। আমাদের বিভিন্ন রোগ থেকে রক্ষা করে। 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A41053-F015-4D73-B012-FD80FA7E0F3F}"/>
              </a:ext>
            </a:extLst>
          </p:cNvPr>
          <p:cNvSpPr/>
          <p:nvPr/>
        </p:nvSpPr>
        <p:spPr>
          <a:xfrm>
            <a:off x="2559054" y="3990772"/>
            <a:ext cx="4640687" cy="5613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ও খনিজ সম্বৃদ্ধ খাদ্য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21AC61-40FD-4AAF-B36D-AC20E1677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2" t="39223" r="28788" b="34669"/>
          <a:stretch/>
        </p:blipFill>
        <p:spPr>
          <a:xfrm>
            <a:off x="2002755" y="1243595"/>
            <a:ext cx="5454112" cy="238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6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78F223-930D-4F8B-BE0B-112231A7FC3D}"/>
              </a:ext>
            </a:extLst>
          </p:cNvPr>
          <p:cNvSpPr/>
          <p:nvPr/>
        </p:nvSpPr>
        <p:spPr>
          <a:xfrm>
            <a:off x="3551273" y="382773"/>
            <a:ext cx="3615069" cy="1360968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B6D430-8433-4EFD-9186-05E1679B76B1}"/>
              </a:ext>
            </a:extLst>
          </p:cNvPr>
          <p:cNvSpPr/>
          <p:nvPr/>
        </p:nvSpPr>
        <p:spPr>
          <a:xfrm>
            <a:off x="4746845" y="2026023"/>
            <a:ext cx="1573237" cy="16764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9125D0-D236-47A7-9679-20E2C5F6712E}"/>
              </a:ext>
            </a:extLst>
          </p:cNvPr>
          <p:cNvSpPr txBox="1"/>
          <p:nvPr/>
        </p:nvSpPr>
        <p:spPr>
          <a:xfrm>
            <a:off x="2823882" y="3872753"/>
            <a:ext cx="54998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গোপাল সরকার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মানঃ ৩৪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মনিটর, দল নং-০৪ 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গোমগ্রাম সরকারি প্রাথমিক বিদ্যালয়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ধামরাই, ঢাকা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6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4B9B19-CA77-4C13-85E2-04B5FE699EA4}"/>
              </a:ext>
            </a:extLst>
          </p:cNvPr>
          <p:cNvSpPr/>
          <p:nvPr/>
        </p:nvSpPr>
        <p:spPr>
          <a:xfrm>
            <a:off x="4288666" y="591285"/>
            <a:ext cx="1481070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IN" sz="3600" dirty="0"/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IN" sz="3600" dirty="0"/>
              <a:t> 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4F8300-5FCD-4FED-884D-DBD42D88A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53" y="1792403"/>
            <a:ext cx="2552110" cy="1751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6FEA3E-D6A0-4307-8BF7-6DCAF76C6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353" y="1792403"/>
            <a:ext cx="2368661" cy="1751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D033FB-ACE2-4280-BF4A-AA12F9A57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19" y="1359300"/>
            <a:ext cx="3888145" cy="2184643"/>
          </a:xfrm>
          <a:prstGeom prst="rect">
            <a:avLst/>
          </a:prstGeom>
        </p:spPr>
      </p:pic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8E76157F-BEB8-4D5F-AB46-7C212BDBCA97}"/>
              </a:ext>
            </a:extLst>
          </p:cNvPr>
          <p:cNvSpPr/>
          <p:nvPr/>
        </p:nvSpPr>
        <p:spPr>
          <a:xfrm>
            <a:off x="1378039" y="4315627"/>
            <a:ext cx="6838683" cy="1751539"/>
          </a:xfrm>
          <a:prstGeom prst="snip1Rect">
            <a:avLst>
              <a:gd name="adj" fmla="val 2881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সরাসরি পুষ্টি উপাদান নয়। তবে খাদ্য হজম এবং দেহে শোষণের জন্য পরিমানমতো নিরাপদ পানি পান করা প্রয়োজন।  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63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28103" y="844137"/>
            <a:ext cx="424489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সংযোজন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66481" y="5811207"/>
            <a:ext cx="2802016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 ৪৩-৪৫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7" b="11573"/>
          <a:stretch/>
        </p:blipFill>
        <p:spPr>
          <a:xfrm>
            <a:off x="302619" y="390632"/>
            <a:ext cx="2921894" cy="2322782"/>
          </a:xfrm>
          <a:prstGeom prst="rect">
            <a:avLst/>
          </a:prstGeom>
        </p:spPr>
      </p:pic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F1125402-FC7B-46DB-9BAA-B6B1AFF10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489" y="544086"/>
            <a:ext cx="1713885" cy="1604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A6F0DF-C46A-4F12-9375-47AF698E64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2" t="27143" r="48738" b="7570"/>
          <a:stretch/>
        </p:blipFill>
        <p:spPr>
          <a:xfrm>
            <a:off x="422497" y="2832383"/>
            <a:ext cx="2802016" cy="3770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A0793A-DE44-41D4-867A-A02C19DE40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28940" r="46688" b="7037"/>
          <a:stretch/>
        </p:blipFill>
        <p:spPr>
          <a:xfrm>
            <a:off x="3254937" y="2832383"/>
            <a:ext cx="2838628" cy="3770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BA9CD8-8E99-4C43-9B5B-C39EE60A8A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7" t="23656" r="45952" b="36334"/>
          <a:stretch/>
        </p:blipFill>
        <p:spPr>
          <a:xfrm>
            <a:off x="6055594" y="2832382"/>
            <a:ext cx="2800001" cy="282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14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7888" y="353568"/>
            <a:ext cx="2755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</a:rPr>
              <a:t>দলীয় কাজ</a:t>
            </a:r>
            <a:endParaRPr lang="en-US" sz="48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944150"/>
              </p:ext>
            </p:extLst>
          </p:nvPr>
        </p:nvGraphicFramePr>
        <p:xfrm>
          <a:off x="476518" y="1371910"/>
          <a:ext cx="10625071" cy="4794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076">
                  <a:extLst>
                    <a:ext uri="{9D8B030D-6E8A-4147-A177-3AD203B41FA5}">
                      <a16:colId xmlns:a16="http://schemas.microsoft.com/office/drawing/2014/main" val="533191799"/>
                    </a:ext>
                  </a:extLst>
                </a:gridCol>
                <a:gridCol w="8293995">
                  <a:extLst>
                    <a:ext uri="{9D8B030D-6E8A-4147-A177-3AD203B41FA5}">
                      <a16:colId xmlns:a16="http://schemas.microsoft.com/office/drawing/2014/main" val="1453358836"/>
                    </a:ext>
                  </a:extLst>
                </a:gridCol>
              </a:tblGrid>
              <a:tr h="753195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দলের নাম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কাজ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264624"/>
                  </a:ext>
                </a:extLst>
              </a:tr>
              <a:tr h="1004461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শাপলা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শর্করা</a:t>
                      </a:r>
                      <a:r>
                        <a:rPr lang="bn-IN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জাতীয় খাবারের উৎসগুলো লিখ।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628182"/>
                  </a:ext>
                </a:extLst>
              </a:tr>
              <a:tr h="908952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জবা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আমিষ জাতীয় খাবারের উৎসগুলো লিখ।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287977"/>
                  </a:ext>
                </a:extLst>
              </a:tr>
              <a:tr h="967256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বেলি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চর্বি জাতীয় খাবারের উৎসগুলো লিখ।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266082"/>
                  </a:ext>
                </a:extLst>
              </a:tr>
              <a:tr h="1160794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চামেলি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ভিটামিন ও খনিজ লবন জাতীয় খাবারের উৎসগুলো লিখ।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835606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09B83AA2-C2B6-4E83-A7C5-C489C518A6A5}"/>
              </a:ext>
            </a:extLst>
          </p:cNvPr>
          <p:cNvSpPr/>
          <p:nvPr/>
        </p:nvSpPr>
        <p:spPr>
          <a:xfrm>
            <a:off x="3477296" y="353568"/>
            <a:ext cx="3355376" cy="83099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95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6528" y="170688"/>
            <a:ext cx="204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04" y="1001685"/>
            <a:ext cx="1304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 কর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582" y="1878848"/>
            <a:ext cx="136096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5165" y="1919997"/>
            <a:ext cx="13609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শর্করা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2460" y="1930650"/>
            <a:ext cx="97639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চর্বি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2104" y="1919998"/>
            <a:ext cx="163742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ভিটামিন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18BE93-BA1B-494F-8B2E-CF5909BF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08" y="5415633"/>
            <a:ext cx="1777167" cy="11826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3F3AF3-6A94-4752-9F8A-A64C76FB96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5" t="22161" r="-1"/>
          <a:stretch/>
        </p:blipFill>
        <p:spPr>
          <a:xfrm>
            <a:off x="2596089" y="5415633"/>
            <a:ext cx="2163651" cy="11826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412438-E52F-4EE9-93B3-0B13A1EDF7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75" y="5417688"/>
            <a:ext cx="2139160" cy="11826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EB54AD-6CE1-4501-8434-5F3479654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901" y="5417689"/>
            <a:ext cx="2111830" cy="1182625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30A1AB8D-3099-4DDA-8A79-F1EAF51100C7}"/>
              </a:ext>
            </a:extLst>
          </p:cNvPr>
          <p:cNvSpPr/>
          <p:nvPr/>
        </p:nvSpPr>
        <p:spPr>
          <a:xfrm>
            <a:off x="1506829" y="489397"/>
            <a:ext cx="7443988" cy="8242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সঠিক শব্দ মিল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6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0.42122 -0.3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5" y="-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43255 -0.375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28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-0.43685 -0.376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9" y="-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41692 -0.376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6" y="-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C30A36-7237-4623-974D-D841991E9836}"/>
              </a:ext>
            </a:extLst>
          </p:cNvPr>
          <p:cNvSpPr txBox="1"/>
          <p:nvPr/>
        </p:nvSpPr>
        <p:spPr>
          <a:xfrm>
            <a:off x="4211392" y="893888"/>
            <a:ext cx="173864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0D67B-EA8F-45EE-8A5C-4BDC56880904}"/>
              </a:ext>
            </a:extLst>
          </p:cNvPr>
          <p:cNvSpPr txBox="1"/>
          <p:nvPr/>
        </p:nvSpPr>
        <p:spPr>
          <a:xfrm>
            <a:off x="3110248" y="2099256"/>
            <a:ext cx="394093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খাতায় লিখঃ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96271-3B2B-40EA-AF27-DF1B90D76A58}"/>
              </a:ext>
            </a:extLst>
          </p:cNvPr>
          <p:cNvSpPr txBox="1"/>
          <p:nvPr/>
        </p:nvSpPr>
        <p:spPr>
          <a:xfrm>
            <a:off x="746975" y="3631842"/>
            <a:ext cx="89379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দেহের বৃদ্ধি ও বেঁচে থাকার জন্য আমাদের .................. প্রয়োজন 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শিমের বিচি প্রচুর পরিমানে ..................... রয়েছে।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আটা, ময়দা পাওয়া যায় ............ থেকে।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পুষ্টি আমরা ............... থেকেই পেয়ে থাকি।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ভুট্টা একটি .................. জাতীয় খাদ্য।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F0E6E8-4222-4911-8DD2-CC27D5C5E635}"/>
              </a:ext>
            </a:extLst>
          </p:cNvPr>
          <p:cNvSpPr txBox="1"/>
          <p:nvPr/>
        </p:nvSpPr>
        <p:spPr>
          <a:xfrm>
            <a:off x="6700603" y="3428464"/>
            <a:ext cx="944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82ADED-B361-40F5-92F2-C011C54878F4}"/>
              </a:ext>
            </a:extLst>
          </p:cNvPr>
          <p:cNvSpPr txBox="1"/>
          <p:nvPr/>
        </p:nvSpPr>
        <p:spPr>
          <a:xfrm>
            <a:off x="5404834" y="4005331"/>
            <a:ext cx="106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1333BE-BF01-45C8-B4CC-1299FF3014DA}"/>
              </a:ext>
            </a:extLst>
          </p:cNvPr>
          <p:cNvSpPr txBox="1"/>
          <p:nvPr/>
        </p:nvSpPr>
        <p:spPr>
          <a:xfrm>
            <a:off x="4344474" y="4511084"/>
            <a:ext cx="106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গম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34FE0F-6474-4175-86C8-D13FE58E4D43}"/>
              </a:ext>
            </a:extLst>
          </p:cNvPr>
          <p:cNvSpPr txBox="1"/>
          <p:nvPr/>
        </p:nvSpPr>
        <p:spPr>
          <a:xfrm>
            <a:off x="2979312" y="4909114"/>
            <a:ext cx="106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খাদ্য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74C677-7E85-4E8E-8183-6986F6434F78}"/>
              </a:ext>
            </a:extLst>
          </p:cNvPr>
          <p:cNvSpPr txBox="1"/>
          <p:nvPr/>
        </p:nvSpPr>
        <p:spPr>
          <a:xfrm>
            <a:off x="3110248" y="5479962"/>
            <a:ext cx="110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84020E-CA10-4BFB-9FC2-4EE13EB07016}"/>
              </a:ext>
            </a:extLst>
          </p:cNvPr>
          <p:cNvSpPr txBox="1"/>
          <p:nvPr/>
        </p:nvSpPr>
        <p:spPr>
          <a:xfrm>
            <a:off x="3696236" y="746975"/>
            <a:ext cx="2601533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বাড়ির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F411CF-A78D-4B56-821E-5168929BAA16}"/>
              </a:ext>
            </a:extLst>
          </p:cNvPr>
          <p:cNvSpPr txBox="1"/>
          <p:nvPr/>
        </p:nvSpPr>
        <p:spPr>
          <a:xfrm>
            <a:off x="1004552" y="2215166"/>
            <a:ext cx="7830355" cy="304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IN" sz="32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দাওঃ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পুষ্টি কি? পুষ্টি কেন প্রয়োজন?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আমরা কোন কোন উৎস হতে খাদ্য পাই? উৎস উল্লেখ করে  ২টি করে খাদ্যের নাম লিখ।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1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352801" y="304800"/>
            <a:ext cx="5257799" cy="16764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blue-butterfly-source_2n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8829" y="2441945"/>
            <a:ext cx="976363" cy="2647950"/>
          </a:xfrm>
          <a:prstGeom prst="rect">
            <a:avLst/>
          </a:prstGeom>
        </p:spPr>
      </p:pic>
      <p:pic>
        <p:nvPicPr>
          <p:cNvPr id="19" name="Picture 18" descr="blue-butterfly-source_2n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436" y="2452799"/>
            <a:ext cx="1041991" cy="2647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162B1-120B-4F3F-B69F-6E1F47003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89" y="2209801"/>
            <a:ext cx="6073712" cy="4343399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16229F-5E21-454F-9875-4E38CF89F58D}"/>
              </a:ext>
            </a:extLst>
          </p:cNvPr>
          <p:cNvSpPr/>
          <p:nvPr/>
        </p:nvSpPr>
        <p:spPr>
          <a:xfrm>
            <a:off x="3158836" y="259993"/>
            <a:ext cx="34974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মোসাঃ রাবিয়া বশরী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মানঃ ৩২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বেরিলাবাড়ী সরকারি প্রাথমিক বিদ্যালয়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লালপুর, নাটোর। </a:t>
            </a: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248EEB-6F40-4AF5-8DF0-BE2BBC6343C7}"/>
              </a:ext>
            </a:extLst>
          </p:cNvPr>
          <p:cNvSpPr/>
          <p:nvPr/>
        </p:nvSpPr>
        <p:spPr>
          <a:xfrm>
            <a:off x="459645" y="259993"/>
            <a:ext cx="1746488" cy="1847322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3C6DDB-26C5-4979-83E1-CF8D1E39FD19}"/>
              </a:ext>
            </a:extLst>
          </p:cNvPr>
          <p:cNvSpPr txBox="1"/>
          <p:nvPr/>
        </p:nvSpPr>
        <p:spPr>
          <a:xfrm>
            <a:off x="2509711" y="2107315"/>
            <a:ext cx="44501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ইফফাত জাহান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মানঃ ৩৩ 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কোয়াড এইচ ব্লক সরকারি প্রাথমিক বিদ্যালয় 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পাহাড়তলী , চট্টগ্রাম।</a:t>
            </a:r>
            <a:endParaRPr lang="en-US" sz="20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4398936-EDB8-4B1F-BF9A-C4D561A1A3B8}"/>
              </a:ext>
            </a:extLst>
          </p:cNvPr>
          <p:cNvSpPr/>
          <p:nvPr/>
        </p:nvSpPr>
        <p:spPr>
          <a:xfrm>
            <a:off x="2509711" y="826023"/>
            <a:ext cx="524435" cy="389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0AF6458B-B412-4CF8-BA71-D9C530A99CB7}"/>
              </a:ext>
            </a:extLst>
          </p:cNvPr>
          <p:cNvSpPr/>
          <p:nvPr/>
        </p:nvSpPr>
        <p:spPr>
          <a:xfrm>
            <a:off x="6692968" y="2892436"/>
            <a:ext cx="524435" cy="4303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1D4887-8AEF-4B60-A1AA-41B8F46D838D}"/>
              </a:ext>
            </a:extLst>
          </p:cNvPr>
          <p:cNvSpPr/>
          <p:nvPr/>
        </p:nvSpPr>
        <p:spPr>
          <a:xfrm>
            <a:off x="7778512" y="2107315"/>
            <a:ext cx="1794979" cy="192759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EDF562-5976-4C72-889A-1460B7DBCD58}"/>
              </a:ext>
            </a:extLst>
          </p:cNvPr>
          <p:cNvSpPr/>
          <p:nvPr/>
        </p:nvSpPr>
        <p:spPr>
          <a:xfrm>
            <a:off x="459644" y="4447308"/>
            <a:ext cx="1885849" cy="1725597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059A589-53CA-456B-86F4-D11369E3FD04}"/>
              </a:ext>
            </a:extLst>
          </p:cNvPr>
          <p:cNvSpPr/>
          <p:nvPr/>
        </p:nvSpPr>
        <p:spPr>
          <a:xfrm>
            <a:off x="2634401" y="5237620"/>
            <a:ext cx="524435" cy="389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BC3C1B-5876-44C6-A521-FD47A63B151A}"/>
              </a:ext>
            </a:extLst>
          </p:cNvPr>
          <p:cNvSpPr/>
          <p:nvPr/>
        </p:nvSpPr>
        <p:spPr>
          <a:xfrm>
            <a:off x="3247872" y="4476904"/>
            <a:ext cx="361656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কামরুননাহার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মানঃ ৩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আড়াগাও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সাভার,ঢা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কা।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 animBg="1"/>
      <p:bldP spid="10" grpId="0" animBg="1"/>
      <p:bldP spid="13" grpId="0" animBg="1"/>
      <p:bldP spid="11" grpId="0" animBg="1"/>
      <p:bldP spid="1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Right 8">
            <a:extLst>
              <a:ext uri="{FF2B5EF4-FFF2-40B4-BE49-F238E27FC236}">
                <a16:creationId xmlns:a16="http://schemas.microsoft.com/office/drawing/2014/main" id="{24398936-EDB8-4B1F-BF9A-C4D561A1A3B8}"/>
              </a:ext>
            </a:extLst>
          </p:cNvPr>
          <p:cNvSpPr/>
          <p:nvPr/>
        </p:nvSpPr>
        <p:spPr>
          <a:xfrm>
            <a:off x="3590365" y="833718"/>
            <a:ext cx="524435" cy="389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0AF6458B-B412-4CF8-BA71-D9C530A99CB7}"/>
              </a:ext>
            </a:extLst>
          </p:cNvPr>
          <p:cNvSpPr/>
          <p:nvPr/>
        </p:nvSpPr>
        <p:spPr>
          <a:xfrm>
            <a:off x="5470302" y="3429000"/>
            <a:ext cx="524435" cy="4303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F6749D-8F06-425B-A122-23027D2FD980}"/>
              </a:ext>
            </a:extLst>
          </p:cNvPr>
          <p:cNvSpPr txBox="1"/>
          <p:nvPr/>
        </p:nvSpPr>
        <p:spPr>
          <a:xfrm>
            <a:off x="4948518" y="497541"/>
            <a:ext cx="361725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আয়েশা হোসেন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মানঃ ৩৬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উপশহর সকাল সরকারি প্রাথমিক বিদ্যালয়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মিরপুর ,ঢাকা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A0218-64D3-4B07-AFF8-985CA68FEFAF}"/>
              </a:ext>
            </a:extLst>
          </p:cNvPr>
          <p:cNvSpPr txBox="1"/>
          <p:nvPr/>
        </p:nvSpPr>
        <p:spPr>
          <a:xfrm>
            <a:off x="1021978" y="2840593"/>
            <a:ext cx="36172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শারমিন জাহান ইতি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মানঃ ৩৭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টুয়াইল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ধামরাই, ঢাকা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F543F4D-9780-46FA-A555-965B463A31C9}"/>
              </a:ext>
            </a:extLst>
          </p:cNvPr>
          <p:cNvSpPr/>
          <p:nvPr/>
        </p:nvSpPr>
        <p:spPr>
          <a:xfrm>
            <a:off x="692728" y="208321"/>
            <a:ext cx="1759528" cy="1856006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614F61-C781-4EA2-9D86-A16088E5599C}"/>
              </a:ext>
            </a:extLst>
          </p:cNvPr>
          <p:cNvSpPr/>
          <p:nvPr/>
        </p:nvSpPr>
        <p:spPr>
          <a:xfrm>
            <a:off x="6567055" y="2507673"/>
            <a:ext cx="1759527" cy="189807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3C5D47C-1B5D-45C9-A5D3-8C77E01EB2B2}"/>
              </a:ext>
            </a:extLst>
          </p:cNvPr>
          <p:cNvSpPr/>
          <p:nvPr/>
        </p:nvSpPr>
        <p:spPr>
          <a:xfrm>
            <a:off x="3590365" y="5197900"/>
            <a:ext cx="524435" cy="389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3E8B25-1373-47EF-9C59-E8CE8C962001}"/>
              </a:ext>
            </a:extLst>
          </p:cNvPr>
          <p:cNvSpPr/>
          <p:nvPr/>
        </p:nvSpPr>
        <p:spPr>
          <a:xfrm>
            <a:off x="1021978" y="4641273"/>
            <a:ext cx="1759527" cy="1870363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625EAE-522D-45A3-A65B-90FBFB45364C}"/>
              </a:ext>
            </a:extLst>
          </p:cNvPr>
          <p:cNvSpPr txBox="1"/>
          <p:nvPr/>
        </p:nvSpPr>
        <p:spPr>
          <a:xfrm>
            <a:off x="4405744" y="4641273"/>
            <a:ext cx="37788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মেহের জাহান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মানঃ ৩৮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জিগাতলা মডেল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ধানমন্ডি, ঢাকা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199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/>
      <p:bldP spid="2" grpId="0"/>
      <p:bldP spid="4" grpId="0" animBg="1"/>
      <p:bldP spid="6" grpId="0" animBg="1"/>
      <p:bldP spid="11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16229F-5E21-454F-9875-4E38CF89F58D}"/>
              </a:ext>
            </a:extLst>
          </p:cNvPr>
          <p:cNvSpPr/>
          <p:nvPr/>
        </p:nvSpPr>
        <p:spPr>
          <a:xfrm>
            <a:off x="3158836" y="259993"/>
            <a:ext cx="34974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ইশরাত আরা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মানঃ ৩৯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কান্টাহাটি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ধামরাই, ঢাকা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3C6DDB-26C5-4979-83E1-CF8D1E39FD19}"/>
              </a:ext>
            </a:extLst>
          </p:cNvPr>
          <p:cNvSpPr txBox="1"/>
          <p:nvPr/>
        </p:nvSpPr>
        <p:spPr>
          <a:xfrm>
            <a:off x="2509711" y="2107315"/>
            <a:ext cx="44501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শর্মিলা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মানঃ ৪০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জিরাবো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 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সাভার, ঢাকা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4398936-EDB8-4B1F-BF9A-C4D561A1A3B8}"/>
              </a:ext>
            </a:extLst>
          </p:cNvPr>
          <p:cNvSpPr/>
          <p:nvPr/>
        </p:nvSpPr>
        <p:spPr>
          <a:xfrm>
            <a:off x="2509711" y="826023"/>
            <a:ext cx="524435" cy="389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0AF6458B-B412-4CF8-BA71-D9C530A99CB7}"/>
              </a:ext>
            </a:extLst>
          </p:cNvPr>
          <p:cNvSpPr/>
          <p:nvPr/>
        </p:nvSpPr>
        <p:spPr>
          <a:xfrm>
            <a:off x="6692968" y="2892436"/>
            <a:ext cx="524435" cy="4303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059A589-53CA-456B-86F4-D11369E3FD04}"/>
              </a:ext>
            </a:extLst>
          </p:cNvPr>
          <p:cNvSpPr/>
          <p:nvPr/>
        </p:nvSpPr>
        <p:spPr>
          <a:xfrm>
            <a:off x="2634401" y="5237620"/>
            <a:ext cx="524435" cy="389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BC3C1B-5876-44C6-A521-FD47A63B151A}"/>
              </a:ext>
            </a:extLst>
          </p:cNvPr>
          <p:cNvSpPr/>
          <p:nvPr/>
        </p:nvSpPr>
        <p:spPr>
          <a:xfrm>
            <a:off x="3247872" y="4476904"/>
            <a:ext cx="569625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মোসাঃ রাবিয়া</a:t>
            </a:r>
          </a:p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মোছাঃ শামছুন্নাহার বেগম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মানঃ ৪১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কিশলয় মডেল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 সদর, কুড়িগ্রাম।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E1D1C0D-7539-4B2D-A014-A0129AF6BF15}"/>
              </a:ext>
            </a:extLst>
          </p:cNvPr>
          <p:cNvSpPr/>
          <p:nvPr/>
        </p:nvSpPr>
        <p:spPr>
          <a:xfrm>
            <a:off x="444568" y="259993"/>
            <a:ext cx="1885849" cy="1847322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60A54F1-5E48-46DE-A3D7-B361C7A9E014}"/>
              </a:ext>
            </a:extLst>
          </p:cNvPr>
          <p:cNvSpPr/>
          <p:nvPr/>
        </p:nvSpPr>
        <p:spPr>
          <a:xfrm>
            <a:off x="7484713" y="2107315"/>
            <a:ext cx="1867105" cy="215377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891AF1-E2F0-4BDA-934A-4C2EDAEAB4D9}"/>
              </a:ext>
            </a:extLst>
          </p:cNvPr>
          <p:cNvSpPr/>
          <p:nvPr/>
        </p:nvSpPr>
        <p:spPr>
          <a:xfrm rot="16200000">
            <a:off x="380186" y="4238697"/>
            <a:ext cx="1885849" cy="2153774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3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 animBg="1"/>
      <p:bldP spid="10" grpId="0" animBg="1"/>
      <p:bldP spid="12" grpId="0" animBg="1"/>
      <p:bldP spid="3" grpId="0"/>
      <p:bldP spid="2" grpId="0" animBg="1"/>
      <p:bldP spid="6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74DE9B-59C3-4289-A9C8-F0E32422FF4B}"/>
              </a:ext>
            </a:extLst>
          </p:cNvPr>
          <p:cNvSpPr/>
          <p:nvPr/>
        </p:nvSpPr>
        <p:spPr>
          <a:xfrm>
            <a:off x="1871330" y="1169581"/>
            <a:ext cx="5821421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সকালে কে কি খেয়েছি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44591-AD40-4768-9B68-79C9C8788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59" y="2042168"/>
            <a:ext cx="5651299" cy="423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4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8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4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040339-01E4-4B2A-B5EA-C9B5780B6968}"/>
              </a:ext>
            </a:extLst>
          </p:cNvPr>
          <p:cNvSpPr/>
          <p:nvPr/>
        </p:nvSpPr>
        <p:spPr>
          <a:xfrm>
            <a:off x="1594884" y="978195"/>
            <a:ext cx="7518128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খাই সে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D0EDB5E9-BF5D-4645-979D-08A451223F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209818"/>
              </p:ext>
            </p:extLst>
          </p:nvPr>
        </p:nvGraphicFramePr>
        <p:xfrm>
          <a:off x="4495800" y="3209925"/>
          <a:ext cx="8143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814320" imgH="437760" progId="Package">
                  <p:embed/>
                </p:oleObj>
              </mc:Choice>
              <mc:Fallback>
                <p:oleObj name="Packager Shell Object" showAsIcon="1" r:id="rId3" imgW="814320" imgH="43776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09925"/>
                        <a:ext cx="814387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20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0064" y="762000"/>
            <a:ext cx="6953693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 পাঠের শিরোনাম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6172" y="3326012"/>
            <a:ext cx="4550735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এবং পুষ্টি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5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1C6D09-0FAD-40D2-B5D1-ED5901537AA3}"/>
              </a:ext>
            </a:extLst>
          </p:cNvPr>
          <p:cNvSpPr/>
          <p:nvPr/>
        </p:nvSpPr>
        <p:spPr>
          <a:xfrm>
            <a:off x="423746" y="178421"/>
            <a:ext cx="9017965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</a:p>
          <a:p>
            <a:endParaRPr lang="bn-IN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তৃতীয়</a:t>
            </a:r>
          </a:p>
          <a:p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বিজ্ঞান</a:t>
            </a:r>
          </a:p>
          <a:p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৭ ( খাদ্য )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( খাদ্য এবং পুষ্টি, পৃষ্ঠা ৪৩-৪৫, প্রানী খাদ্য হিসেবে .........পুষ্টি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৩১-০১-২০২১                         সময়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৪০ মিনিট</a:t>
            </a:r>
            <a:endParaRPr lang="en-US" sz="3200" dirty="0"/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A3EBFCB6-8412-409B-A8E5-FD918C520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87" y="-205474"/>
            <a:ext cx="3238453" cy="4279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3F9C62-A4B6-4D22-9A13-E883B828CAA2}"/>
              </a:ext>
            </a:extLst>
          </p:cNvPr>
          <p:cNvSpPr/>
          <p:nvPr/>
        </p:nvSpPr>
        <p:spPr>
          <a:xfrm>
            <a:off x="2430967" y="178421"/>
            <a:ext cx="3665033" cy="981306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0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710</TotalTime>
  <Words>644</Words>
  <Application>Microsoft Office PowerPoint</Application>
  <PresentationFormat>Widescreen</PresentationFormat>
  <Paragraphs>168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NikoshBAN</vt:lpstr>
      <vt:lpstr>Times New Roman</vt:lpstr>
      <vt:lpstr>Trebuchet MS</vt:lpstr>
      <vt:lpstr>Wingdings 3</vt:lpstr>
      <vt:lpstr>Facet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148</cp:revision>
  <dcterms:created xsi:type="dcterms:W3CDTF">2020-12-23T09:18:49Z</dcterms:created>
  <dcterms:modified xsi:type="dcterms:W3CDTF">2021-01-05T15:31:03Z</dcterms:modified>
</cp:coreProperties>
</file>