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7" r:id="rId17"/>
    <p:sldId id="276" r:id="rId18"/>
    <p:sldId id="272" r:id="rId19"/>
    <p:sldId id="275" r:id="rId20"/>
    <p:sldId id="273" r:id="rId21"/>
    <p:sldId id="274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751" y="522514"/>
            <a:ext cx="10018713" cy="1267098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78" y="1386840"/>
            <a:ext cx="4473688" cy="4465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53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57200"/>
            <a:ext cx="10018713" cy="1632857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Copy of Bangladesh Bank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093"/>
          <a:stretch>
            <a:fillRect/>
          </a:stretch>
        </p:blipFill>
        <p:spPr>
          <a:xfrm>
            <a:off x="1484311" y="2612571"/>
            <a:ext cx="4759984" cy="2913017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5" name="Picture 2" descr="http://t0.gstatic.com/images?q=tbn:ANd9GcTG08npAY58ykxAQX8c88LHqiatpP3DA9NM8CuUpeGJRK2VsIAKtg"/>
          <p:cNvPicPr>
            <a:picLocks noChangeAspect="1" noChangeArrowheads="1"/>
          </p:cNvPicPr>
          <p:nvPr/>
        </p:nvPicPr>
        <p:blipFill>
          <a:blip r:embed="rId3"/>
          <a:srcRect t="6667" r="3175" b="3333"/>
          <a:stretch>
            <a:fillRect/>
          </a:stretch>
        </p:blipFill>
        <p:spPr bwMode="auto">
          <a:xfrm>
            <a:off x="6854824" y="2612571"/>
            <a:ext cx="4648200" cy="291301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339897" y="5743302"/>
            <a:ext cx="3200400" cy="609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ব্যংকিং ব্যবস্থার উদ্ভব।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2127817" y="5743302"/>
            <a:ext cx="3200400" cy="6096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আধুনিক শহরের উৎপত্তি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encrypted-tbn2.gstatic.com/images?q=tbn:ANd9GcRj0QJER86xCl9xUuUhNdWsEDNMR86h0ToXNPH3NHMJ_C_bEllzaQ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5751" y="685799"/>
            <a:ext cx="4694420" cy="305017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5" name="Flowchart: Process 4"/>
          <p:cNvSpPr/>
          <p:nvPr/>
        </p:nvSpPr>
        <p:spPr>
          <a:xfrm>
            <a:off x="2257697" y="4332515"/>
            <a:ext cx="2514600" cy="6858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কর্মসংস্থান সৃষ্টি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http://t3.gstatic.com/images?q=tbn:ANd9GcRA9D3kwanMcIEl-Tv-wBQQp4UceYt1dg59mzXl3k6ybDIWiKVU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1214" y="685800"/>
            <a:ext cx="4749598" cy="305017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330905" y="4332515"/>
            <a:ext cx="38143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শিল্পভিত্তিক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81" y="479515"/>
            <a:ext cx="8098971" cy="3917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898572" y="5115115"/>
            <a:ext cx="2939143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66" y="215537"/>
            <a:ext cx="4803004" cy="250153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215537"/>
            <a:ext cx="5058954" cy="2501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67" y="3017111"/>
            <a:ext cx="4803004" cy="2326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3017111"/>
            <a:ext cx="5058954" cy="2329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5533" y="5660626"/>
            <a:ext cx="3030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1019990"/>
            <a:ext cx="4838112" cy="3124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06" y="1019990"/>
            <a:ext cx="5381897" cy="3124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5691" y="4872446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শিল্পায়ন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শহরায়নের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49" y="1102995"/>
            <a:ext cx="5156974" cy="341675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0" y="1102995"/>
            <a:ext cx="4861739" cy="3452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3899617" y="5250452"/>
            <a:ext cx="4876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উন্নতমানের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বৃদ্দ্বি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43691"/>
            <a:ext cx="10018713" cy="1240972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446" y="1543593"/>
            <a:ext cx="5548442" cy="3124200"/>
          </a:xfrm>
        </p:spPr>
      </p:pic>
      <p:sp>
        <p:nvSpPr>
          <p:cNvPr id="5" name="TextBox 4"/>
          <p:cNvSpPr txBox="1"/>
          <p:nvPr/>
        </p:nvSpPr>
        <p:spPr>
          <a:xfrm>
            <a:off x="3905487" y="5381897"/>
            <a:ext cx="51763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82880"/>
            <a:ext cx="10018713" cy="1162595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6" descr="http://blackagendareport.com/sites/www.blackagendareport.com/files/imagecache/feature400/BangladeshDeath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3663" y="2081892"/>
            <a:ext cx="3810000" cy="28575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sp>
        <p:nvSpPr>
          <p:cNvPr id="5" name="Snip Same Side Corner Rectangle 4"/>
          <p:cNvSpPr/>
          <p:nvPr/>
        </p:nvSpPr>
        <p:spPr>
          <a:xfrm>
            <a:off x="2378869" y="5371009"/>
            <a:ext cx="2590800" cy="609600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পেশাগত দুর্ঘটনা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anjib-with-fami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274" y="2081892"/>
            <a:ext cx="3908720" cy="2857500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7" name="Snip Same Side Corner Rectangle 6"/>
          <p:cNvSpPr/>
          <p:nvPr/>
        </p:nvSpPr>
        <p:spPr>
          <a:xfrm>
            <a:off x="7590234" y="5371009"/>
            <a:ext cx="3352800" cy="838200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পরিবার সৃস্টি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http://t3.gstatic.com/images?q=tbn:ANd9GcQ_EE80k4Bvkakn8WXQBtVf9jiAcl2WVSrdOoAaw5axnDZrAJLJ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1877" y="1051014"/>
            <a:ext cx="4601554" cy="277476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155372" y="4359077"/>
            <a:ext cx="273013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কুঠির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বিলুপ্তি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48" y="1051014"/>
            <a:ext cx="4896076" cy="27747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37269" y="4190997"/>
            <a:ext cx="2495005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0000"/>
                  <a:lumMod val="104000"/>
                </a:schemeClr>
              </a:gs>
              <a:gs pos="100000">
                <a:schemeClr val="accent1">
                  <a:tint val="84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ভাঙ্গন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26572"/>
            <a:ext cx="10018713" cy="1254034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এম,এ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হান্নান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বি,এস,এস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এম,এস,এস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মাস্টার্স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ভিক্টোরিয়া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কলেজ,কুমিল্লা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বি,এ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বিশ্ববিদ্যালয়,কুষ্টিয়া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কলেজ,বরুড়া,কুমিল্লা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মোবাইলঃ০১৮৬৬-৭৪১৬১১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dirty="0" smtClean="0">
                <a:cs typeface="NikoshBAN" panose="02000000000000000000" pitchFamily="2" charset="0"/>
              </a:rPr>
              <a:t>ই-</a:t>
            </a:r>
            <a:r>
              <a:rPr lang="en-US" dirty="0" err="1" smtClean="0">
                <a:cs typeface="NikoshBAN" panose="02000000000000000000" pitchFamily="2" charset="0"/>
              </a:rPr>
              <a:t>মেইলঃ</a:t>
            </a:r>
            <a:r>
              <a:rPr lang="en-US" dirty="0" smtClean="0">
                <a:cs typeface="NikoshBAN" panose="02000000000000000000" pitchFamily="2" charset="0"/>
              </a:rPr>
              <a:t> rmhannan74@gmail.com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7" y="182880"/>
            <a:ext cx="2272936" cy="2390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607967" y="3193869"/>
            <a:ext cx="4895057" cy="2181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Font typeface="Arial"/>
              <a:buNone/>
            </a:pP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23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/>
              <a:buNone/>
            </a:pP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3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/>
              <a:buNone/>
            </a:pPr>
            <a:r>
              <a:rPr lang="en-US" sz="23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Font typeface="Arial"/>
              <a:buNone/>
            </a:pP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2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১০/০২/২০২১</a:t>
            </a:r>
            <a:endParaRPr lang="en-US" sz="2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90" y="326572"/>
            <a:ext cx="2519456" cy="2832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599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ttps://encrypted-tbn0.gstatic.com/images?q=tbn:ANd9GcS74P58JMFNszYo6SEvGzRge-du-33axPh2DcNL44hGFSqnwFnZj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4311" y="1317442"/>
            <a:ext cx="4089559" cy="283654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sp>
        <p:nvSpPr>
          <p:cNvPr id="5" name="Snip Same Side Corner Rectangle 4"/>
          <p:cNvSpPr/>
          <p:nvPr/>
        </p:nvSpPr>
        <p:spPr>
          <a:xfrm>
            <a:off x="2009445" y="4661263"/>
            <a:ext cx="2438400" cy="457200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বেকারত্ব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47" y="1317442"/>
            <a:ext cx="4572000" cy="2836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8708" y="4661263"/>
            <a:ext cx="211618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1021079"/>
            <a:ext cx="5060180" cy="3537858"/>
          </a:xfrm>
        </p:spPr>
      </p:pic>
      <p:sp>
        <p:nvSpPr>
          <p:cNvPr id="5" name="TextBox 4"/>
          <p:cNvSpPr txBox="1"/>
          <p:nvPr/>
        </p:nvSpPr>
        <p:spPr>
          <a:xfrm>
            <a:off x="2873829" y="5081452"/>
            <a:ext cx="151529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37" y="1021079"/>
            <a:ext cx="4872946" cy="3537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3447" y="5081451"/>
            <a:ext cx="185492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877" y="169817"/>
            <a:ext cx="10018713" cy="1175657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C:\Users\need\Downloads\SHAREit\CPH1909\photo\IMG_20200902_233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68" t="5556" r="4381" b="7778"/>
          <a:stretch>
            <a:fillRect/>
          </a:stretch>
        </p:blipFill>
        <p:spPr bwMode="auto">
          <a:xfrm>
            <a:off x="3540357" y="1345474"/>
            <a:ext cx="6324635" cy="29717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05639" y="4624252"/>
            <a:ext cx="479406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2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শিল্প বিপ্লব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২। শিল্প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বিপ্লবের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২টি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৩। শিল্প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বিপ্লবের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২টি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ইতিবাচক প্রভাব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৪। শিল্প বিপ্লবের নেতিবাচক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নেতিবাচক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শিল্প বিপ্লব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শিল্প বিপ্লব হল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কৃষিভিত্তিক </a:t>
            </a:r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এবং হস্তশিল্প নির্ভর অর্থনৈতিক ব্যবস্থা থেকে যান্ত্রিক উৎপাদন ও শিল্প ব্যবস্থাতে পরিবর্তনের প্রক্রিয়া</a:t>
            </a:r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শিল্প বিপ্লবের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২টি</a:t>
            </a:r>
            <a:r>
              <a:rPr lang="bn-BD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বৈশিষ্ট্য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আধুনিকীকরন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৩। শিল্প বিপ্লবের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২টি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ইতিবাচক প্রভাব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শিল্পায়ন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নগরায়ন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৪। শিল্প বিপ্লবের নেতিবাচক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নেতিবাচক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দূর্ঘটনা,পারিবারিক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ভাঙ্গন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65760"/>
            <a:ext cx="10018713" cy="1685109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55" y="1881051"/>
            <a:ext cx="5773782" cy="3383280"/>
          </a:xfrm>
        </p:spPr>
      </p:pic>
      <p:sp>
        <p:nvSpPr>
          <p:cNvPr id="5" name="TextBox 4"/>
          <p:cNvSpPr txBox="1"/>
          <p:nvPr/>
        </p:nvSpPr>
        <p:spPr>
          <a:xfrm>
            <a:off x="3814355" y="5590902"/>
            <a:ext cx="577378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শিল্পবিপ্লবের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810" y="2939142"/>
            <a:ext cx="5551714" cy="27823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73829" y="2103120"/>
            <a:ext cx="7628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সহযোগীতা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0234" y="5986011"/>
            <a:ext cx="309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69818"/>
            <a:ext cx="10018713" cy="1031966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3462" y="1234966"/>
            <a:ext cx="694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শিক্ষার্থীরা,নিচের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14" descr="http://t3.gstatic.com/images?q=tbn:ANd9GcQY26pVhmS2bBnN-3C3FVp7vV88oaVh_cL79BRInnAhrDjDJFBmhQ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6174" y="1864215"/>
            <a:ext cx="4004992" cy="2073321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6" name="Picture 10" descr="http://t3.gstatic.com/images?q=tbn:ANd9GcTbjuW4dPIUMuAMhCpxxv3WYah4HlecxQPXUCuLXne8la2U1g98h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3667" y="1864215"/>
            <a:ext cx="4191000" cy="2073322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7" name="Picture 16" descr="http://t1.gstatic.com/images?q=tbn:ANd9GcQFPmOM0t6NVKVOgs0AsxTxwJD2CfI-pu2WPjk3IrGZjxc2YcZ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6174" y="4338710"/>
            <a:ext cx="4004992" cy="1983712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Picture 12" descr="http://t1.gstatic.com/images?q=tbn:ANd9GcTh8aoO2-ZeYDhBu0c2kiZlS8b6mlC2VIlw1RoSXIYjV9tEaP0k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4240" y="4338710"/>
            <a:ext cx="3950427" cy="1983712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144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48194"/>
            <a:ext cx="10018713" cy="1278317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14" descr="http://t3.gstatic.com/images?q=tbn:ANd9GcQY26pVhmS2bBnN-3C3FVp7vV88oaVh_cL79BRInnAhrDjDJFBmhQ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409" y="1685108"/>
            <a:ext cx="4578328" cy="2076994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5" name="Picture 10" descr="http://t3.gstatic.com/images?q=tbn:ANd9GcTbjuW4dPIUMuAMhCpxxv3WYah4HlecxQPXUCuLXne8la2U1g98h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9873" y="1685108"/>
            <a:ext cx="4191000" cy="2076995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6" name="Picture 16" descr="http://t1.gstatic.com/images?q=tbn:ANd9GcQFPmOM0t6NVKVOgs0AsxTxwJD2CfI-pu2WPjk3IrGZjxc2YcZ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409" y="4116642"/>
            <a:ext cx="4578328" cy="1983712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12" descr="http://t1.gstatic.com/images?q=tbn:ANd9GcTh8aoO2-ZeYDhBu0c2kiZlS8b6mlC2VIlw1RoSXIYjV9tEaP0k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9873" y="4116642"/>
            <a:ext cx="4191000" cy="1983712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08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বিপ্লব কী তা বলতে পারবে।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 শিল্প বিপ্লবের বৈশিষ্ট্য লিখতে পারবে।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 শিল্প বিপ্লবের ইতিবাচক প্রভাব ব্যাখ্যা করতে পারবে। 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 শিল্প বিপ্লবের নেতিবাচক প্রভাব বিশ্লেষণ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057" y="261258"/>
            <a:ext cx="9793967" cy="1280159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বিপ্লব হল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কৃষিভিত্তিক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এবং হস্তশিল্প নির্ভর অর্থনৈতিক ব্যবস্থা থেকে যান্ত্রিক উৎপাদন ও শিল্প ব্যবস্থাতে পরিবর্তনের প্রক্রিয়া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9057" y="1635034"/>
            <a:ext cx="2743200" cy="278402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2" descr="http://t3.gstatic.com/images?q=tbn:ANd9GcQ_EE80k4Bvkakn8WXQBtVf9jiAcl2WVSrdOoAaw5axnDZrAJL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0512" y="1650907"/>
            <a:ext cx="2819400" cy="2752271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4" descr="http://t3.gstatic.com/images?q=tbn:ANd9GcRA9D3kwanMcIEl-Tv-wBQQp4UceYt1dg59mzXl3k6ybDIWiKVU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1223" y="1679367"/>
            <a:ext cx="2971800" cy="269535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34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17566"/>
            <a:ext cx="10018713" cy="5747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692333"/>
            <a:ext cx="10018713" cy="5460274"/>
          </a:xfrm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প্রফেসর উইলিয়মসের মতে, </a:t>
            </a:r>
          </a:p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       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অষ্টাদশ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শতাব্দীর শেষভাগ থেকে উনবিংশ শতাব্দীর মাঝামাঝি পর্যন্ত ইংল্যান্ডের জ্ঞান বিজ্ঞান এবং প্রয়োগ পদ্ধতিতে যে বৈপ্লবিক পরিবর্তন সংঘটিত হয় তাকেই শিল্প বিপ্লব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গর্ডন মার্শালের মতে, 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অষ্টাদশ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শতাব্দীর শেষার্ধ হতে উনবিংশ শতাব্দীর প্রথমার্ধ সময়ের মধ্যে ব্রিটেনে সংঘটিত সামাজিক,অর্থনৈতিক এবং প্রযু্ক্তিগত দ্রুত পরিবর্তনকে শিল্প বিপ্লব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_0189a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623" y="600892"/>
            <a:ext cx="1295399" cy="126709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Picture 4" descr="A_0374a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623" y="2886891"/>
            <a:ext cx="1295400" cy="148916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818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22069"/>
            <a:ext cx="10018713" cy="1410788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need\Pictures\St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67587" y="1724297"/>
            <a:ext cx="6061165" cy="32526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71108" y="5368834"/>
            <a:ext cx="5538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09006"/>
            <a:ext cx="10018713" cy="1149531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98171"/>
            <a:ext cx="10018713" cy="40930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প্রযুক্তিভিত্তিক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ব্যবস্তা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মজুরিভিত্তিক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শিল্পভিত্তিক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আধুনিকীকরন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যত্রার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প্রতিযোগিতামূলক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267</TotalTime>
  <Words>476</Words>
  <Application>Microsoft Office PowerPoint</Application>
  <PresentationFormat>Widescreen</PresentationFormat>
  <Paragraphs>97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Corbel</vt:lpstr>
      <vt:lpstr>NikoshBAN</vt:lpstr>
      <vt:lpstr>Parallax</vt:lpstr>
      <vt:lpstr>আজকের ক্লাসে সবাইকে স্বাগতম </vt:lpstr>
      <vt:lpstr>পরিচিতি </vt:lpstr>
      <vt:lpstr>পূর্বজ্ঞান যাচাই </vt:lpstr>
      <vt:lpstr>শিল্পবিপ্লব </vt:lpstr>
      <vt:lpstr>শিখনফল </vt:lpstr>
      <vt:lpstr>শিল্পবিপ্লব </vt:lpstr>
      <vt:lpstr>PowerPoint Presentation</vt:lpstr>
      <vt:lpstr>একক কাজ </vt:lpstr>
      <vt:lpstr>শিল্পবিপ্লবের বৈশিষ্ট্য </vt:lpstr>
      <vt:lpstr>শিল্পবিপ্লবের ইতিবাচক প্রভাব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অন্যান্য ইতিবাচক প্রভাব </vt:lpstr>
      <vt:lpstr>জোড়ায় কাজ  </vt:lpstr>
      <vt:lpstr>শিল্পবিপ্লবের নেতিবাচক প্রভাব </vt:lpstr>
      <vt:lpstr>PowerPoint Presentation</vt:lpstr>
      <vt:lpstr>PowerPoint Presentation</vt:lpstr>
      <vt:lpstr> </vt:lpstr>
      <vt:lpstr>দলগত কাজ </vt:lpstr>
      <vt:lpstr>মূল্যায়ন </vt:lpstr>
      <vt:lpstr>মূল্যায়ন সমাধান </vt:lpstr>
      <vt:lpstr>বাড়ির কাজ </vt:lpstr>
      <vt:lpstr>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 </dc:title>
  <dc:creator>User</dc:creator>
  <cp:lastModifiedBy>User</cp:lastModifiedBy>
  <cp:revision>47</cp:revision>
  <dcterms:created xsi:type="dcterms:W3CDTF">2021-02-10T04:34:16Z</dcterms:created>
  <dcterms:modified xsi:type="dcterms:W3CDTF">2021-02-13T14:09:14Z</dcterms:modified>
</cp:coreProperties>
</file>