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sldIdLst>
    <p:sldId id="256" r:id="rId2"/>
    <p:sldId id="272" r:id="rId3"/>
    <p:sldId id="273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4D1C53-BE51-4E41-B0F0-4107CA07F9B1}" type="doc">
      <dgm:prSet loTypeId="urn:microsoft.com/office/officeart/2005/8/layout/cycle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FD53AAD-B914-4C5D-A4C8-0A910BFD1AE1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stretch>
            <a:fillRect t="-6463" b="-8844"/>
          </a:stretch>
        </a:blipFill>
        <a:ln w="28575">
          <a:solidFill>
            <a:srgbClr val="FF0000"/>
          </a:solidFill>
        </a:ln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43F61EB4-0EED-44BA-812A-046B5FCCAD9A}" type="parTrans" cxnId="{8844D539-682E-4DFF-98A4-E1ADEFB076BB}">
      <dgm:prSet/>
      <dgm:spPr/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B235E54A-A7A3-4918-BA29-E1D158AEFC12}" type="sibTrans" cxnId="{8844D539-682E-4DFF-98A4-E1ADEFB076BB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17E51244-C735-444E-A809-76E66BF908AD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2"/>
          <a:stretch>
            <a:fillRect t="-2913" b="-6472"/>
          </a:stretch>
        </a:blipFill>
        <a:ln w="28575">
          <a:solidFill>
            <a:srgbClr val="FF0000"/>
          </a:solidFill>
        </a:ln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855CB5EA-83C7-487E-B29B-ACCC27F2E9F8}" type="parTrans" cxnId="{D88ACBC7-67A8-46DD-9E20-D12B66B937B4}">
      <dgm:prSet/>
      <dgm:spPr/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C6B1EA94-5002-47A2-AFD1-680DD9147A35}" type="sibTrans" cxnId="{D88ACBC7-67A8-46DD-9E20-D12B66B937B4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AA3083DF-4CB5-455E-8C18-4A0BBB70A2DF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3"/>
          <a:stretch>
            <a:fillRect l="-2500" t="-12075" r="-3125" b="-16226"/>
          </a:stretch>
        </a:blipFill>
        <a:ln w="28575">
          <a:solidFill>
            <a:srgbClr val="FF0000"/>
          </a:solidFill>
        </a:ln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B0B54E53-72B4-4B66-A466-6D7A2292536A}" type="parTrans" cxnId="{78DFF3F0-CF23-4D49-8C8F-47B349F5DD75}">
      <dgm:prSet/>
      <dgm:spPr/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E9EBBFCB-0BA6-4CA7-84C2-EF2314914D74}" type="sibTrans" cxnId="{78DFF3F0-CF23-4D49-8C8F-47B349F5DD75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E4B14C16-6BFF-4EBE-808A-8DD9B893C82D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 w="28575">
          <a:solidFill>
            <a:srgbClr val="FF0000"/>
          </a:solidFill>
        </a:ln>
      </dgm:spPr>
      <dgm:t>
        <a:bodyPr/>
        <a:lstStyle/>
        <a:p>
          <a:r>
            <a:rPr lang="en-US" sz="4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৪।</a:t>
          </a:r>
          <a:r>
            <a:rPr lang="ar-SA" sz="4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السُّقُوْطُ </a:t>
          </a:r>
          <a:r>
            <a:rPr lang="en-US" sz="4000" b="0" cap="none" spc="0" baseline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4000" b="0" cap="none" spc="0" baseline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4000" b="0" cap="none" spc="0" baseline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b="0" cap="none" spc="0" baseline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বঞ্চিত</a:t>
          </a:r>
          <a:endParaRPr lang="en-US" sz="4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14F0F6E-F97D-406C-A459-A6641119E339}" type="parTrans" cxnId="{5E3DDCEE-0ACC-48E2-A0ED-42CE79BB9E3A}">
      <dgm:prSet/>
      <dgm:spPr/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491D7096-69F1-4181-A919-1C3B9E29402B}" type="sibTrans" cxnId="{5E3DDCEE-0ACC-48E2-A0ED-42CE79BB9E3A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E8B76CD1-7B4C-405E-84C7-4CE951B4EC62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 w="28575">
          <a:solidFill>
            <a:srgbClr val="FF0000"/>
          </a:solidFill>
        </a:ln>
      </dgm:spPr>
      <dgm:t>
        <a:bodyPr/>
        <a:lstStyle/>
        <a:p>
          <a:r>
            <a:rPr lang="en-US" sz="2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৫</a:t>
          </a:r>
          <a:r>
            <a:rPr lang="en-US" sz="2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।</a:t>
          </a:r>
          <a:r>
            <a:rPr lang="ar-SA" sz="2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اَلْعَصَبَةُ </a:t>
          </a:r>
          <a:r>
            <a:rPr lang="en-US" sz="2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bn-IN" sz="2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28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বা</a:t>
          </a:r>
          <a:r>
            <a:rPr lang="en-US" sz="2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28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আসাবা</a:t>
          </a:r>
          <a:r>
            <a:rPr lang="en-US" sz="2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endParaRPr lang="en-US" sz="2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F61B1FE4-F970-4E29-8B73-4C48024E23D7}" type="parTrans" cxnId="{D656B119-1D35-4FD7-B215-C41058FCFB47}">
      <dgm:prSet/>
      <dgm:spPr/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F97818A1-B28C-43C6-9AB6-56A5B0B83A37}" type="sibTrans" cxnId="{D656B119-1D35-4FD7-B215-C41058FCFB47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5FFAAB6E-F81F-4396-9287-1911F654D736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28575">
          <a:solidFill>
            <a:srgbClr val="FF0000"/>
          </a:solidFill>
        </a:ln>
      </dgm:spPr>
      <dgm:t>
        <a:bodyPr/>
        <a:lstStyle/>
        <a:p>
          <a:r>
            <a:rPr lang="en-US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৬।</a:t>
          </a:r>
          <a:r>
            <a:rPr lang="ar-SA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اَلْعَصَبَةُ </a:t>
          </a:r>
          <a:r>
            <a:rPr lang="bn-IN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20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বা</a:t>
          </a:r>
          <a:r>
            <a:rPr lang="en-US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20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আসাবা</a:t>
          </a:r>
          <a:endParaRPr lang="en-US" sz="2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D4A48EF9-E27D-4EC2-A065-001B2F1EA008}" type="parTrans" cxnId="{59CB7902-4AA2-4373-869D-7B1DB7BACBF4}">
      <dgm:prSet/>
      <dgm:spPr/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116CE40D-762E-47CD-B857-F74C762E2084}" type="sibTrans" cxnId="{59CB7902-4AA2-4373-869D-7B1DB7BACBF4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A5276B2E-79CB-4786-8AE2-611A92FFE7CB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 w="28575">
          <a:solidFill>
            <a:srgbClr val="FF0000"/>
          </a:solidFill>
        </a:ln>
      </dgm:spPr>
      <dgm:t>
        <a:bodyPr/>
        <a:lstStyle/>
        <a:p>
          <a:r>
            <a:rPr lang="en-US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৪।</a:t>
          </a:r>
          <a:r>
            <a:rPr lang="ar-SA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السُّقُوْطُ </a:t>
          </a:r>
          <a:r>
            <a:rPr lang="en-US" sz="3600" b="0" cap="none" spc="0" baseline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3600" b="0" cap="none" spc="0" baseline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600" b="0" cap="none" spc="0" baseline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cap="none" spc="0" baseline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বঞ্চিত</a:t>
          </a:r>
          <a:endParaRPr lang="en-US" sz="3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5CBE1B9-5D82-48C0-BE47-6C2F98FA6061}" type="parTrans" cxnId="{340ED35D-6BB7-498E-A399-9985882C757E}">
      <dgm:prSet/>
      <dgm:spPr/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56DCC756-87A6-49CC-9D8D-80C2995891D7}" type="sibTrans" cxnId="{340ED35D-6BB7-498E-A399-9985882C757E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gm:t>
    </dgm:pt>
    <dgm:pt modelId="{1C1D96C1-71A9-4FB5-86D7-372860EBB4D4}" type="pres">
      <dgm:prSet presAssocID="{814D1C53-BE51-4E41-B0F0-4107CA07F9B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30FD33-5A70-452B-9D98-A602D230267F}" type="pres">
      <dgm:prSet presAssocID="{3FD53AAD-B914-4C5D-A4C8-0A910BFD1AE1}" presName="node" presStyleLbl="node1" presStyleIdx="0" presStyleCnt="7" custScaleX="179407" custScaleY="221247" custRadScaleRad="82870" custRadScaleInc="785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627BC0-158C-4789-8D04-1F8725A8AAD9}" type="pres">
      <dgm:prSet presAssocID="{3FD53AAD-B914-4C5D-A4C8-0A910BFD1AE1}" presName="spNode" presStyleCnt="0"/>
      <dgm:spPr/>
      <dgm:t>
        <a:bodyPr/>
        <a:lstStyle/>
        <a:p>
          <a:endParaRPr lang="en-US"/>
        </a:p>
      </dgm:t>
    </dgm:pt>
    <dgm:pt modelId="{8B8CCD47-F628-4980-822D-7BC0705D0EAF}" type="pres">
      <dgm:prSet presAssocID="{B235E54A-A7A3-4918-BA29-E1D158AEFC12}" presName="sibTrans" presStyleLbl="sibTrans1D1" presStyleIdx="0" presStyleCnt="7"/>
      <dgm:spPr/>
      <dgm:t>
        <a:bodyPr/>
        <a:lstStyle/>
        <a:p>
          <a:endParaRPr lang="en-US"/>
        </a:p>
      </dgm:t>
    </dgm:pt>
    <dgm:pt modelId="{A84ACEB7-45EE-414A-B978-809BE6703636}" type="pres">
      <dgm:prSet presAssocID="{17E51244-C735-444E-A809-76E66BF908AD}" presName="node" presStyleLbl="node1" presStyleIdx="1" presStyleCnt="7" custScaleX="171138" custScaleY="232598" custRadScaleRad="149593" custRadScaleInc="585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5E73B2-35E9-46C2-849A-646990C2D454}" type="pres">
      <dgm:prSet presAssocID="{17E51244-C735-444E-A809-76E66BF908AD}" presName="spNode" presStyleCnt="0"/>
      <dgm:spPr/>
      <dgm:t>
        <a:bodyPr/>
        <a:lstStyle/>
        <a:p>
          <a:endParaRPr lang="en-US"/>
        </a:p>
      </dgm:t>
    </dgm:pt>
    <dgm:pt modelId="{0270A0DA-BDD5-4D2F-84E1-795C1C256863}" type="pres">
      <dgm:prSet presAssocID="{C6B1EA94-5002-47A2-AFD1-680DD9147A35}" presName="sibTrans" presStyleLbl="sibTrans1D1" presStyleIdx="1" presStyleCnt="7"/>
      <dgm:spPr/>
      <dgm:t>
        <a:bodyPr/>
        <a:lstStyle/>
        <a:p>
          <a:endParaRPr lang="en-US"/>
        </a:p>
      </dgm:t>
    </dgm:pt>
    <dgm:pt modelId="{501AB1B4-D261-4242-AEDF-C8226CA989BB}" type="pres">
      <dgm:prSet presAssocID="{AA3083DF-4CB5-455E-8C18-4A0BBB70A2DF}" presName="node" presStyleLbl="node1" presStyleIdx="2" presStyleCnt="7" custScaleX="156691" custScaleY="198654" custRadScaleRad="149813" custRadScaleInc="103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2EFB0B-239A-4557-9859-B1C969EF1E57}" type="pres">
      <dgm:prSet presAssocID="{AA3083DF-4CB5-455E-8C18-4A0BBB70A2DF}" presName="spNode" presStyleCnt="0"/>
      <dgm:spPr/>
      <dgm:t>
        <a:bodyPr/>
        <a:lstStyle/>
        <a:p>
          <a:endParaRPr lang="en-US"/>
        </a:p>
      </dgm:t>
    </dgm:pt>
    <dgm:pt modelId="{FF1DC3AA-DB8D-44ED-82A1-7182E80E6219}" type="pres">
      <dgm:prSet presAssocID="{E9EBBFCB-0BA6-4CA7-84C2-EF2314914D74}" presName="sibTrans" presStyleLbl="sibTrans1D1" presStyleIdx="2" presStyleCnt="7"/>
      <dgm:spPr/>
      <dgm:t>
        <a:bodyPr/>
        <a:lstStyle/>
        <a:p>
          <a:endParaRPr lang="en-US"/>
        </a:p>
      </dgm:t>
    </dgm:pt>
    <dgm:pt modelId="{ACF063E0-246B-407E-93A3-484283869A33}" type="pres">
      <dgm:prSet presAssocID="{E4B14C16-6BFF-4EBE-808A-8DD9B893C82D}" presName="node" presStyleLbl="node1" presStyleIdx="3" presStyleCnt="7" custScaleX="189699" custScaleY="194902" custRadScaleRad="72058" custRadScaleInc="-218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E04C46-A903-4C6A-95D4-53ED1B8A56AB}" type="pres">
      <dgm:prSet presAssocID="{E4B14C16-6BFF-4EBE-808A-8DD9B893C82D}" presName="spNode" presStyleCnt="0"/>
      <dgm:spPr/>
      <dgm:t>
        <a:bodyPr/>
        <a:lstStyle/>
        <a:p>
          <a:endParaRPr lang="en-US"/>
        </a:p>
      </dgm:t>
    </dgm:pt>
    <dgm:pt modelId="{7B6C7C28-77E5-4259-9692-6CA6AF241CFE}" type="pres">
      <dgm:prSet presAssocID="{491D7096-69F1-4181-A919-1C3B9E29402B}" presName="sibTrans" presStyleLbl="sibTrans1D1" presStyleIdx="3" presStyleCnt="7"/>
      <dgm:spPr/>
      <dgm:t>
        <a:bodyPr/>
        <a:lstStyle/>
        <a:p>
          <a:endParaRPr lang="en-US"/>
        </a:p>
      </dgm:t>
    </dgm:pt>
    <dgm:pt modelId="{B6C1CD3D-308F-4261-9B55-58BAE5E00422}" type="pres">
      <dgm:prSet presAssocID="{E8B76CD1-7B4C-405E-84C7-4CE951B4EC62}" presName="node" presStyleLbl="node1" presStyleIdx="4" presStyleCnt="7" custScaleX="171392" custScaleY="169572" custRadScaleRad="109254" custRadScaleInc="1249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7D379C-FB60-4EF9-84AB-CCCD64092B34}" type="pres">
      <dgm:prSet presAssocID="{E8B76CD1-7B4C-405E-84C7-4CE951B4EC62}" presName="spNode" presStyleCnt="0"/>
      <dgm:spPr/>
      <dgm:t>
        <a:bodyPr/>
        <a:lstStyle/>
        <a:p>
          <a:endParaRPr lang="en-US"/>
        </a:p>
      </dgm:t>
    </dgm:pt>
    <dgm:pt modelId="{B2460CA1-BAB7-4B80-BA54-149E35BE8806}" type="pres">
      <dgm:prSet presAssocID="{F97818A1-B28C-43C6-9AB6-56A5B0B83A37}" presName="sibTrans" presStyleLbl="sibTrans1D1" presStyleIdx="4" presStyleCnt="7"/>
      <dgm:spPr/>
      <dgm:t>
        <a:bodyPr/>
        <a:lstStyle/>
        <a:p>
          <a:endParaRPr lang="en-US"/>
        </a:p>
      </dgm:t>
    </dgm:pt>
    <dgm:pt modelId="{620CC375-0E7E-4963-8D14-551527ED2A0E}" type="pres">
      <dgm:prSet presAssocID="{5FFAAB6E-F81F-4396-9287-1911F654D736}" presName="node" presStyleLbl="node1" presStyleIdx="5" presStyleCnt="7" custScaleX="159129" custScaleY="206820" custRadScaleRad="149393" custRadScaleInc="813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35B609-2979-47CF-9BD5-79171884B7EB}" type="pres">
      <dgm:prSet presAssocID="{5FFAAB6E-F81F-4396-9287-1911F654D736}" presName="spNode" presStyleCnt="0"/>
      <dgm:spPr/>
      <dgm:t>
        <a:bodyPr/>
        <a:lstStyle/>
        <a:p>
          <a:endParaRPr lang="en-US"/>
        </a:p>
      </dgm:t>
    </dgm:pt>
    <dgm:pt modelId="{A7749A89-4E34-4A3A-B68C-AFFEA3E259F3}" type="pres">
      <dgm:prSet presAssocID="{116CE40D-762E-47CD-B857-F74C762E2084}" presName="sibTrans" presStyleLbl="sibTrans1D1" presStyleIdx="5" presStyleCnt="7"/>
      <dgm:spPr/>
      <dgm:t>
        <a:bodyPr/>
        <a:lstStyle/>
        <a:p>
          <a:endParaRPr lang="en-US"/>
        </a:p>
      </dgm:t>
    </dgm:pt>
    <dgm:pt modelId="{37088586-ABB8-429A-A28C-BDB9810E3A79}" type="pres">
      <dgm:prSet presAssocID="{A5276B2E-79CB-4786-8AE2-611A92FFE7CB}" presName="node" presStyleLbl="node1" presStyleIdx="6" presStyleCnt="7" custScaleX="178513" custScaleY="195992" custRadScaleRad="132923" custRadScaleInc="-146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B58184-0246-4D5C-97CF-9B6AF64CF74E}" type="pres">
      <dgm:prSet presAssocID="{A5276B2E-79CB-4786-8AE2-611A92FFE7CB}" presName="spNode" presStyleCnt="0"/>
      <dgm:spPr/>
      <dgm:t>
        <a:bodyPr/>
        <a:lstStyle/>
        <a:p>
          <a:endParaRPr lang="en-US"/>
        </a:p>
      </dgm:t>
    </dgm:pt>
    <dgm:pt modelId="{CE5D9CC6-C798-4034-BAA5-0909BD17DDD7}" type="pres">
      <dgm:prSet presAssocID="{56DCC756-87A6-49CC-9D8D-80C2995891D7}" presName="sibTrans" presStyleLbl="sibTrans1D1" presStyleIdx="6" presStyleCnt="7"/>
      <dgm:spPr/>
      <dgm:t>
        <a:bodyPr/>
        <a:lstStyle/>
        <a:p>
          <a:endParaRPr lang="en-US"/>
        </a:p>
      </dgm:t>
    </dgm:pt>
  </dgm:ptLst>
  <dgm:cxnLst>
    <dgm:cxn modelId="{CBE49255-77EF-4403-A899-97B6553746AD}" type="presOf" srcId="{491D7096-69F1-4181-A919-1C3B9E29402B}" destId="{7B6C7C28-77E5-4259-9692-6CA6AF241CFE}" srcOrd="0" destOrd="0" presId="urn:microsoft.com/office/officeart/2005/8/layout/cycle5"/>
    <dgm:cxn modelId="{52359CE9-A8A1-4F53-BF1F-D9C0BE3D18AE}" type="presOf" srcId="{E9EBBFCB-0BA6-4CA7-84C2-EF2314914D74}" destId="{FF1DC3AA-DB8D-44ED-82A1-7182E80E6219}" srcOrd="0" destOrd="0" presId="urn:microsoft.com/office/officeart/2005/8/layout/cycle5"/>
    <dgm:cxn modelId="{507E8249-0DFB-4472-8418-641A2DF7D52D}" type="presOf" srcId="{E8B76CD1-7B4C-405E-84C7-4CE951B4EC62}" destId="{B6C1CD3D-308F-4261-9B55-58BAE5E00422}" srcOrd="0" destOrd="0" presId="urn:microsoft.com/office/officeart/2005/8/layout/cycle5"/>
    <dgm:cxn modelId="{D656B119-1D35-4FD7-B215-C41058FCFB47}" srcId="{814D1C53-BE51-4E41-B0F0-4107CA07F9B1}" destId="{E8B76CD1-7B4C-405E-84C7-4CE951B4EC62}" srcOrd="4" destOrd="0" parTransId="{F61B1FE4-F970-4E29-8B73-4C48024E23D7}" sibTransId="{F97818A1-B28C-43C6-9AB6-56A5B0B83A37}"/>
    <dgm:cxn modelId="{881C9203-C2CF-4697-8242-546B1989A6F5}" type="presOf" srcId="{116CE40D-762E-47CD-B857-F74C762E2084}" destId="{A7749A89-4E34-4A3A-B68C-AFFEA3E259F3}" srcOrd="0" destOrd="0" presId="urn:microsoft.com/office/officeart/2005/8/layout/cycle5"/>
    <dgm:cxn modelId="{DFDF467F-32D6-4877-A005-3CA18AC283FD}" type="presOf" srcId="{814D1C53-BE51-4E41-B0F0-4107CA07F9B1}" destId="{1C1D96C1-71A9-4FB5-86D7-372860EBB4D4}" srcOrd="0" destOrd="0" presId="urn:microsoft.com/office/officeart/2005/8/layout/cycle5"/>
    <dgm:cxn modelId="{7F7BD7FC-FFAE-4A8E-B4D0-CA10AE933032}" type="presOf" srcId="{F97818A1-B28C-43C6-9AB6-56A5B0B83A37}" destId="{B2460CA1-BAB7-4B80-BA54-149E35BE8806}" srcOrd="0" destOrd="0" presId="urn:microsoft.com/office/officeart/2005/8/layout/cycle5"/>
    <dgm:cxn modelId="{340ED35D-6BB7-498E-A399-9985882C757E}" srcId="{814D1C53-BE51-4E41-B0F0-4107CA07F9B1}" destId="{A5276B2E-79CB-4786-8AE2-611A92FFE7CB}" srcOrd="6" destOrd="0" parTransId="{25CBE1B9-5D82-48C0-BE47-6C2F98FA6061}" sibTransId="{56DCC756-87A6-49CC-9D8D-80C2995891D7}"/>
    <dgm:cxn modelId="{D88ACBC7-67A8-46DD-9E20-D12B66B937B4}" srcId="{814D1C53-BE51-4E41-B0F0-4107CA07F9B1}" destId="{17E51244-C735-444E-A809-76E66BF908AD}" srcOrd="1" destOrd="0" parTransId="{855CB5EA-83C7-487E-B29B-ACCC27F2E9F8}" sibTransId="{C6B1EA94-5002-47A2-AFD1-680DD9147A35}"/>
    <dgm:cxn modelId="{869654E6-5FDE-4865-8597-903F097A23BB}" type="presOf" srcId="{E4B14C16-6BFF-4EBE-808A-8DD9B893C82D}" destId="{ACF063E0-246B-407E-93A3-484283869A33}" srcOrd="0" destOrd="0" presId="urn:microsoft.com/office/officeart/2005/8/layout/cycle5"/>
    <dgm:cxn modelId="{8844D539-682E-4DFF-98A4-E1ADEFB076BB}" srcId="{814D1C53-BE51-4E41-B0F0-4107CA07F9B1}" destId="{3FD53AAD-B914-4C5D-A4C8-0A910BFD1AE1}" srcOrd="0" destOrd="0" parTransId="{43F61EB4-0EED-44BA-812A-046B5FCCAD9A}" sibTransId="{B235E54A-A7A3-4918-BA29-E1D158AEFC12}"/>
    <dgm:cxn modelId="{B19B12C6-0539-4A35-9CAD-F9A665798C82}" type="presOf" srcId="{A5276B2E-79CB-4786-8AE2-611A92FFE7CB}" destId="{37088586-ABB8-429A-A28C-BDB9810E3A79}" srcOrd="0" destOrd="0" presId="urn:microsoft.com/office/officeart/2005/8/layout/cycle5"/>
    <dgm:cxn modelId="{6A33BC9A-DD11-4D74-BBA6-8CFA413BD56C}" type="presOf" srcId="{17E51244-C735-444E-A809-76E66BF908AD}" destId="{A84ACEB7-45EE-414A-B978-809BE6703636}" srcOrd="0" destOrd="0" presId="urn:microsoft.com/office/officeart/2005/8/layout/cycle5"/>
    <dgm:cxn modelId="{2EA84619-CF4C-41C5-B03A-7AA74E4F125A}" type="presOf" srcId="{C6B1EA94-5002-47A2-AFD1-680DD9147A35}" destId="{0270A0DA-BDD5-4D2F-84E1-795C1C256863}" srcOrd="0" destOrd="0" presId="urn:microsoft.com/office/officeart/2005/8/layout/cycle5"/>
    <dgm:cxn modelId="{59CB7902-4AA2-4373-869D-7B1DB7BACBF4}" srcId="{814D1C53-BE51-4E41-B0F0-4107CA07F9B1}" destId="{5FFAAB6E-F81F-4396-9287-1911F654D736}" srcOrd="5" destOrd="0" parTransId="{D4A48EF9-E27D-4EC2-A065-001B2F1EA008}" sibTransId="{116CE40D-762E-47CD-B857-F74C762E2084}"/>
    <dgm:cxn modelId="{9E223BBC-3D58-476E-9C87-0A211A82C7A0}" type="presOf" srcId="{B235E54A-A7A3-4918-BA29-E1D158AEFC12}" destId="{8B8CCD47-F628-4980-822D-7BC0705D0EAF}" srcOrd="0" destOrd="0" presId="urn:microsoft.com/office/officeart/2005/8/layout/cycle5"/>
    <dgm:cxn modelId="{9630F841-8B82-4D4B-A5AD-ADC60F52B62A}" type="presOf" srcId="{AA3083DF-4CB5-455E-8C18-4A0BBB70A2DF}" destId="{501AB1B4-D261-4242-AEDF-C8226CA989BB}" srcOrd="0" destOrd="0" presId="urn:microsoft.com/office/officeart/2005/8/layout/cycle5"/>
    <dgm:cxn modelId="{38BF674C-54D2-428F-BAFA-5987F1C343DE}" type="presOf" srcId="{5FFAAB6E-F81F-4396-9287-1911F654D736}" destId="{620CC375-0E7E-4963-8D14-551527ED2A0E}" srcOrd="0" destOrd="0" presId="urn:microsoft.com/office/officeart/2005/8/layout/cycle5"/>
    <dgm:cxn modelId="{05693149-5A1C-45B3-BE55-90BA59B6E3A3}" type="presOf" srcId="{56DCC756-87A6-49CC-9D8D-80C2995891D7}" destId="{CE5D9CC6-C798-4034-BAA5-0909BD17DDD7}" srcOrd="0" destOrd="0" presId="urn:microsoft.com/office/officeart/2005/8/layout/cycle5"/>
    <dgm:cxn modelId="{15E5ACD2-C977-4C9F-8CCF-87C4CCE0068C}" type="presOf" srcId="{3FD53AAD-B914-4C5D-A4C8-0A910BFD1AE1}" destId="{3430FD33-5A70-452B-9D98-A602D230267F}" srcOrd="0" destOrd="0" presId="urn:microsoft.com/office/officeart/2005/8/layout/cycle5"/>
    <dgm:cxn modelId="{78DFF3F0-CF23-4D49-8C8F-47B349F5DD75}" srcId="{814D1C53-BE51-4E41-B0F0-4107CA07F9B1}" destId="{AA3083DF-4CB5-455E-8C18-4A0BBB70A2DF}" srcOrd="2" destOrd="0" parTransId="{B0B54E53-72B4-4B66-A466-6D7A2292536A}" sibTransId="{E9EBBFCB-0BA6-4CA7-84C2-EF2314914D74}"/>
    <dgm:cxn modelId="{5E3DDCEE-0ACC-48E2-A0ED-42CE79BB9E3A}" srcId="{814D1C53-BE51-4E41-B0F0-4107CA07F9B1}" destId="{E4B14C16-6BFF-4EBE-808A-8DD9B893C82D}" srcOrd="3" destOrd="0" parTransId="{C14F0F6E-F97D-406C-A459-A6641119E339}" sibTransId="{491D7096-69F1-4181-A919-1C3B9E29402B}"/>
    <dgm:cxn modelId="{6CAE513A-AD0C-4956-A14C-618D6A07C21D}" type="presParOf" srcId="{1C1D96C1-71A9-4FB5-86D7-372860EBB4D4}" destId="{3430FD33-5A70-452B-9D98-A602D230267F}" srcOrd="0" destOrd="0" presId="urn:microsoft.com/office/officeart/2005/8/layout/cycle5"/>
    <dgm:cxn modelId="{B28A1BB4-118C-4B25-A5A9-7D64D1063DC4}" type="presParOf" srcId="{1C1D96C1-71A9-4FB5-86D7-372860EBB4D4}" destId="{42627BC0-158C-4789-8D04-1F8725A8AAD9}" srcOrd="1" destOrd="0" presId="urn:microsoft.com/office/officeart/2005/8/layout/cycle5"/>
    <dgm:cxn modelId="{72CEC3F2-BCF0-410D-BFB6-0C9AA450727E}" type="presParOf" srcId="{1C1D96C1-71A9-4FB5-86D7-372860EBB4D4}" destId="{8B8CCD47-F628-4980-822D-7BC0705D0EAF}" srcOrd="2" destOrd="0" presId="urn:microsoft.com/office/officeart/2005/8/layout/cycle5"/>
    <dgm:cxn modelId="{73A6E94D-C84F-4011-863E-3BB2383499BD}" type="presParOf" srcId="{1C1D96C1-71A9-4FB5-86D7-372860EBB4D4}" destId="{A84ACEB7-45EE-414A-B978-809BE6703636}" srcOrd="3" destOrd="0" presId="urn:microsoft.com/office/officeart/2005/8/layout/cycle5"/>
    <dgm:cxn modelId="{6CF804AC-3601-47A9-8BD3-F1CA4301CF22}" type="presParOf" srcId="{1C1D96C1-71A9-4FB5-86D7-372860EBB4D4}" destId="{095E73B2-35E9-46C2-849A-646990C2D454}" srcOrd="4" destOrd="0" presId="urn:microsoft.com/office/officeart/2005/8/layout/cycle5"/>
    <dgm:cxn modelId="{8DE05052-BC91-4688-9E13-5A852D1EE26A}" type="presParOf" srcId="{1C1D96C1-71A9-4FB5-86D7-372860EBB4D4}" destId="{0270A0DA-BDD5-4D2F-84E1-795C1C256863}" srcOrd="5" destOrd="0" presId="urn:microsoft.com/office/officeart/2005/8/layout/cycle5"/>
    <dgm:cxn modelId="{051D187A-DF66-4AE0-A398-E777E5E45304}" type="presParOf" srcId="{1C1D96C1-71A9-4FB5-86D7-372860EBB4D4}" destId="{501AB1B4-D261-4242-AEDF-C8226CA989BB}" srcOrd="6" destOrd="0" presId="urn:microsoft.com/office/officeart/2005/8/layout/cycle5"/>
    <dgm:cxn modelId="{AE9F1564-A253-4A74-A550-D874BEEF8A85}" type="presParOf" srcId="{1C1D96C1-71A9-4FB5-86D7-372860EBB4D4}" destId="{7A2EFB0B-239A-4557-9859-B1C969EF1E57}" srcOrd="7" destOrd="0" presId="urn:microsoft.com/office/officeart/2005/8/layout/cycle5"/>
    <dgm:cxn modelId="{E6E967F0-BF38-4E26-AB13-3F570B7CE19B}" type="presParOf" srcId="{1C1D96C1-71A9-4FB5-86D7-372860EBB4D4}" destId="{FF1DC3AA-DB8D-44ED-82A1-7182E80E6219}" srcOrd="8" destOrd="0" presId="urn:microsoft.com/office/officeart/2005/8/layout/cycle5"/>
    <dgm:cxn modelId="{D6FA8DBF-908D-4557-B654-47197A5E9D17}" type="presParOf" srcId="{1C1D96C1-71A9-4FB5-86D7-372860EBB4D4}" destId="{ACF063E0-246B-407E-93A3-484283869A33}" srcOrd="9" destOrd="0" presId="urn:microsoft.com/office/officeart/2005/8/layout/cycle5"/>
    <dgm:cxn modelId="{EC3BEAC7-1598-48E3-A197-5FF32A7EE4F6}" type="presParOf" srcId="{1C1D96C1-71A9-4FB5-86D7-372860EBB4D4}" destId="{A7E04C46-A903-4C6A-95D4-53ED1B8A56AB}" srcOrd="10" destOrd="0" presId="urn:microsoft.com/office/officeart/2005/8/layout/cycle5"/>
    <dgm:cxn modelId="{0304BEAC-183D-4E2E-9E18-192F5E8AFFB2}" type="presParOf" srcId="{1C1D96C1-71A9-4FB5-86D7-372860EBB4D4}" destId="{7B6C7C28-77E5-4259-9692-6CA6AF241CFE}" srcOrd="11" destOrd="0" presId="urn:microsoft.com/office/officeart/2005/8/layout/cycle5"/>
    <dgm:cxn modelId="{29B775F2-BF2F-4833-9CE1-8949D6F272D6}" type="presParOf" srcId="{1C1D96C1-71A9-4FB5-86D7-372860EBB4D4}" destId="{B6C1CD3D-308F-4261-9B55-58BAE5E00422}" srcOrd="12" destOrd="0" presId="urn:microsoft.com/office/officeart/2005/8/layout/cycle5"/>
    <dgm:cxn modelId="{F125DEE9-823A-4622-A5AB-5486F4FA3754}" type="presParOf" srcId="{1C1D96C1-71A9-4FB5-86D7-372860EBB4D4}" destId="{457D379C-FB60-4EF9-84AB-CCCD64092B34}" srcOrd="13" destOrd="0" presId="urn:microsoft.com/office/officeart/2005/8/layout/cycle5"/>
    <dgm:cxn modelId="{CA6BE41F-9F83-4F95-B879-2D4CC0F65DA0}" type="presParOf" srcId="{1C1D96C1-71A9-4FB5-86D7-372860EBB4D4}" destId="{B2460CA1-BAB7-4B80-BA54-149E35BE8806}" srcOrd="14" destOrd="0" presId="urn:microsoft.com/office/officeart/2005/8/layout/cycle5"/>
    <dgm:cxn modelId="{1D79E830-F18D-47C4-ABDB-5365694BA3EB}" type="presParOf" srcId="{1C1D96C1-71A9-4FB5-86D7-372860EBB4D4}" destId="{620CC375-0E7E-4963-8D14-551527ED2A0E}" srcOrd="15" destOrd="0" presId="urn:microsoft.com/office/officeart/2005/8/layout/cycle5"/>
    <dgm:cxn modelId="{5C852702-4A38-40FD-9307-4775F494C497}" type="presParOf" srcId="{1C1D96C1-71A9-4FB5-86D7-372860EBB4D4}" destId="{1F35B609-2979-47CF-9BD5-79171884B7EB}" srcOrd="16" destOrd="0" presId="urn:microsoft.com/office/officeart/2005/8/layout/cycle5"/>
    <dgm:cxn modelId="{4648A726-1E05-4BDA-8B4A-364DE044F3EE}" type="presParOf" srcId="{1C1D96C1-71A9-4FB5-86D7-372860EBB4D4}" destId="{A7749A89-4E34-4A3A-B68C-AFFEA3E259F3}" srcOrd="17" destOrd="0" presId="urn:microsoft.com/office/officeart/2005/8/layout/cycle5"/>
    <dgm:cxn modelId="{54376101-9DE6-4B7B-8F22-78D8F07D6B4C}" type="presParOf" srcId="{1C1D96C1-71A9-4FB5-86D7-372860EBB4D4}" destId="{37088586-ABB8-429A-A28C-BDB9810E3A79}" srcOrd="18" destOrd="0" presId="urn:microsoft.com/office/officeart/2005/8/layout/cycle5"/>
    <dgm:cxn modelId="{06224B6E-9654-4C09-9857-B2D56ED1A1CF}" type="presParOf" srcId="{1C1D96C1-71A9-4FB5-86D7-372860EBB4D4}" destId="{86B58184-0246-4D5C-97CF-9B6AF64CF74E}" srcOrd="19" destOrd="0" presId="urn:microsoft.com/office/officeart/2005/8/layout/cycle5"/>
    <dgm:cxn modelId="{70619965-A2F6-4BED-8A82-297C1479A8FB}" type="presParOf" srcId="{1C1D96C1-71A9-4FB5-86D7-372860EBB4D4}" destId="{CE5D9CC6-C798-4034-BAA5-0909BD17DDD7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  <a:ext uri="{C62137D5-CB1D-491B-B009-E17868A290BF}">
      <dgm14:recolorImg xmlns:dgm14="http://schemas.microsoft.com/office/drawing/2010/diagram" xmlns="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30FD33-5A70-452B-9D98-A602D230267F}">
      <dsp:nvSpPr>
        <dsp:cNvPr id="0" name=""/>
        <dsp:cNvSpPr/>
      </dsp:nvSpPr>
      <dsp:spPr>
        <a:xfrm>
          <a:off x="3708623" y="13235"/>
          <a:ext cx="2196717" cy="1760862"/>
        </a:xfrm>
        <a:prstGeom prst="roundRect">
          <a:avLst/>
        </a:prstGeom>
        <a:solidFill>
          <a:schemeClr val="lt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১।</a:t>
          </a:r>
          <a:r>
            <a:rPr lang="ar-SA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نِصْفٌ </a:t>
          </a: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36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বা</a:t>
          </a:r>
          <a:r>
            <a:rPr lang="ar-SA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3600" b="0" i="1" kern="1200" cap="none" spc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Cambria Math" panose="02040503050406030204" pitchFamily="18" charset="0"/>
                      <a:cs typeface="NikoshBAN" panose="02000000000000000000" pitchFamily="2" charset="0"/>
                    </a:rPr>
                  </m:ctrlPr>
                </m:fPr>
                <m:num>
                  <m:r>
                    <a:rPr lang="en-US" sz="3600" b="0" i="1" kern="1200" cap="none" spc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Cambria Math" panose="02040503050406030204" pitchFamily="18" charset="0"/>
                      <a:cs typeface="NikoshBAN" panose="02000000000000000000" pitchFamily="2" charset="0"/>
                    </a:rPr>
                    <m:t>১</m:t>
                  </m:r>
                </m:num>
                <m:den>
                  <m:r>
                    <a:rPr lang="en-US" sz="3600" b="0" i="1" kern="1200" cap="none" spc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Cambria Math" panose="02040503050406030204" pitchFamily="18" charset="0"/>
                      <a:cs typeface="NikoshBAN" panose="02000000000000000000" pitchFamily="2" charset="0"/>
                    </a:rPr>
                    <m:t>২</m:t>
                  </m:r>
                </m:den>
              </m:f>
            </m:oMath>
          </a14:m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অংশ।</a:t>
          </a:r>
          <a:endParaRPr lang="en-US" sz="3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sp:txBody>
      <dsp:txXfrm>
        <a:off x="3794581" y="99193"/>
        <a:ext cx="2024801" cy="1588946"/>
      </dsp:txXfrm>
    </dsp:sp>
    <dsp:sp modelId="{8B8CCD47-F628-4980-822D-7BC0705D0EAF}">
      <dsp:nvSpPr>
        <dsp:cNvPr id="0" name=""/>
        <dsp:cNvSpPr/>
      </dsp:nvSpPr>
      <dsp:spPr>
        <a:xfrm>
          <a:off x="5806110" y="28302"/>
          <a:ext cx="4545038" cy="4545038"/>
        </a:xfrm>
        <a:custGeom>
          <a:avLst/>
          <a:gdLst/>
          <a:ahLst/>
          <a:cxnLst/>
          <a:rect l="0" t="0" r="0" b="0"/>
          <a:pathLst>
            <a:path>
              <a:moveTo>
                <a:pt x="196020" y="1349212"/>
              </a:moveTo>
              <a:arcTo wR="2272519" hR="2272519" stAng="12238328" swAng="1289800"/>
            </a:path>
          </a:pathLst>
        </a:custGeom>
        <a:noFill/>
        <a:ln w="6350" cap="flat" cmpd="sng" algn="ctr">
          <a:solidFill>
            <a:srgbClr val="FF000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4ACEB7-45EE-414A-B978-809BE6703636}">
      <dsp:nvSpPr>
        <dsp:cNvPr id="0" name=""/>
        <dsp:cNvSpPr/>
      </dsp:nvSpPr>
      <dsp:spPr>
        <a:xfrm>
          <a:off x="6265224" y="499197"/>
          <a:ext cx="2095468" cy="1851203"/>
        </a:xfrm>
        <a:prstGeom prst="roundRect">
          <a:avLst/>
        </a:prstGeom>
        <a:solidFill>
          <a:schemeClr val="lt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২।</a:t>
          </a:r>
          <a:r>
            <a:rPr lang="ar-SA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ثُلُثَانِ  </a:t>
          </a: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36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বা</a:t>
          </a: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3600" b="0" i="1" kern="1200" cap="none" spc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Cambria Math" panose="02040503050406030204" pitchFamily="18" charset="0"/>
                      <a:cs typeface="NikoshBAN" panose="02000000000000000000" pitchFamily="2" charset="0"/>
                    </a:rPr>
                  </m:ctrlPr>
                </m:fPr>
                <m:num>
                  <m:r>
                    <a:rPr lang="en-US" sz="3600" b="0" i="1" kern="1200" cap="none" spc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Cambria Math" panose="02040503050406030204" pitchFamily="18" charset="0"/>
                      <a:cs typeface="NikoshBAN" panose="02000000000000000000" pitchFamily="2" charset="0"/>
                    </a:rPr>
                    <m:t>২</m:t>
                  </m:r>
                </m:num>
                <m:den>
                  <m:r>
                    <a:rPr lang="en-US" sz="3600" b="0" i="1" kern="1200" cap="none" spc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Cambria Math" panose="02040503050406030204" pitchFamily="18" charset="0"/>
                      <a:cs typeface="NikoshBAN" panose="02000000000000000000" pitchFamily="2" charset="0"/>
                    </a:rPr>
                    <m:t>৩</m:t>
                  </m:r>
                </m:den>
              </m:f>
            </m:oMath>
          </a14:m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অংশ।</a:t>
          </a:r>
          <a:endParaRPr lang="en-US" sz="3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sp:txBody>
      <dsp:txXfrm>
        <a:off x="6355592" y="589565"/>
        <a:ext cx="1914732" cy="1670467"/>
      </dsp:txXfrm>
    </dsp:sp>
    <dsp:sp modelId="{0270A0DA-BDD5-4D2F-84E1-795C1C256863}">
      <dsp:nvSpPr>
        <dsp:cNvPr id="0" name=""/>
        <dsp:cNvSpPr/>
      </dsp:nvSpPr>
      <dsp:spPr>
        <a:xfrm>
          <a:off x="3348841" y="1254714"/>
          <a:ext cx="4545038" cy="4545038"/>
        </a:xfrm>
        <a:custGeom>
          <a:avLst/>
          <a:gdLst/>
          <a:ahLst/>
          <a:cxnLst/>
          <a:rect l="0" t="0" r="0" b="0"/>
          <a:pathLst>
            <a:path>
              <a:moveTo>
                <a:pt x="4265484" y="1180532"/>
              </a:moveTo>
              <a:arcTo wR="2272519" hR="2272519" stAng="19876845" swAng="445887"/>
            </a:path>
          </a:pathLst>
        </a:custGeom>
        <a:noFill/>
        <a:ln w="6350" cap="flat" cmpd="sng" algn="ctr">
          <a:solidFill>
            <a:srgbClr val="FF000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1AB1B4-D261-4242-AEDF-C8226CA989BB}">
      <dsp:nvSpPr>
        <dsp:cNvPr id="0" name=""/>
        <dsp:cNvSpPr/>
      </dsp:nvSpPr>
      <dsp:spPr>
        <a:xfrm>
          <a:off x="6703522" y="2794178"/>
          <a:ext cx="1918575" cy="1581049"/>
        </a:xfrm>
        <a:prstGeom prst="roundRect">
          <a:avLst/>
        </a:prstGeom>
        <a:solidFill>
          <a:schemeClr val="lt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৩।</a:t>
          </a:r>
          <a:r>
            <a:rPr lang="ar-SA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سُدُسٌ </a:t>
          </a: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36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বা</a:t>
          </a: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3600" b="0" i="1" kern="1200" cap="none" spc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Cambria Math" panose="02040503050406030204" pitchFamily="18" charset="0"/>
                      <a:cs typeface="NikoshBAN" panose="02000000000000000000" pitchFamily="2" charset="0"/>
                    </a:rPr>
                  </m:ctrlPr>
                </m:fPr>
                <m:num>
                  <m:r>
                    <a:rPr lang="en-US" sz="3600" b="0" i="1" kern="1200" cap="none" spc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Cambria Math" panose="02040503050406030204" pitchFamily="18" charset="0"/>
                      <a:cs typeface="NikoshBAN" panose="02000000000000000000" pitchFamily="2" charset="0"/>
                    </a:rPr>
                    <m:t>১</m:t>
                  </m:r>
                </m:num>
                <m:den>
                  <m:r>
                    <a:rPr lang="en-US" sz="3600" b="0" i="1" kern="1200" cap="none" spc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Cambria Math" panose="02040503050406030204" pitchFamily="18" charset="0"/>
                      <a:cs typeface="NikoshBAN" panose="02000000000000000000" pitchFamily="2" charset="0"/>
                    </a:rPr>
                    <m:t>৬</m:t>
                  </m:r>
                </m:den>
              </m:f>
            </m:oMath>
          </a14:m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অংশ।</a:t>
          </a:r>
          <a:endParaRPr lang="en-US" sz="3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sp:txBody>
      <dsp:txXfrm>
        <a:off x="6780702" y="2871358"/>
        <a:ext cx="1764215" cy="1426689"/>
      </dsp:txXfrm>
    </dsp:sp>
    <dsp:sp modelId="{FF1DC3AA-DB8D-44ED-82A1-7182E80E6219}">
      <dsp:nvSpPr>
        <dsp:cNvPr id="0" name=""/>
        <dsp:cNvSpPr/>
      </dsp:nvSpPr>
      <dsp:spPr>
        <a:xfrm>
          <a:off x="5509470" y="-127694"/>
          <a:ext cx="4545038" cy="4545038"/>
        </a:xfrm>
        <a:custGeom>
          <a:avLst/>
          <a:gdLst/>
          <a:ahLst/>
          <a:cxnLst/>
          <a:rect l="0" t="0" r="0" b="0"/>
          <a:pathLst>
            <a:path>
              <a:moveTo>
                <a:pt x="1494025" y="4407534"/>
              </a:moveTo>
              <a:arcTo wR="2272519" hR="2272519" stAng="6602007" swAng="1691726"/>
            </a:path>
          </a:pathLst>
        </a:custGeom>
        <a:noFill/>
        <a:ln w="6350" cap="flat" cmpd="sng" algn="ctr">
          <a:solidFill>
            <a:srgbClr val="FF000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063E0-246B-407E-93A3-484283869A33}">
      <dsp:nvSpPr>
        <dsp:cNvPr id="0" name=""/>
        <dsp:cNvSpPr/>
      </dsp:nvSpPr>
      <dsp:spPr>
        <a:xfrm>
          <a:off x="4012533" y="3375385"/>
          <a:ext cx="2322735" cy="1551187"/>
        </a:xfrm>
        <a:prstGeom prst="roundRect">
          <a:avLst/>
        </a:prstGeom>
        <a:solidFill>
          <a:schemeClr val="lt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৪।</a:t>
          </a:r>
          <a:r>
            <a:rPr lang="ar-SA" sz="40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السُّقُوْطُ </a:t>
          </a:r>
          <a:r>
            <a:rPr lang="en-US" sz="4000" b="0" kern="1200" cap="none" spc="0" baseline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4000" b="0" kern="1200" cap="none" spc="0" baseline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4000" b="0" kern="1200" cap="none" spc="0" baseline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b="0" kern="1200" cap="none" spc="0" baseline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বঞ্চিত</a:t>
          </a:r>
          <a:endParaRPr lang="en-US" sz="40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88256" y="3451108"/>
        <a:ext cx="2171289" cy="1399741"/>
      </dsp:txXfrm>
    </dsp:sp>
    <dsp:sp modelId="{7B6C7C28-77E5-4259-9692-6CA6AF241CFE}">
      <dsp:nvSpPr>
        <dsp:cNvPr id="0" name=""/>
        <dsp:cNvSpPr/>
      </dsp:nvSpPr>
      <dsp:spPr>
        <a:xfrm>
          <a:off x="-426773" y="1365889"/>
          <a:ext cx="4545038" cy="4545038"/>
        </a:xfrm>
        <a:custGeom>
          <a:avLst/>
          <a:gdLst/>
          <a:ahLst/>
          <a:cxnLst/>
          <a:rect l="0" t="0" r="0" b="0"/>
          <a:pathLst>
            <a:path>
              <a:moveTo>
                <a:pt x="4380752" y="3120868"/>
              </a:moveTo>
              <a:arcTo wR="2272519" hR="2272519" stAng="1315186" swAng="795318"/>
            </a:path>
          </a:pathLst>
        </a:custGeom>
        <a:noFill/>
        <a:ln w="6350" cap="flat" cmpd="sng" algn="ctr">
          <a:solidFill>
            <a:srgbClr val="FF000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C1CD3D-308F-4261-9B55-58BAE5E00422}">
      <dsp:nvSpPr>
        <dsp:cNvPr id="0" name=""/>
        <dsp:cNvSpPr/>
      </dsp:nvSpPr>
      <dsp:spPr>
        <a:xfrm>
          <a:off x="1499474" y="3739357"/>
          <a:ext cx="2098579" cy="1349591"/>
        </a:xfrm>
        <a:prstGeom prst="roundRect">
          <a:avLst/>
        </a:prstGeom>
        <a:solidFill>
          <a:schemeClr val="lt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৫</a:t>
          </a: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।</a:t>
          </a:r>
          <a:r>
            <a:rPr lang="ar-SA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اَلْعَصَبَةُ </a:t>
          </a: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36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বা</a:t>
          </a: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36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আসাবা</a:t>
          </a: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endParaRPr lang="en-US" sz="3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sp:txBody>
      <dsp:txXfrm>
        <a:off x="1565356" y="3805239"/>
        <a:ext cx="1966815" cy="1217827"/>
      </dsp:txXfrm>
    </dsp:sp>
    <dsp:sp modelId="{B2460CA1-BAB7-4B80-BA54-149E35BE8806}">
      <dsp:nvSpPr>
        <dsp:cNvPr id="0" name=""/>
        <dsp:cNvSpPr/>
      </dsp:nvSpPr>
      <dsp:spPr>
        <a:xfrm>
          <a:off x="-478451" y="-784675"/>
          <a:ext cx="4545038" cy="4545038"/>
        </a:xfrm>
        <a:custGeom>
          <a:avLst/>
          <a:gdLst/>
          <a:ahLst/>
          <a:cxnLst/>
          <a:rect l="0" t="0" r="0" b="0"/>
          <a:pathLst>
            <a:path>
              <a:moveTo>
                <a:pt x="2380806" y="4542457"/>
              </a:moveTo>
              <a:arcTo wR="2272519" hR="2272519" stAng="5236127" swAng="924378"/>
            </a:path>
          </a:pathLst>
        </a:custGeom>
        <a:noFill/>
        <a:ln w="6350" cap="flat" cmpd="sng" algn="ctr">
          <a:solidFill>
            <a:srgbClr val="FF000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0CC375-0E7E-4963-8D14-551527ED2A0E}">
      <dsp:nvSpPr>
        <dsp:cNvPr id="0" name=""/>
        <dsp:cNvSpPr/>
      </dsp:nvSpPr>
      <dsp:spPr>
        <a:xfrm>
          <a:off x="0" y="2006258"/>
          <a:ext cx="1948426" cy="1646041"/>
        </a:xfrm>
        <a:prstGeom prst="roundRect">
          <a:avLst/>
        </a:prstGeom>
        <a:solidFill>
          <a:schemeClr val="lt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৬।</a:t>
          </a:r>
          <a:r>
            <a:rPr lang="ar-SA" sz="32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اَلْعَصَبَةُ </a:t>
          </a:r>
          <a:r>
            <a:rPr lang="en-US" sz="32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36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বা</a:t>
          </a: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36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আসাবা</a:t>
          </a:r>
          <a:endParaRPr lang="en-US" sz="3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l Qalam Quran Majeed Web" panose="02010000000000000000" pitchFamily="2" charset="-78"/>
            <a:cs typeface="Al Qalam Quran Majeed Web" panose="02010000000000000000" pitchFamily="2" charset="-78"/>
          </a:endParaRPr>
        </a:p>
      </dsp:txBody>
      <dsp:txXfrm>
        <a:off x="80353" y="2086611"/>
        <a:ext cx="1787720" cy="1485335"/>
      </dsp:txXfrm>
    </dsp:sp>
    <dsp:sp modelId="{A7749A89-4E34-4A3A-B68C-AFFEA3E259F3}">
      <dsp:nvSpPr>
        <dsp:cNvPr id="0" name=""/>
        <dsp:cNvSpPr/>
      </dsp:nvSpPr>
      <dsp:spPr>
        <a:xfrm>
          <a:off x="167893" y="1530942"/>
          <a:ext cx="4545038" cy="4545038"/>
        </a:xfrm>
        <a:custGeom>
          <a:avLst/>
          <a:gdLst/>
          <a:ahLst/>
          <a:cxnLst/>
          <a:rect l="0" t="0" r="0" b="0"/>
          <a:pathLst>
            <a:path>
              <a:moveTo>
                <a:pt x="969488" y="410677"/>
              </a:moveTo>
              <a:arcTo wR="2272519" hR="2272519" stAng="14100800" swAng="496829"/>
            </a:path>
          </a:pathLst>
        </a:custGeom>
        <a:noFill/>
        <a:ln w="6350" cap="flat" cmpd="sng" algn="ctr">
          <a:solidFill>
            <a:srgbClr val="FF000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088586-ABB8-429A-A28C-BDB9810E3A79}">
      <dsp:nvSpPr>
        <dsp:cNvPr id="0" name=""/>
        <dsp:cNvSpPr/>
      </dsp:nvSpPr>
      <dsp:spPr>
        <a:xfrm>
          <a:off x="833961" y="166856"/>
          <a:ext cx="2185770" cy="1559863"/>
        </a:xfrm>
        <a:prstGeom prst="roundRect">
          <a:avLst/>
        </a:prstGeom>
        <a:solidFill>
          <a:schemeClr val="lt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৪।</a:t>
          </a:r>
          <a:r>
            <a:rPr lang="ar-SA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السُّقُوْطُ </a:t>
          </a:r>
          <a:r>
            <a:rPr lang="en-US" sz="3600" b="0" kern="1200" cap="none" spc="0" baseline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rPr>
            <a:t> </a:t>
          </a:r>
          <a:r>
            <a:rPr lang="en-US" sz="3600" b="0" kern="1200" cap="none" spc="0" baseline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600" b="0" kern="1200" cap="none" spc="0" baseline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0" kern="1200" cap="none" spc="0" baseline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বঞ্চিত</a:t>
          </a:r>
          <a:endParaRPr lang="en-US" sz="3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10107" y="243002"/>
        <a:ext cx="2033478" cy="1407571"/>
      </dsp:txXfrm>
    </dsp:sp>
    <dsp:sp modelId="{CE5D9CC6-C798-4034-BAA5-0909BD17DDD7}">
      <dsp:nvSpPr>
        <dsp:cNvPr id="0" name=""/>
        <dsp:cNvSpPr/>
      </dsp:nvSpPr>
      <dsp:spPr>
        <a:xfrm>
          <a:off x="-443288" y="-33587"/>
          <a:ext cx="4545038" cy="4545038"/>
        </a:xfrm>
        <a:custGeom>
          <a:avLst/>
          <a:gdLst/>
          <a:ahLst/>
          <a:cxnLst/>
          <a:rect l="0" t="0" r="0" b="0"/>
          <a:pathLst>
            <a:path>
              <a:moveTo>
                <a:pt x="3425066" y="313953"/>
              </a:moveTo>
              <a:arcTo wR="2272519" hR="2272519" stAng="18028518" swAng="1145236"/>
            </a:path>
          </a:pathLst>
        </a:custGeom>
        <a:noFill/>
        <a:ln w="6350" cap="flat" cmpd="sng" algn="ctr">
          <a:solidFill>
            <a:srgbClr val="FF000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339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038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3412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748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4353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214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679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757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8910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0799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400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395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ssalamualaiku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851" y="257577"/>
            <a:ext cx="8474298" cy="252426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8" name="Rectangle 7"/>
          <p:cNvSpPr/>
          <p:nvPr/>
        </p:nvSpPr>
        <p:spPr>
          <a:xfrm>
            <a:off x="167426" y="2840377"/>
            <a:ext cx="8474298" cy="228524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72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</a:t>
            </a:r>
            <a:r>
              <a:rPr lang="en-US" sz="7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7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7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rapezoid 5"/>
          <p:cNvSpPr/>
          <p:nvPr/>
        </p:nvSpPr>
        <p:spPr>
          <a:xfrm>
            <a:off x="1547446" y="4979962"/>
            <a:ext cx="5486400" cy="187803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/>
              <a:t>স্বাগতম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xmlns="" val="29636717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4729" y="263499"/>
            <a:ext cx="8275198" cy="16773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just"/>
            <a:r>
              <a:rPr lang="en-US" sz="405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মৃত ব্যক্তির সহোদর বোন যদি দুই বা ততধিক থাকে তাহলে মৃত ব্যক্তির সৎ বোন তার সম্পদ থেকে বা বঞ্চিত হবে।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31831" y="2297784"/>
            <a:ext cx="1760009" cy="69249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05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endParaRPr lang="en-US" sz="405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71967571"/>
              </p:ext>
            </p:extLst>
          </p:nvPr>
        </p:nvGraphicFramePr>
        <p:xfrm>
          <a:off x="253449" y="3594249"/>
          <a:ext cx="8796129" cy="11487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2043"/>
                <a:gridCol w="2932043"/>
                <a:gridCol w="2932043"/>
              </a:tblGrid>
              <a:tr h="1148715"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638712" y="2863261"/>
            <a:ext cx="1651734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555757"/>
            <a:ext cx="5120639" cy="69249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সহোদর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(২)</a:t>
            </a:r>
          </a:p>
        </p:txBody>
      </p:sp>
      <p:sp>
        <p:nvSpPr>
          <p:cNvPr id="7" name="Rectangle 6"/>
          <p:cNvSpPr/>
          <p:nvPr/>
        </p:nvSpPr>
        <p:spPr>
          <a:xfrm>
            <a:off x="3928344" y="3576534"/>
            <a:ext cx="1419299" cy="50013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65139" y="3518726"/>
            <a:ext cx="2062103" cy="50013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চাচা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আসাবা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753595" y="2901753"/>
            <a:ext cx="1687001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মাসআলা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95341" y="2887684"/>
            <a:ext cx="526427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4556" y="4099785"/>
            <a:ext cx="372539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94311" y="4204799"/>
            <a:ext cx="1617172" cy="50013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বঞ্চিত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83971" y="4074407"/>
            <a:ext cx="345287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91235" y="3555758"/>
            <a:ext cx="79986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564440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3450" y="265684"/>
            <a:ext cx="8390484" cy="26545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just"/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সহোদর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ধিক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থাকাবস্থায়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বোনের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বোনকে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আসাবা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বানিয়ে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দিবে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অত:পর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সহোদর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বোনরা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নির্ধারিত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নেয়ার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অবষ্টিাংশ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সৎ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আসাবা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ar-SA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للذكر مثل خظ الانثيين 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তথা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বোনের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দ্বিগুণ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বন্টণ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নিবে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1738317" y="3003647"/>
            <a:ext cx="1272169" cy="57708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33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3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81965928"/>
              </p:ext>
            </p:extLst>
          </p:nvPr>
        </p:nvGraphicFramePr>
        <p:xfrm>
          <a:off x="159029" y="4299225"/>
          <a:ext cx="8845824" cy="11487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8608"/>
                <a:gridCol w="2948608"/>
                <a:gridCol w="2948608"/>
              </a:tblGrid>
              <a:tr h="1148715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101742" y="3648861"/>
            <a:ext cx="1481816" cy="6232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600" dirty="0" err="1">
                <a:ln w="0">
                  <a:solidFill>
                    <a:schemeClr val="tx2">
                      <a:lumMod val="1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3600" dirty="0">
                <a:ln w="0">
                  <a:solidFill>
                    <a:schemeClr val="tx2">
                      <a:lumMod val="1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>
                  <a:solidFill>
                    <a:schemeClr val="tx2">
                      <a:lumMod val="1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endParaRPr lang="en-US" sz="3600" dirty="0">
              <a:ln w="0">
                <a:solidFill>
                  <a:schemeClr val="tx2">
                    <a:lumMod val="10000"/>
                  </a:schemeClr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8030" y="4285386"/>
            <a:ext cx="2543004" cy="6232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600" dirty="0" err="1">
                <a:ln w="0">
                  <a:solidFill>
                    <a:schemeClr val="tx2">
                      <a:lumMod val="1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সহোদর</a:t>
            </a:r>
            <a:r>
              <a:rPr lang="en-US" sz="3600" dirty="0">
                <a:ln w="0">
                  <a:solidFill>
                    <a:schemeClr val="tx2">
                      <a:lumMod val="1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>
                  <a:solidFill>
                    <a:schemeClr val="tx2">
                      <a:lumMod val="1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r>
              <a:rPr lang="en-US" sz="3600" dirty="0">
                <a:ln w="0">
                  <a:solidFill>
                    <a:schemeClr val="tx2">
                      <a:lumMod val="1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(২)</a:t>
            </a:r>
          </a:p>
        </p:txBody>
      </p:sp>
      <p:sp>
        <p:nvSpPr>
          <p:cNvPr id="8" name="Rectangle 7"/>
          <p:cNvSpPr/>
          <p:nvPr/>
        </p:nvSpPr>
        <p:spPr>
          <a:xfrm>
            <a:off x="3884471" y="4285386"/>
            <a:ext cx="1305486" cy="6232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600" dirty="0">
                <a:ln w="0">
                  <a:solidFill>
                    <a:schemeClr val="tx2">
                      <a:lumMod val="1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3600" dirty="0" err="1">
                <a:ln w="0">
                  <a:solidFill>
                    <a:schemeClr val="tx2">
                      <a:lumMod val="1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endParaRPr lang="en-US" sz="3600" dirty="0">
              <a:ln w="0">
                <a:solidFill>
                  <a:schemeClr val="tx2">
                    <a:lumMod val="10000"/>
                  </a:schemeClr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69288" y="4285386"/>
            <a:ext cx="1228541" cy="6232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600" dirty="0">
                <a:ln w="0">
                  <a:solidFill>
                    <a:schemeClr val="tx2">
                      <a:lumMod val="1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3600" dirty="0" err="1">
                <a:ln w="0">
                  <a:solidFill>
                    <a:schemeClr val="tx2">
                      <a:lumMod val="1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ভাই</a:t>
            </a:r>
            <a:endParaRPr lang="en-US" sz="3600" dirty="0">
              <a:ln w="0">
                <a:solidFill>
                  <a:schemeClr val="tx2">
                    <a:lumMod val="10000"/>
                  </a:schemeClr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8030" y="3652110"/>
            <a:ext cx="1513876" cy="6232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600" dirty="0" err="1">
                <a:ln w="0">
                  <a:solidFill>
                    <a:schemeClr val="tx2">
                      <a:lumMod val="1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মাসআলা</a:t>
            </a:r>
            <a:r>
              <a:rPr lang="en-US" sz="3600" dirty="0">
                <a:ln w="0">
                  <a:solidFill>
                    <a:schemeClr val="tx2">
                      <a:lumMod val="1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162921" y="3650177"/>
            <a:ext cx="524824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00" dirty="0" smtClean="0">
                <a:ln w="0">
                  <a:solidFill>
                    <a:schemeClr val="tx2">
                      <a:lumMod val="10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000" dirty="0">
              <a:ln w="0">
                <a:solidFill>
                  <a:schemeClr val="tx2">
                    <a:lumMod val="10000"/>
                  </a:schemeClr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61110" y="4854872"/>
            <a:ext cx="370935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>
                  <a:solidFill>
                    <a:schemeClr val="tx2">
                      <a:lumMod val="10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176215" y="4977883"/>
            <a:ext cx="4088540" cy="106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886641" y="4948066"/>
            <a:ext cx="390171" cy="8309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950" dirty="0">
                <a:ln w="0">
                  <a:solidFill>
                    <a:schemeClr val="tx2">
                      <a:lumMod val="10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507856" y="4319122"/>
            <a:ext cx="79986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311376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6" grpId="0" build="p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1102" y="352022"/>
            <a:ext cx="8172341" cy="30854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just"/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বোনের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কন্যা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নাতনি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পুত্র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কন্যা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আসাবা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কেননা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রাসূল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দঃ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এরশাদ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r-SA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اجعلوا الاخوات مع البنات عصبة 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কন্যাদের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বোনদেরকে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আসাবা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বানিয়ে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অত:পর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কন্যা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নাতনি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নির্ধারিত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নেয়ার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অবশিষ্টাংশ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আসাবা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sp>
        <p:nvSpPr>
          <p:cNvPr id="3" name="Rectangle 2"/>
          <p:cNvSpPr/>
          <p:nvPr/>
        </p:nvSpPr>
        <p:spPr>
          <a:xfrm>
            <a:off x="464234" y="3770142"/>
            <a:ext cx="1744394" cy="5309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30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endParaRPr lang="en-US" sz="3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74147" y="4355585"/>
            <a:ext cx="1369607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3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endParaRPr lang="en-US" sz="3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1900980"/>
              </p:ext>
            </p:extLst>
          </p:nvPr>
        </p:nvGraphicFramePr>
        <p:xfrm>
          <a:off x="139145" y="4965062"/>
          <a:ext cx="8776254" cy="14637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88127"/>
                <a:gridCol w="4388127"/>
              </a:tblGrid>
              <a:tr h="1463793"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69117" y="4997292"/>
            <a:ext cx="2333010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3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কন্যা</a:t>
            </a:r>
            <a:r>
              <a:rPr lang="en-US" sz="33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3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নাত</a:t>
            </a:r>
            <a:r>
              <a:rPr lang="bn-IN" sz="33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নী</a:t>
            </a:r>
            <a:endParaRPr lang="en-US" sz="3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3746" y="5029712"/>
            <a:ext cx="1204497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3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endParaRPr lang="en-US" sz="3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2119" y="4390429"/>
            <a:ext cx="1395255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মাসআলা</a:t>
            </a:r>
            <a:r>
              <a:rPr lang="en-US" sz="3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9" name="Rectangle 8"/>
          <p:cNvSpPr/>
          <p:nvPr/>
        </p:nvSpPr>
        <p:spPr>
          <a:xfrm>
            <a:off x="2017773" y="4394219"/>
            <a:ext cx="420628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3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3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60165" y="5559910"/>
            <a:ext cx="306815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32586" y="5510519"/>
            <a:ext cx="306815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01939" y="4967510"/>
            <a:ext cx="79986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899212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8094" y="387042"/>
            <a:ext cx="8120122" cy="17927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just"/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৭।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পুত্র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নাতি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পুত্রের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পুত্র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পিতা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সর্বসম্মতিতে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দাদা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ইমাম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আজম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হানিফা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সৎ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ভাই-বোন</a:t>
            </a:r>
            <a:r>
              <a:rPr lang="ar-SA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سُقُوْطٌ  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বঞ্চিত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1250858" y="2487909"/>
            <a:ext cx="1661154" cy="6232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36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endParaRPr lang="en-US" sz="36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43604630"/>
              </p:ext>
            </p:extLst>
          </p:nvPr>
        </p:nvGraphicFramePr>
        <p:xfrm>
          <a:off x="178902" y="4256108"/>
          <a:ext cx="8706680" cy="14162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3340"/>
                <a:gridCol w="4353340"/>
              </a:tblGrid>
              <a:tr h="1416291"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37069" y="3703800"/>
            <a:ext cx="1369607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3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endParaRPr lang="en-US" sz="3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89147" y="4280881"/>
            <a:ext cx="1204497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3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endParaRPr lang="en-US" sz="3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95526" y="4280881"/>
            <a:ext cx="3022302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পুত্র</a:t>
            </a:r>
            <a:r>
              <a:rPr lang="en-US" sz="3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নাতি</a:t>
            </a:r>
            <a:r>
              <a:rPr lang="en-US" sz="3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পিতা</a:t>
            </a:r>
            <a:r>
              <a:rPr lang="en-US" sz="3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দাদা</a:t>
            </a:r>
            <a:endParaRPr lang="en-US" sz="3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1839" y="3613832"/>
            <a:ext cx="1395255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3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মাসআলা</a:t>
            </a:r>
            <a:r>
              <a:rPr lang="en-US" sz="3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9" name="Rectangle 8"/>
          <p:cNvSpPr/>
          <p:nvPr/>
        </p:nvSpPr>
        <p:spPr>
          <a:xfrm>
            <a:off x="2057282" y="3682989"/>
            <a:ext cx="375744" cy="6232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6068" y="4857962"/>
            <a:ext cx="1371877" cy="50013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8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বঞ্চিত</a:t>
            </a:r>
            <a:endParaRPr lang="en-US" sz="280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34033" y="4824265"/>
            <a:ext cx="345287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19136" y="4247184"/>
            <a:ext cx="79986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06811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34375" y="1066863"/>
            <a:ext cx="4642938" cy="11772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7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7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100" y="579742"/>
            <a:ext cx="3339996" cy="221456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Rectangle 3"/>
          <p:cNvSpPr/>
          <p:nvPr/>
        </p:nvSpPr>
        <p:spPr>
          <a:xfrm>
            <a:off x="330424" y="3039978"/>
            <a:ext cx="8282170" cy="29623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36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36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বোনের</a:t>
            </a:r>
            <a:r>
              <a:rPr lang="en-US" sz="36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অবস্থগুলো</a:t>
            </a:r>
            <a:r>
              <a:rPr lang="en-US" sz="36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ভালভাবে</a:t>
            </a:r>
            <a:r>
              <a:rPr lang="en-US" sz="36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আয়ত্ব</a:t>
            </a:r>
            <a:r>
              <a:rPr lang="en-US" sz="36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কবে</a:t>
            </a:r>
            <a:r>
              <a:rPr lang="en-US" sz="36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6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36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36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36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পিতা</a:t>
            </a:r>
            <a:r>
              <a:rPr lang="en-US" sz="36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দাদা</a:t>
            </a:r>
            <a:r>
              <a:rPr lang="en-US" sz="36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পুত্র</a:t>
            </a:r>
            <a:r>
              <a:rPr lang="en-US" sz="36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কন্যা</a:t>
            </a:r>
            <a:r>
              <a:rPr lang="en-US" sz="36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সৎ </a:t>
            </a:r>
            <a:r>
              <a:rPr lang="en-US" sz="36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r>
              <a:rPr lang="en-US" sz="36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চাচা</a:t>
            </a:r>
            <a:r>
              <a:rPr lang="en-US" sz="36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মাসআলাটির</a:t>
            </a:r>
            <a:r>
              <a:rPr lang="en-US" sz="36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36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IN" sz="36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en-US" sz="36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1584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8982" y="877845"/>
            <a:ext cx="3734036" cy="1977464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12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2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1594" y="3954579"/>
            <a:ext cx="8384147" cy="142346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ar-SA" sz="88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فى أمان الله ورسوله</a:t>
            </a:r>
            <a:endParaRPr lang="en-US" sz="88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3667" y="1308732"/>
            <a:ext cx="4048224" cy="154657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ar-SA" sz="9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شُكْرًا لَكُمْ </a:t>
            </a:r>
            <a:endParaRPr lang="en-US" sz="96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l Qalam Quran Majeed Web" panose="02010000000000000000" pitchFamily="2" charset="-78"/>
              <a:cs typeface="Al Qalam Quran Majeed Web" panose="020100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71608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203" y="1769107"/>
            <a:ext cx="8544327" cy="28276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17925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Let’s Go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12336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143000"/>
            <a:ext cx="3124200" cy="735013"/>
          </a:xfrm>
        </p:spPr>
        <p:txBody>
          <a:bodyPr/>
          <a:lstStyle/>
          <a:p>
            <a:pPr eaLnBrk="1" hangingPunct="1"/>
            <a:r>
              <a:rPr lang="ar-SA" smtClean="0"/>
              <a:t>تعريف المدرس </a:t>
            </a:r>
            <a:endParaRPr lang="en-US" smtClean="0"/>
          </a:p>
        </p:txBody>
      </p:sp>
      <p:pic>
        <p:nvPicPr>
          <p:cNvPr id="3081" name="Picture 9" descr="20120102_16160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91200" y="1447800"/>
            <a:ext cx="3352800" cy="3200400"/>
          </a:xfrm>
          <a:noFill/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04800" y="2209800"/>
            <a:ext cx="5334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محمد رقيب الدين</a:t>
            </a:r>
          </a:p>
          <a:p>
            <a:pPr algn="ctr">
              <a:defRPr/>
            </a:pPr>
            <a:r>
              <a:rPr lang="ar-SA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المحاضر للغة العربية</a:t>
            </a:r>
          </a:p>
          <a:p>
            <a:pPr algn="ctr">
              <a:defRPr/>
            </a:pPr>
            <a:r>
              <a:rPr lang="ar-SA" sz="32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حيرافورعالم مدرسة </a:t>
            </a:r>
            <a:r>
              <a:rPr lang="ar-S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>
              <a:defRPr/>
            </a:pPr>
            <a:r>
              <a:rPr lang="ar-S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ساتخيل - نواخالي</a:t>
            </a:r>
          </a:p>
          <a:p>
            <a:pPr algn="ctr">
              <a:defRPr/>
            </a:pPr>
            <a:r>
              <a:rPr lang="ar-SA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رقم الجوال:01712137320</a:t>
            </a:r>
            <a:endParaRPr lang="en-US" sz="3200" dirty="0">
              <a:solidFill>
                <a:srgbClr val="00CC00"/>
              </a:solidFill>
              <a:latin typeface="Arial" pitchFamily="34" charset="0"/>
            </a:endParaRP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7391400" y="434340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40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6" grpId="0"/>
      <p:bldP spid="307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1758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n-BD" dirty="0" smtClean="0">
                <a:latin typeface="Siyam Rupali" pitchFamily="2" charset="0"/>
                <a:cs typeface="Siyam Rupali" pitchFamily="2" charset="0"/>
              </a:rPr>
              <a:t> পাঠ পরিচিতি</a:t>
            </a:r>
            <a:endParaRPr lang="en-US" dirty="0" smtClean="0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743200" y="12954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n-BD" sz="2400">
                <a:latin typeface="Siyam Rupali" pitchFamily="2" charset="0"/>
                <a:cs typeface="Siyam Rupali" pitchFamily="2" charset="0"/>
              </a:rPr>
              <a:t>শ্রেনী- আলিম প্রথম বর্ষ  </a:t>
            </a:r>
            <a:endParaRPr lang="en-US" sz="2400"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209800" y="2133600"/>
            <a:ext cx="533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n-BD" sz="4800" dirty="0" smtClean="0">
                <a:solidFill>
                  <a:srgbClr val="00CC00"/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bn-IN" sz="4800" dirty="0">
                <a:solidFill>
                  <a:srgbClr val="00CC00"/>
                </a:solidFill>
                <a:latin typeface="Siyam Rupali" pitchFamily="2" charset="0"/>
                <a:cs typeface="Siyam Rupali" pitchFamily="2" charset="0"/>
              </a:rPr>
              <a:t>ফারায়েজ</a:t>
            </a:r>
            <a:r>
              <a:rPr lang="bn-BD" sz="4800" dirty="0">
                <a:solidFill>
                  <a:srgbClr val="00CC00"/>
                </a:solidFill>
                <a:latin typeface="Siyam Rupali" pitchFamily="2" charset="0"/>
                <a:cs typeface="Siyam Rupali" pitchFamily="2" charset="0"/>
              </a:rPr>
              <a:t> </a:t>
            </a:r>
            <a:endParaRPr lang="en-US" sz="4800" dirty="0">
              <a:solidFill>
                <a:srgbClr val="00CC00"/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457200" y="3352800"/>
            <a:ext cx="8305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n-IN" sz="6000" b="1" dirty="0">
                <a:solidFill>
                  <a:srgbClr val="FF0000"/>
                </a:solidFill>
                <a:latin typeface="Siyam Rupali" pitchFamily="2" charset="0"/>
                <a:cs typeface="Siyam Rupali" pitchFamily="2" charset="0"/>
              </a:rPr>
              <a:t>বিষয়-</a:t>
            </a:r>
            <a:r>
              <a:rPr lang="en-US" sz="6000" b="1" dirty="0" err="1">
                <a:solidFill>
                  <a:srgbClr val="FF0000"/>
                </a:solidFill>
                <a:latin typeface="Siyam Rupali" pitchFamily="2" charset="0"/>
                <a:cs typeface="Siyam Rupali" pitchFamily="2" charset="0"/>
              </a:rPr>
              <a:t>মৃত</a:t>
            </a:r>
            <a:r>
              <a:rPr lang="en-US" sz="6000" b="1" dirty="0">
                <a:solidFill>
                  <a:srgbClr val="FF0000"/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Siyam Rupali" pitchFamily="2" charset="0"/>
                <a:cs typeface="Siyam Rupali" pitchFamily="2" charset="0"/>
              </a:rPr>
              <a:t>ব্যক্তির</a:t>
            </a:r>
            <a:r>
              <a:rPr lang="en-US" sz="6000" b="1" dirty="0">
                <a:solidFill>
                  <a:srgbClr val="FF0000"/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bn-IN" sz="6000" b="1" dirty="0" smtClean="0">
                <a:solidFill>
                  <a:srgbClr val="FF0000"/>
                </a:solidFill>
                <a:latin typeface="Siyam Rupali" pitchFamily="2" charset="0"/>
                <a:cs typeface="Siyam Rupali" pitchFamily="2" charset="0"/>
              </a:rPr>
              <a:t>সৎ বোনে</a:t>
            </a:r>
            <a:r>
              <a:rPr lang="en-US" sz="6000" b="1" dirty="0" smtClean="0">
                <a:solidFill>
                  <a:srgbClr val="FF0000"/>
                </a:solidFill>
                <a:latin typeface="Siyam Rupali" pitchFamily="2" charset="0"/>
                <a:cs typeface="Siyam Rupali" pitchFamily="2" charset="0"/>
              </a:rPr>
              <a:t>র</a:t>
            </a:r>
            <a:r>
              <a:rPr lang="bn-IN" sz="6000" b="1" dirty="0" smtClean="0">
                <a:solidFill>
                  <a:srgbClr val="FF0000"/>
                </a:solidFill>
                <a:latin typeface="Siyam Rupali" pitchFamily="2" charset="0"/>
                <a:cs typeface="Siyam Rupali" pitchFamily="2" charset="0"/>
              </a:rPr>
              <a:t> (বৈমাত্রেয় বোন)</a:t>
            </a:r>
            <a:r>
              <a:rPr lang="en-US" sz="6000" b="1" dirty="0" smtClean="0">
                <a:solidFill>
                  <a:srgbClr val="FF0000"/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bn-IN" sz="6000" b="1" dirty="0" smtClean="0">
                <a:solidFill>
                  <a:srgbClr val="FF0000"/>
                </a:solidFill>
                <a:latin typeface="Siyam Rupali" pitchFamily="2" charset="0"/>
                <a:cs typeface="Siyam Rupali" pitchFamily="2" charset="0"/>
              </a:rPr>
              <a:t>অবস্থা।</a:t>
            </a:r>
            <a:endParaRPr lang="en-US" sz="6000" b="1" dirty="0">
              <a:solidFill>
                <a:srgbClr val="FF0000"/>
              </a:solidFill>
              <a:ea typeface="Mangal" pitchFamily="2"/>
              <a:cs typeface="Mangal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/>
      <p:bldP spid="194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17448" y="705018"/>
            <a:ext cx="1012137" cy="99257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4663" y="1697597"/>
            <a:ext cx="5351172" cy="41437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5709473" y="3005478"/>
            <a:ext cx="3211457" cy="108491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ভাই</a:t>
            </a:r>
            <a:r>
              <a:rPr lang="en-US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23645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5596" y="545912"/>
            <a:ext cx="3932808" cy="117724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7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3061" y="2269068"/>
            <a:ext cx="8174164" cy="376256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ar-SA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 Qalam Quran Majeed Web" panose="02010000000000000000" pitchFamily="2" charset="-78"/>
                <a:cs typeface="Al Qalam Quran Majeed Web" panose="02010000000000000000" pitchFamily="2" charset="-78"/>
              </a:rPr>
              <a:t>احوال الاخت لاب</a:t>
            </a:r>
          </a:p>
          <a:p>
            <a:pPr algn="ctr"/>
            <a:r>
              <a:rPr lang="bn-IN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বৈমাত্রেয়</a:t>
            </a:r>
            <a:r>
              <a:rPr lang="en-US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বোনের</a:t>
            </a:r>
            <a:r>
              <a:rPr 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4550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1156" y="3379677"/>
            <a:ext cx="2669871" cy="130035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বোনের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:mc="http://schemas.openxmlformats.org/markup-compatibility/2006" xmlns="" val="2688827539"/>
              </p:ext>
            </p:extLst>
          </p:nvPr>
        </p:nvGraphicFramePr>
        <p:xfrm>
          <a:off x="210891" y="1469636"/>
          <a:ext cx="8722217" cy="5120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31953" y="370714"/>
            <a:ext cx="424827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বোনের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অবস্থা-৭টি</a:t>
            </a:r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3007218" y="3271680"/>
            <a:ext cx="2897746" cy="15014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42219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30FD33-5A70-452B-9D98-A602D2302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>
                                            <p:graphicEl>
                                              <a:dgm id="{3430FD33-5A70-452B-9D98-A602D2302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">
                                            <p:graphicEl>
                                              <a:dgm id="{3430FD33-5A70-452B-9D98-A602D2302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8CCD47-F628-4980-822D-7BC0705D0E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">
                                            <p:graphicEl>
                                              <a:dgm id="{8B8CCD47-F628-4980-822D-7BC0705D0E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4">
                                            <p:graphicEl>
                                              <a:dgm id="{8B8CCD47-F628-4980-822D-7BC0705D0E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4ACEB7-45EE-414A-B978-809BE67036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graphicEl>
                                              <a:dgm id="{A84ACEB7-45EE-414A-B978-809BE67036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">
                                            <p:graphicEl>
                                              <a:dgm id="{A84ACEB7-45EE-414A-B978-809BE67036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70A0DA-BDD5-4D2F-84E1-795C1C256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">
                                            <p:graphicEl>
                                              <a:dgm id="{0270A0DA-BDD5-4D2F-84E1-795C1C256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4">
                                            <p:graphicEl>
                                              <a:dgm id="{0270A0DA-BDD5-4D2F-84E1-795C1C256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1AB1B4-D261-4242-AEDF-C8226CA98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4">
                                            <p:graphicEl>
                                              <a:dgm id="{501AB1B4-D261-4242-AEDF-C8226CA98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4">
                                            <p:graphicEl>
                                              <a:dgm id="{501AB1B4-D261-4242-AEDF-C8226CA98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1DC3AA-DB8D-44ED-82A1-7182E80E62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4">
                                            <p:graphicEl>
                                              <a:dgm id="{FF1DC3AA-DB8D-44ED-82A1-7182E80E62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4">
                                            <p:graphicEl>
                                              <a:dgm id="{FF1DC3AA-DB8D-44ED-82A1-7182E80E62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F063E0-246B-407E-93A3-484283869A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4">
                                            <p:graphicEl>
                                              <a:dgm id="{ACF063E0-246B-407E-93A3-484283869A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4">
                                            <p:graphicEl>
                                              <a:dgm id="{ACF063E0-246B-407E-93A3-484283869A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6C7C28-77E5-4259-9692-6CA6AF241C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4">
                                            <p:graphicEl>
                                              <a:dgm id="{7B6C7C28-77E5-4259-9692-6CA6AF241C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4">
                                            <p:graphicEl>
                                              <a:dgm id="{7B6C7C28-77E5-4259-9692-6CA6AF241C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C1CD3D-308F-4261-9B55-58BAE5E00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4">
                                            <p:graphicEl>
                                              <a:dgm id="{B6C1CD3D-308F-4261-9B55-58BAE5E00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4">
                                            <p:graphicEl>
                                              <a:dgm id="{B6C1CD3D-308F-4261-9B55-58BAE5E00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460CA1-BAB7-4B80-BA54-149E35BE88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4">
                                            <p:graphicEl>
                                              <a:dgm id="{B2460CA1-BAB7-4B80-BA54-149E35BE88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4">
                                            <p:graphicEl>
                                              <a:dgm id="{B2460CA1-BAB7-4B80-BA54-149E35BE88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0CC375-0E7E-4963-8D14-551527ED2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4">
                                            <p:graphicEl>
                                              <a:dgm id="{620CC375-0E7E-4963-8D14-551527ED2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4">
                                            <p:graphicEl>
                                              <a:dgm id="{620CC375-0E7E-4963-8D14-551527ED2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749A89-4E34-4A3A-B68C-AFFEA3E25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4">
                                            <p:graphicEl>
                                              <a:dgm id="{A7749A89-4E34-4A3A-B68C-AFFEA3E25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4">
                                            <p:graphicEl>
                                              <a:dgm id="{A7749A89-4E34-4A3A-B68C-AFFEA3E25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088586-ABB8-429A-A28C-BDB9810E3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4">
                                            <p:graphicEl>
                                              <a:dgm id="{37088586-ABB8-429A-A28C-BDB9810E3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000" fill="hold"/>
                                        <p:tgtEl>
                                          <p:spTgt spid="4">
                                            <p:graphicEl>
                                              <a:dgm id="{37088586-ABB8-429A-A28C-BDB9810E3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5D9CC6-C798-4034-BAA5-0909BD17DD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4">
                                            <p:graphicEl>
                                              <a:dgm id="{CE5D9CC6-C798-4034-BAA5-0909BD17DD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4">
                                            <p:graphicEl>
                                              <a:dgm id="{CE5D9CC6-C798-4034-BAA5-0909BD17DD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  <p:bldP spid="5" grpId="0" animBg="1"/>
      <p:bldP spid="3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0162" y="135229"/>
            <a:ext cx="2387591" cy="80791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800" dirty="0" err="1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বিস্তারিত</a:t>
            </a:r>
            <a:endParaRPr lang="en-US" sz="480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Rounded Rectangle 2"/>
              <p:cNvSpPr/>
              <p:nvPr/>
            </p:nvSpPr>
            <p:spPr>
              <a:xfrm>
                <a:off x="389526" y="965342"/>
                <a:ext cx="8123410" cy="199990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১। </a:t>
                </a:r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মৃত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ব্যক্তির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সহোদর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বোন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না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থাকাবস্থায়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যদি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সৎ </a:t>
                </a:r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বোন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একজন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থাকে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তাহলে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মৃত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ব্যক্তির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সৎ </a:t>
                </a:r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বোন</a:t>
                </a:r>
                <a:r>
                  <a:rPr lang="ar-SA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l Qalam Quran Majeed Web" panose="02010000000000000000" pitchFamily="2" charset="-78"/>
                    <a:cs typeface="Al Qalam Quran Majeed Web" panose="02010000000000000000" pitchFamily="2" charset="-78"/>
                  </a:rPr>
                  <a:t>نِصْفٌ 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6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</m:t>
                        </m:r>
                      </m:num>
                      <m:den>
                        <m:r>
                          <a:rPr lang="en-US" sz="36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অংশ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পাবে</a:t>
                </a:r>
                <a:r>
                  <a:rPr lang="en-US" sz="3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endParaRPr lang="en-US" sz="3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Rounded 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526" y="965342"/>
                <a:ext cx="8123410" cy="1999901"/>
              </a:xfrm>
              <a:prstGeom prst="roundRect">
                <a:avLst/>
              </a:prstGeom>
              <a:blipFill rotWithShape="0">
                <a:blip r:embed="rId2"/>
                <a:stretch>
                  <a:fillRect l="-1274" t="-6061" r="-1349" b="-8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066757" y="2287469"/>
            <a:ext cx="1321539" cy="5770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33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5004300"/>
              </p:ext>
            </p:extLst>
          </p:nvPr>
        </p:nvGraphicFramePr>
        <p:xfrm>
          <a:off x="138446" y="3366707"/>
          <a:ext cx="8867106" cy="994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33553"/>
                <a:gridCol w="4433553"/>
              </a:tblGrid>
              <a:tr h="994410"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80304" y="3235082"/>
            <a:ext cx="1651734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9525" y="3793948"/>
            <a:ext cx="2255201" cy="69249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43836" y="3904942"/>
            <a:ext cx="802143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চাচা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9525" y="3200259"/>
            <a:ext cx="1687001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মাসআলা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98319" y="3151763"/>
            <a:ext cx="423835" cy="8309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9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32216" y="4314853"/>
            <a:ext cx="391775" cy="8309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9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49019" y="4483664"/>
            <a:ext cx="391775" cy="8309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9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92513" y="3810617"/>
            <a:ext cx="8358974" cy="70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4392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 build="p"/>
      <p:bldP spid="7" grpId="0"/>
      <p:bldP spid="8" grpId="0"/>
      <p:bldP spid="9" grpId="0"/>
      <p:bldP spid="10" grpId="0"/>
      <p:bldP spid="11" grpId="0"/>
      <p:bldP spid="12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ounded Rectangle 1"/>
              <p:cNvSpPr/>
              <p:nvPr/>
            </p:nvSpPr>
            <p:spPr>
              <a:xfrm>
                <a:off x="552180" y="325803"/>
                <a:ext cx="8062175" cy="2279561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২। </a:t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মৃত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ব্যক্তির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সহোদর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বোন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না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থাকাবস্থায়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সৎ </a:t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বোন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যদি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দুই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ততধিক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থাকে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তাহলে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মৃত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ব্যক্তির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সৎ </a:t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বোন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5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405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num>
                      <m:den>
                        <m:r>
                          <a:rPr lang="en-US" sz="405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৩</m:t>
                        </m:r>
                      </m:den>
                    </m:f>
                  </m:oMath>
                </a14:m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অংশ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5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পাবে</a:t>
                </a:r>
                <a:r>
                  <a:rPr lang="en-US" sz="405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en-US" sz="405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" name="Rounded 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180" y="325803"/>
                <a:ext cx="8062175" cy="2279561"/>
              </a:xfrm>
              <a:prstGeom prst="roundRect">
                <a:avLst/>
              </a:prstGeom>
              <a:blipFill rotWithShape="0">
                <a:blip r:embed="rId2"/>
                <a:stretch>
                  <a:fillRect l="-1511" t="-3989" r="-1662" b="-8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6175718" y="2195265"/>
            <a:ext cx="1769068" cy="6232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0223310"/>
              </p:ext>
            </p:extLst>
          </p:nvPr>
        </p:nvGraphicFramePr>
        <p:xfrm>
          <a:off x="412124" y="3759487"/>
          <a:ext cx="8049296" cy="1653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24648"/>
                <a:gridCol w="4024648"/>
              </a:tblGrid>
              <a:tr h="1653955">
                <a:tc>
                  <a:txBody>
                    <a:bodyPr/>
                    <a:lstStyle/>
                    <a:p>
                      <a:endParaRPr lang="en-US" sz="1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745268" y="3114664"/>
            <a:ext cx="1646926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2180" y="3797980"/>
            <a:ext cx="2103781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(২)</a:t>
            </a:r>
          </a:p>
        </p:txBody>
      </p:sp>
      <p:sp>
        <p:nvSpPr>
          <p:cNvPr id="7" name="Rectangle 6"/>
          <p:cNvSpPr/>
          <p:nvPr/>
        </p:nvSpPr>
        <p:spPr>
          <a:xfrm>
            <a:off x="5582242" y="3776885"/>
            <a:ext cx="2337819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চাচা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আসাবা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476568" y="3111696"/>
            <a:ext cx="1687001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মাসআলা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9" name="Rectangle 8"/>
          <p:cNvSpPr/>
          <p:nvPr/>
        </p:nvSpPr>
        <p:spPr>
          <a:xfrm>
            <a:off x="2493290" y="3192431"/>
            <a:ext cx="449483" cy="76174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04976" y="4415014"/>
            <a:ext cx="398187" cy="76174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68731" y="4316183"/>
            <a:ext cx="391775" cy="8309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9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83921" y="3753492"/>
            <a:ext cx="79986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565057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/>
      <p:bldP spid="5" grpId="0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ounded Rectangle 1"/>
              <p:cNvSpPr/>
              <p:nvPr/>
            </p:nvSpPr>
            <p:spPr>
              <a:xfrm>
                <a:off x="339895" y="388595"/>
                <a:ext cx="8210008" cy="2841536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৩। </a:t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মৃত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ব্যক্তির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সৎ </a:t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বোনের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সাথে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সহোদর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বোন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যদি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একজন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থাকে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তাহলে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মৃত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ব্যক্তির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সৎ </a:t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বোন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ar-SA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l Qalam Quran Majeed Web" panose="02010000000000000000" pitchFamily="2" charset="-78"/>
                    <a:cs typeface="Al Qalam Quran Majeed Web" panose="02010000000000000000" pitchFamily="2" charset="-78"/>
                  </a:rPr>
                  <a:t>سُدُسٌ 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l Qalam Quran Majeed Web" panose="02010000000000000000" pitchFamily="2" charset="-78"/>
                    <a:cs typeface="Al Qalam Quran Majeed Web" panose="02010000000000000000" pitchFamily="2" charset="-78"/>
                  </a:rPr>
                  <a:t/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4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</m:t>
                        </m:r>
                      </m:num>
                      <m:den>
                        <m:r>
                          <a:rPr lang="en-US" sz="4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৬</m:t>
                        </m:r>
                      </m:den>
                    </m:f>
                  </m:oMath>
                </a14:m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অংশ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পাবে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r>
                  <a:rPr lang="ar-SA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ثُلُثَانِ 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পূর্ণ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করার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জন্য</a:t>
                </a:r>
                <a:r>
                  <a:rPr lang="en-US" sz="4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endParaRPr lang="en-US" sz="4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" name="Rounded 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95" y="388595"/>
                <a:ext cx="8210008" cy="2841536"/>
              </a:xfrm>
              <a:prstGeom prst="roundRect">
                <a:avLst/>
              </a:prstGeom>
              <a:blipFill rotWithShape="0">
                <a:blip r:embed="rId2"/>
                <a:stretch>
                  <a:fillRect l="-1483" t="-9402" r="-1705" b="-160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855742" y="2664636"/>
            <a:ext cx="1856935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sz="4400" dirty="0" err="1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455708"/>
              </p:ext>
            </p:extLst>
          </p:nvPr>
        </p:nvGraphicFramePr>
        <p:xfrm>
          <a:off x="236651" y="3986817"/>
          <a:ext cx="8664261" cy="1303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8087"/>
                <a:gridCol w="2888087"/>
                <a:gridCol w="2888087"/>
              </a:tblGrid>
              <a:tr h="1303020"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272256" y="4679315"/>
            <a:ext cx="345287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212" y="4064091"/>
            <a:ext cx="2195153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সহোদর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41470" y="4064091"/>
            <a:ext cx="1451359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97457" y="4047735"/>
            <a:ext cx="2211183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চাচা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আসাবা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5413" y="3371593"/>
            <a:ext cx="1687001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মাসআলা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115212" y="3470067"/>
            <a:ext cx="518412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৬,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22077" y="4733537"/>
            <a:ext cx="417423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241621" y="4682277"/>
            <a:ext cx="372539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53198" y="3355238"/>
            <a:ext cx="1651734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22775" y="4094682"/>
            <a:ext cx="79986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888240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412</Words>
  <Application>Microsoft Office PowerPoint</Application>
  <PresentationFormat>On-screen Show (4:3)</PresentationFormat>
  <Paragraphs>135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تعريف المدرس </vt:lpstr>
      <vt:lpstr> পাঠ পরিচিতি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8801815841711</cp:lastModifiedBy>
  <cp:revision>253</cp:revision>
  <dcterms:created xsi:type="dcterms:W3CDTF">2016-06-05T14:12:53Z</dcterms:created>
  <dcterms:modified xsi:type="dcterms:W3CDTF">2021-02-15T17:27:32Z</dcterms:modified>
</cp:coreProperties>
</file>