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80" r:id="rId2"/>
    <p:sldId id="256" r:id="rId3"/>
    <p:sldId id="257" r:id="rId4"/>
    <p:sldId id="270" r:id="rId5"/>
    <p:sldId id="283" r:id="rId6"/>
    <p:sldId id="258" r:id="rId7"/>
    <p:sldId id="259" r:id="rId8"/>
    <p:sldId id="267" r:id="rId9"/>
    <p:sldId id="268" r:id="rId10"/>
    <p:sldId id="269" r:id="rId11"/>
    <p:sldId id="279" r:id="rId12"/>
    <p:sldId id="272" r:id="rId13"/>
    <p:sldId id="273" r:id="rId14"/>
    <p:sldId id="282" r:id="rId15"/>
    <p:sldId id="265" r:id="rId16"/>
    <p:sldId id="277" r:id="rId17"/>
    <p:sldId id="275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43393DA5-DEAE-4F7A-BA59-081CE0B55907}">
          <p14:sldIdLst>
            <p14:sldId id="280"/>
            <p14:sldId id="256"/>
            <p14:sldId id="257"/>
            <p14:sldId id="270"/>
            <p14:sldId id="283"/>
            <p14:sldId id="258"/>
            <p14:sldId id="259"/>
            <p14:sldId id="267"/>
          </p14:sldIdLst>
        </p14:section>
        <p14:section name="Untitled Section" id="{F81D0360-F804-4C7A-80ED-2DC749606E61}">
          <p14:sldIdLst>
            <p14:sldId id="268"/>
            <p14:sldId id="269"/>
            <p14:sldId id="279"/>
            <p14:sldId id="272"/>
            <p14:sldId id="273"/>
            <p14:sldId id="282"/>
            <p14:sldId id="265"/>
            <p14:sldId id="277"/>
            <p14:sldId id="275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-112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39FD79-0454-43F7-8037-73137CEF217E}" type="datetimeFigureOut">
              <a:rPr lang="en-US" smtClean="0"/>
              <a:t>2/14/2021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9FF4F5-1EDE-4911-8ACE-4F5074D333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0693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9FF4F5-1EDE-4911-8ACE-4F5074D3331C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8912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Public\Pictures\oooooo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987"/>
          <a:stretch/>
        </p:blipFill>
        <p:spPr bwMode="auto">
          <a:xfrm>
            <a:off x="1600200" y="1752599"/>
            <a:ext cx="6629398" cy="3352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228599" y="990600"/>
            <a:ext cx="8686801" cy="541020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Up">
              <a:avLst/>
            </a:prstTxWarp>
            <a:spAutoFit/>
          </a:bodyPr>
          <a:lstStyle/>
          <a:p>
            <a:pPr algn="ctr"/>
            <a:r>
              <a:rPr lang="bn-BD" sz="5400" dirty="0" smtClean="0"/>
              <a:t>আজকের ক্লাসে সবাই কে স্বাগতম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2348724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2177690" y="1688507"/>
            <a:ext cx="342900" cy="353551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3200400" y="1598552"/>
            <a:ext cx="342900" cy="353551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4876800" y="1672738"/>
            <a:ext cx="342900" cy="353551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V++++++</a:t>
            </a:r>
            <a:endParaRPr lang="en-US" dirty="0"/>
          </a:p>
        </p:txBody>
      </p:sp>
      <p:sp>
        <p:nvSpPr>
          <p:cNvPr id="19" name="Oval 18"/>
          <p:cNvSpPr/>
          <p:nvPr/>
        </p:nvSpPr>
        <p:spPr>
          <a:xfrm>
            <a:off x="6553200" y="1664131"/>
            <a:ext cx="342900" cy="353551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5458754" y="1688506"/>
            <a:ext cx="342900" cy="353551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4" name="Group 83"/>
          <p:cNvGrpSpPr/>
          <p:nvPr/>
        </p:nvGrpSpPr>
        <p:grpSpPr>
          <a:xfrm>
            <a:off x="685800" y="838200"/>
            <a:ext cx="9372600" cy="3202577"/>
            <a:chOff x="685800" y="838200"/>
            <a:chExt cx="9372600" cy="3202577"/>
          </a:xfrm>
        </p:grpSpPr>
        <p:sp>
          <p:nvSpPr>
            <p:cNvPr id="2" name="Rectangle 1"/>
            <p:cNvSpPr/>
            <p:nvPr/>
          </p:nvSpPr>
          <p:spPr>
            <a:xfrm>
              <a:off x="685800" y="838200"/>
              <a:ext cx="8001000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bn-BD" sz="3200" b="1" dirty="0">
                  <a:latin typeface="NikoshBAN" pitchFamily="2" charset="0"/>
                  <a:cs typeface="NikoshBAN" pitchFamily="2" charset="0"/>
                </a:rPr>
                <a:t>পরিবর্তন বিশ্লেষণ করে জারন-বিজারন বিক্রিয়া </a:t>
              </a:r>
              <a:r>
                <a:rPr lang="bn-BD" sz="3200" b="1" dirty="0" smtClean="0">
                  <a:solidFill>
                    <a:schemeClr val="accent6">
                      <a:lumMod val="75000"/>
                    </a:schemeClr>
                  </a:solidFill>
                  <a:latin typeface="NikoshBAN" pitchFamily="2" charset="0"/>
                  <a:cs typeface="NikoshBAN" pitchFamily="2" charset="0"/>
                </a:rPr>
                <a:t>শনাক্ত</a:t>
              </a:r>
              <a:r>
                <a:rPr lang="bn-BD" sz="3200" b="1" dirty="0" smtClean="0">
                  <a:latin typeface="NikoshBAN" pitchFamily="2" charset="0"/>
                  <a:cs typeface="NikoshBAN" pitchFamily="2" charset="0"/>
                </a:rPr>
                <a:t> করা</a:t>
              </a:r>
              <a:endParaRPr lang="bn-BD" sz="3200" b="1" dirty="0">
                <a:latin typeface="NikoshBAN" pitchFamily="2" charset="0"/>
                <a:cs typeface="NikoshBAN" pitchFamily="2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" name="TextBox 2"/>
                <p:cNvSpPr txBox="1"/>
                <p:nvPr/>
              </p:nvSpPr>
              <p:spPr>
                <a:xfrm>
                  <a:off x="1905000" y="2209800"/>
                  <a:ext cx="8153400" cy="584775"/>
                </a:xfrm>
                <a:prstGeom prst="rect">
                  <a:avLst/>
                </a:prstGeom>
                <a:noFill/>
              </p:spPr>
              <p:txBody>
                <a:bodyPr wrap="square" rtlCol="0" anchor="b">
                  <a:spAutoFit/>
                </a:bodyPr>
                <a:lstStyle/>
                <a:p>
                  <a14:m>
                    <m:oMath xmlns:m="http://schemas.openxmlformats.org/officeDocument/2006/math">
                      <m:r>
                        <a:rPr lang="en-US" sz="3200" i="1" dirty="0" smtClean="0">
                          <a:latin typeface="Cambria Math"/>
                        </a:rPr>
                        <m:t>𝑍𝑛</m:t>
                      </m:r>
                      <m:r>
                        <a:rPr lang="en-US" sz="3200" i="1" dirty="0" smtClean="0">
                          <a:latin typeface="Cambria Math"/>
                        </a:rPr>
                        <m:t> + </m:t>
                      </m:r>
                      <m:sSub>
                        <m:sSubPr>
                          <m:ctrlPr>
                            <a:rPr lang="en-US" sz="3200" i="1" dirty="0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3200" b="0" i="1" dirty="0" smtClean="0">
                              <a:latin typeface="Cambria Math"/>
                            </a:rPr>
                            <m:t>𝐻</m:t>
                          </m:r>
                        </m:e>
                        <m:sub>
                          <m:r>
                            <a:rPr lang="en-US" sz="3200" b="0" i="1" dirty="0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en-US" sz="3200" i="1" dirty="0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3200" b="0" i="1" dirty="0" smtClean="0">
                              <a:latin typeface="Cambria Math"/>
                            </a:rPr>
                            <m:t>𝑆𝑂</m:t>
                          </m:r>
                        </m:e>
                        <m:sub>
                          <m:r>
                            <a:rPr lang="en-US" sz="3200" b="0" i="1" dirty="0" smtClean="0">
                              <a:latin typeface="Cambria Math"/>
                            </a:rPr>
                            <m:t>4</m:t>
                          </m:r>
                        </m:sub>
                      </m:sSub>
                      <m:r>
                        <a:rPr lang="en-US" sz="3200" i="1" dirty="0">
                          <a:latin typeface="Cambria Math"/>
                        </a:rPr>
                        <m:t>=</m:t>
                      </m:r>
                      <m:r>
                        <a:rPr lang="en-US" sz="3200" i="1" dirty="0">
                          <a:latin typeface="Cambria Math"/>
                        </a:rPr>
                        <m:t>𝑍𝑛𝑆𝑂</m:t>
                      </m:r>
                      <m:r>
                        <a:rPr lang="en-US" sz="3200" i="1" dirty="0">
                          <a:latin typeface="Cambria Math"/>
                        </a:rPr>
                        <m:t>4</m:t>
                      </m:r>
                      <m:r>
                        <a:rPr lang="en-US" sz="3200" i="1" dirty="0" smtClean="0">
                          <a:latin typeface="Cambria Math"/>
                        </a:rPr>
                        <m:t> +</m:t>
                      </m:r>
                      <m:sSub>
                        <m:sSubPr>
                          <m:ctrlPr>
                            <a:rPr lang="en-US" sz="3200" i="1" dirty="0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3200" b="0" i="1" dirty="0" smtClean="0">
                              <a:latin typeface="Cambria Math"/>
                            </a:rPr>
                            <m:t>𝐻</m:t>
                          </m:r>
                        </m:e>
                        <m:sub>
                          <m:r>
                            <a:rPr lang="en-US" sz="3200" b="0" i="1" dirty="0" smtClean="0">
                              <a:latin typeface="Cambria Math"/>
                            </a:rPr>
                            <m:t>2</m:t>
                          </m:r>
                        </m:sub>
                      </m:sSub>
                    </m:oMath>
                  </a14:m>
                  <a:r>
                    <a:rPr lang="en-US" sz="3200" dirty="0" smtClean="0"/>
                    <a:t> </a:t>
                  </a:r>
                </a:p>
              </p:txBody>
            </p:sp>
          </mc:Choice>
          <mc:Fallback xmlns="">
            <p:sp>
              <p:nvSpPr>
                <p:cNvPr id="3" name="TextBox 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905000" y="2209800"/>
                  <a:ext cx="8153400" cy="584775"/>
                </a:xfrm>
                <a:prstGeom prst="rect">
                  <a:avLst/>
                </a:prstGeom>
                <a:blipFill rotWithShape="1">
                  <a:blip r:embed="rId2"/>
                  <a:stretch>
                    <a:fillRect t="-12632" b="-35789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1" name="TextBox 10"/>
            <p:cNvSpPr txBox="1"/>
            <p:nvPr/>
          </p:nvSpPr>
          <p:spPr>
            <a:xfrm>
              <a:off x="2215629" y="1688507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0</a:t>
              </a:r>
              <a:endParaRPr lang="en-US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3151846" y="1502350"/>
              <a:ext cx="39145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aseline="-25000" dirty="0" smtClean="0"/>
                <a:t>+2</a:t>
              </a:r>
              <a:endParaRPr lang="en-US" sz="2400" baseline="-25000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5444095" y="1648350"/>
              <a:ext cx="3722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-</a:t>
              </a:r>
              <a:r>
                <a:rPr lang="en-US" dirty="0" smtClean="0"/>
                <a:t>2</a:t>
              </a:r>
              <a:endParaRPr lang="en-US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4839699" y="1654087"/>
              <a:ext cx="41710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+2</a:t>
              </a:r>
              <a:endParaRPr lang="en-US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6573807" y="164835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0</a:t>
              </a:r>
              <a:endParaRPr lang="en-US" dirty="0"/>
            </a:p>
          </p:txBody>
        </p:sp>
        <p:cxnSp>
          <p:nvCxnSpPr>
            <p:cNvPr id="32" name="Straight Arrow Connector 31"/>
            <p:cNvCxnSpPr/>
            <p:nvPr/>
          </p:nvCxnSpPr>
          <p:spPr>
            <a:xfrm>
              <a:off x="2215629" y="2794575"/>
              <a:ext cx="0" cy="710625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Arrow Connector 34"/>
            <p:cNvCxnSpPr/>
            <p:nvPr/>
          </p:nvCxnSpPr>
          <p:spPr>
            <a:xfrm>
              <a:off x="5048250" y="2794575"/>
              <a:ext cx="0" cy="710625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Arrow Connector 37"/>
            <p:cNvCxnSpPr/>
            <p:nvPr/>
          </p:nvCxnSpPr>
          <p:spPr>
            <a:xfrm>
              <a:off x="2228150" y="3483429"/>
              <a:ext cx="2832621" cy="0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Arrow Connector 39"/>
            <p:cNvCxnSpPr/>
            <p:nvPr/>
          </p:nvCxnSpPr>
          <p:spPr>
            <a:xfrm>
              <a:off x="3347573" y="2794575"/>
              <a:ext cx="24277" cy="1244025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Arrow Connector 40"/>
            <p:cNvCxnSpPr/>
            <p:nvPr/>
          </p:nvCxnSpPr>
          <p:spPr>
            <a:xfrm>
              <a:off x="6643868" y="2667000"/>
              <a:ext cx="0" cy="1295400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Arrow Connector 41"/>
            <p:cNvCxnSpPr/>
            <p:nvPr/>
          </p:nvCxnSpPr>
          <p:spPr>
            <a:xfrm>
              <a:off x="3412241" y="4040777"/>
              <a:ext cx="3272018" cy="0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2" name="TextBox 81"/>
            <p:cNvSpPr txBox="1"/>
            <p:nvPr/>
          </p:nvSpPr>
          <p:spPr>
            <a:xfrm>
              <a:off x="3733800" y="1671627"/>
              <a:ext cx="3722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-2</a:t>
              </a:r>
              <a:endParaRPr lang="en-US" dirty="0"/>
            </a:p>
          </p:txBody>
        </p:sp>
      </p:grpSp>
      <p:sp>
        <p:nvSpPr>
          <p:cNvPr id="83" name="Oval 82"/>
          <p:cNvSpPr/>
          <p:nvPr/>
        </p:nvSpPr>
        <p:spPr>
          <a:xfrm>
            <a:off x="3795389" y="1665793"/>
            <a:ext cx="310629" cy="381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TextBox 86"/>
          <p:cNvSpPr txBox="1"/>
          <p:nvPr/>
        </p:nvSpPr>
        <p:spPr>
          <a:xfrm>
            <a:off x="457200" y="5105400"/>
            <a:ext cx="8382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/>
              <a:t> জারন – বিজারন বিক্রিয়ায় যে বিক্রিয়কটি ইলেকট্রন ত্যাগ করে তাকে </a:t>
            </a:r>
            <a:r>
              <a:rPr lang="bn-BD" dirty="0">
                <a:solidFill>
                  <a:srgbClr val="CC3300"/>
                </a:solidFill>
              </a:rPr>
              <a:t>বিজারক</a:t>
            </a:r>
            <a:r>
              <a:rPr lang="bn-BD" dirty="0"/>
              <a:t> পদার্থ বলে</a:t>
            </a:r>
            <a:r>
              <a:rPr lang="bn-BD" dirty="0" smtClean="0"/>
              <a:t>।</a:t>
            </a:r>
            <a:r>
              <a:rPr lang="bn-BD" dirty="0"/>
              <a:t> জারন – বিজারন বিক্রিয়ায় যে বিক্রিয়কটি ইলেকট্রন </a:t>
            </a:r>
            <a:r>
              <a:rPr lang="bn-BD" dirty="0" smtClean="0"/>
              <a:t>গ্রহণ </a:t>
            </a:r>
            <a:r>
              <a:rPr lang="bn-BD" dirty="0"/>
              <a:t>করে তাকে </a:t>
            </a:r>
            <a:r>
              <a:rPr lang="bn-BD" dirty="0" smtClean="0">
                <a:solidFill>
                  <a:srgbClr val="CC3300"/>
                </a:solidFill>
              </a:rPr>
              <a:t>জারক </a:t>
            </a:r>
            <a:r>
              <a:rPr lang="bn-BD" dirty="0"/>
              <a:t>পদার্থ বলে।</a:t>
            </a:r>
          </a:p>
          <a:p>
            <a:endParaRPr lang="bn-BD" dirty="0"/>
          </a:p>
        </p:txBody>
      </p:sp>
    </p:spTree>
    <p:extLst>
      <p:ext uri="{BB962C8B-B14F-4D97-AF65-F5344CB8AC3E}">
        <p14:creationId xmlns:p14="http://schemas.microsoft.com/office/powerpoint/2010/main" val="22519438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151" y="838200"/>
            <a:ext cx="7401049" cy="53545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22158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762" y="228600"/>
            <a:ext cx="8215238" cy="594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46052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546" y="228600"/>
            <a:ext cx="8307729" cy="6477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3565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bn-BD" sz="8800" dirty="0" smtClean="0">
                <a:solidFill>
                  <a:srgbClr val="92D050"/>
                </a:solidFill>
              </a:rPr>
              <a:t>মূল্যায়ন</a:t>
            </a:r>
            <a:endParaRPr lang="en-US" sz="8800" dirty="0">
              <a:solidFill>
                <a:srgbClr val="92D05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1000" y="2057400"/>
            <a:ext cx="80772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00050" indent="-400050">
              <a:buFont typeface="+mj-lt"/>
              <a:buAutoNum type="romanUcPeriod"/>
            </a:pPr>
            <a:r>
              <a:rPr lang="bn-BD" sz="4800" dirty="0" smtClean="0"/>
              <a:t>ভৌত পরিবর্তন কি?</a:t>
            </a:r>
          </a:p>
          <a:p>
            <a:pPr marL="400050" indent="-400050">
              <a:buFont typeface="+mj-lt"/>
              <a:buAutoNum type="romanUcPeriod"/>
            </a:pPr>
            <a:r>
              <a:rPr lang="bn-BD" sz="4800" dirty="0" smtClean="0"/>
              <a:t>রাসায়নিক </a:t>
            </a:r>
            <a:r>
              <a:rPr lang="bn-BD" sz="4800" dirty="0"/>
              <a:t>পরিবর্তন কি?</a:t>
            </a:r>
          </a:p>
          <a:p>
            <a:pPr marL="400050" indent="-400050">
              <a:buFont typeface="+mj-lt"/>
              <a:buAutoNum type="romanUcPeriod"/>
            </a:pPr>
            <a:r>
              <a:rPr lang="bn-BD" sz="4800" dirty="0" smtClean="0"/>
              <a:t>জারন সংখ্যা কি?</a:t>
            </a:r>
          </a:p>
          <a:p>
            <a:pPr marL="400050" indent="-400050">
              <a:buFont typeface="+mj-lt"/>
              <a:buAutoNum type="romanUcPeriod"/>
            </a:pPr>
            <a:r>
              <a:rPr lang="en-US" sz="4800" dirty="0" smtClean="0"/>
              <a:t>KMnO</a:t>
            </a:r>
            <a:r>
              <a:rPr lang="en-US" sz="4800" baseline="-25000" dirty="0" smtClean="0"/>
              <a:t>4</a:t>
            </a:r>
            <a:r>
              <a:rPr lang="bn-BD" sz="4800" dirty="0" smtClean="0"/>
              <a:t> এ</a:t>
            </a:r>
            <a:r>
              <a:rPr lang="en-US" sz="4800" dirty="0" smtClean="0"/>
              <a:t> </a:t>
            </a:r>
            <a:r>
              <a:rPr lang="en-US" sz="4800" dirty="0" err="1" smtClean="0"/>
              <a:t>Mn</a:t>
            </a:r>
            <a:r>
              <a:rPr lang="en-US" sz="4800" dirty="0" smtClean="0"/>
              <a:t> </a:t>
            </a:r>
            <a:r>
              <a:rPr lang="bn-BD" sz="4800" dirty="0" smtClean="0"/>
              <a:t>এর জারন মান কত ?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34976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618055" y="914400"/>
            <a:ext cx="3304110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bn-BD" sz="5400" b="1" dirty="0">
                <a:solidFill>
                  <a:srgbClr val="92D050"/>
                </a:solidFill>
              </a:rPr>
              <a:t>দলীয় </a:t>
            </a:r>
            <a:r>
              <a:rPr lang="bn-BD" sz="5400" b="1" dirty="0" smtClean="0">
                <a:solidFill>
                  <a:srgbClr val="92D050"/>
                </a:solidFill>
              </a:rPr>
              <a:t>কাজ</a:t>
            </a:r>
            <a:endParaRPr lang="en-US" sz="5400" b="1" dirty="0">
              <a:solidFill>
                <a:srgbClr val="92D05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609600" y="2299902"/>
                <a:ext cx="8153400" cy="3139321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r>
                  <a:rPr lang="bn-BD" sz="3600" dirty="0" smtClean="0"/>
                  <a:t>রেডক্স ও নন-রেডক্স বিক্রিয়া শনাক্ত কর</a:t>
                </a:r>
                <a:endParaRPr lang="bn-BD" sz="3600" dirty="0"/>
              </a:p>
              <a:p>
                <a:pPr marL="857250" indent="-857250" algn="just">
                  <a:buFont typeface="+mj-lt"/>
                  <a:buAutoNum type="romanLcPeriod"/>
                </a:pPr>
                <a:r>
                  <a:rPr lang="en-US" sz="3600" dirty="0" smtClean="0"/>
                  <a:t>Fe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600" i="1" dirty="0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3600" b="0" i="1" dirty="0" smtClean="0">
                            <a:latin typeface="Cambria Math"/>
                          </a:rPr>
                          <m:t>𝐶𝑙</m:t>
                        </m:r>
                      </m:e>
                      <m:sub>
                        <m:r>
                          <a:rPr lang="en-US" sz="3600" b="0" i="1" dirty="0" smtClean="0"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3600" dirty="0" smtClean="0"/>
                  <a:t> </a:t>
                </a:r>
                <a:r>
                  <a:rPr lang="en-US" sz="5400" dirty="0" smtClean="0"/>
                  <a:t> </a:t>
                </a:r>
                <a:r>
                  <a:rPr lang="en-US" sz="5400" baseline="-25000" dirty="0"/>
                  <a:t>+</a:t>
                </a:r>
                <a:r>
                  <a:rPr lang="en-US" sz="3600" dirty="0" smtClean="0"/>
                  <a:t>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600" i="1" dirty="0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3600" b="0" i="1" dirty="0" smtClean="0">
                            <a:latin typeface="Cambria Math"/>
                          </a:rPr>
                          <m:t>𝐶𝑙</m:t>
                        </m:r>
                      </m:e>
                      <m:sub>
                        <m:r>
                          <a:rPr lang="en-US" sz="3600" b="0" i="1" dirty="0" smtClean="0"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3600" dirty="0" smtClean="0"/>
                  <a:t>=Fe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600" i="1" dirty="0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3600" b="0" i="1" dirty="0" smtClean="0">
                            <a:latin typeface="Cambria Math"/>
                          </a:rPr>
                          <m:t>𝐶𝐼</m:t>
                        </m:r>
                      </m:e>
                      <m:sub>
                        <m:r>
                          <a:rPr lang="en-US" sz="3600" b="0" i="1" dirty="0" smtClean="0">
                            <a:latin typeface="Cambria Math"/>
                          </a:rPr>
                          <m:t>3</m:t>
                        </m:r>
                      </m:sub>
                    </m:sSub>
                  </m:oMath>
                </a14:m>
                <a:endParaRPr lang="en-US" sz="3600" dirty="0" smtClean="0"/>
              </a:p>
              <a:p>
                <a:pPr marL="857250" indent="-857250">
                  <a:buFont typeface="+mj-lt"/>
                  <a:buAutoNum type="romanLcPeriod"/>
                </a:pPr>
                <a:r>
                  <a:rPr lang="en-US" sz="3600" dirty="0" smtClean="0"/>
                  <a:t>PC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6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3600" b="0" i="1" smtClean="0">
                            <a:latin typeface="Cambria Math"/>
                          </a:rPr>
                          <m:t>𝑙</m:t>
                        </m:r>
                      </m:e>
                      <m:sub>
                        <m:r>
                          <a:rPr lang="en-US" sz="3600" b="0" i="1" smtClean="0">
                            <a:latin typeface="Cambria Math"/>
                          </a:rPr>
                          <m:t>5</m:t>
                        </m:r>
                      </m:sub>
                    </m:sSub>
                  </m:oMath>
                </a14:m>
                <a:r>
                  <a:rPr lang="en-US" sz="3600" dirty="0" smtClean="0"/>
                  <a:t> =</a:t>
                </a:r>
                <a:r>
                  <a:rPr lang="en-US" sz="3600" dirty="0" err="1" smtClean="0"/>
                  <a:t>P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6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3600" b="0" i="1" smtClean="0">
                            <a:latin typeface="Cambria Math"/>
                          </a:rPr>
                          <m:t>𝐶𝑙</m:t>
                        </m:r>
                      </m:e>
                      <m:sub>
                        <m:r>
                          <a:rPr lang="en-US" sz="3600" b="0" i="1" smtClean="0">
                            <a:latin typeface="Cambria Math"/>
                          </a:rPr>
                          <m:t>3</m:t>
                        </m:r>
                      </m:sub>
                    </m:sSub>
                  </m:oMath>
                </a14:m>
                <a:r>
                  <a:rPr lang="en-US" sz="3600" dirty="0" smtClean="0"/>
                  <a:t> +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6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3600" b="0" i="1" smtClean="0">
                            <a:latin typeface="Cambria Math"/>
                          </a:rPr>
                          <m:t>𝐶𝑙</m:t>
                        </m:r>
                      </m:e>
                      <m:sub>
                        <m:r>
                          <a:rPr lang="en-US" sz="3600" b="0" i="1" smtClean="0"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endParaRPr lang="en-US" sz="3600" dirty="0" smtClean="0"/>
              </a:p>
              <a:p>
                <a:pPr marL="857250" indent="-857250">
                  <a:buFont typeface="+mj-lt"/>
                  <a:buAutoNum type="romanLcPeriod"/>
                </a:pPr>
                <a:r>
                  <a:rPr lang="en-US" sz="3600" dirty="0" err="1" smtClean="0"/>
                  <a:t>HCl</a:t>
                </a:r>
                <a:r>
                  <a:rPr lang="en-US" sz="3600" dirty="0" smtClean="0"/>
                  <a:t> +</a:t>
                </a:r>
                <a:r>
                  <a:rPr lang="en-US" sz="3600" dirty="0" err="1" smtClean="0"/>
                  <a:t>NaOH</a:t>
                </a:r>
                <a:r>
                  <a:rPr lang="en-US" sz="3600" dirty="0" smtClean="0"/>
                  <a:t>=</a:t>
                </a:r>
                <a:r>
                  <a:rPr lang="en-US" sz="3600" dirty="0" err="1" smtClean="0"/>
                  <a:t>NaCl</a:t>
                </a:r>
                <a:r>
                  <a:rPr lang="en-US" sz="3600" dirty="0"/>
                  <a:t> </a:t>
                </a:r>
                <a:r>
                  <a:rPr lang="en-US" sz="3600" dirty="0" smtClean="0"/>
                  <a:t>+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6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3600" b="0" i="1" smtClean="0">
                            <a:latin typeface="Cambria Math"/>
                          </a:rPr>
                          <m:t>𝐻</m:t>
                        </m:r>
                      </m:e>
                      <m:sub>
                        <m:r>
                          <a:rPr lang="en-US" sz="3600" b="0" i="1" smtClean="0"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3600" dirty="0" smtClean="0"/>
                  <a:t>O</a:t>
                </a:r>
              </a:p>
              <a:p>
                <a:pPr marL="857250" indent="-857250">
                  <a:buFont typeface="+mj-lt"/>
                  <a:buAutoNum type="romanLcPeriod"/>
                </a:pPr>
                <a:r>
                  <a:rPr lang="en-US" sz="3600" dirty="0" err="1" smtClean="0"/>
                  <a:t>NaCl</a:t>
                </a:r>
                <a:r>
                  <a:rPr lang="en-US" sz="3600" dirty="0" smtClean="0"/>
                  <a:t> +</a:t>
                </a:r>
                <a:r>
                  <a:rPr lang="en-US" sz="3600" dirty="0" err="1" smtClean="0"/>
                  <a:t>AgN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6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3600" b="0" i="1" smtClean="0">
                            <a:latin typeface="Cambria Math"/>
                          </a:rPr>
                          <m:t>𝑂</m:t>
                        </m:r>
                      </m:e>
                      <m:sub>
                        <m:r>
                          <a:rPr lang="en-US" sz="3600" b="0" i="1" smtClean="0">
                            <a:latin typeface="Cambria Math"/>
                          </a:rPr>
                          <m:t>3</m:t>
                        </m:r>
                      </m:sub>
                    </m:sSub>
                  </m:oMath>
                </a14:m>
                <a:r>
                  <a:rPr lang="en-US" sz="3600" dirty="0" smtClean="0"/>
                  <a:t>=</a:t>
                </a:r>
                <a:r>
                  <a:rPr lang="en-US" sz="3600" dirty="0" err="1" smtClean="0"/>
                  <a:t>AgCl</a:t>
                </a:r>
                <a:r>
                  <a:rPr lang="en-US" sz="3600" dirty="0" smtClean="0"/>
                  <a:t> +</a:t>
                </a:r>
                <a:r>
                  <a:rPr lang="en-US" sz="3600" dirty="0" err="1" smtClean="0"/>
                  <a:t>NaN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6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3600" b="0" i="1" smtClean="0">
                            <a:latin typeface="Cambria Math"/>
                          </a:rPr>
                          <m:t>𝑂</m:t>
                        </m:r>
                      </m:e>
                      <m:sub>
                        <m:r>
                          <a:rPr lang="en-US" sz="3600" b="0" i="1" smtClean="0">
                            <a:latin typeface="Cambria Math"/>
                          </a:rPr>
                          <m:t>3</m:t>
                        </m:r>
                      </m:sub>
                    </m:sSub>
                  </m:oMath>
                </a14:m>
                <a:endParaRPr lang="en-US" sz="36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" y="2299902"/>
                <a:ext cx="8153400" cy="3139321"/>
              </a:xfrm>
              <a:prstGeom prst="rect">
                <a:avLst/>
              </a:prstGeom>
              <a:blipFill rotWithShape="1">
                <a:blip r:embed="rId3"/>
                <a:stretch>
                  <a:fillRect l="-2242" t="-2330" b="-69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067892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lowchart: Terminator 4"/>
          <p:cNvSpPr/>
          <p:nvPr/>
        </p:nvSpPr>
        <p:spPr>
          <a:xfrm>
            <a:off x="1371600" y="533400"/>
            <a:ext cx="5638800" cy="1524000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2530690" y="914400"/>
            <a:ext cx="3478837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bn-BD" sz="5400" dirty="0" smtClean="0"/>
              <a:t>বাড়ির কাজ</a:t>
            </a:r>
            <a:endParaRPr lang="en-US" sz="5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609600" y="2286000"/>
                <a:ext cx="8001000" cy="218175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4800" dirty="0" smtClean="0"/>
                  <a:t>Na</a:t>
                </a:r>
                <a:r>
                  <a:rPr lang="en-US" sz="4800" baseline="-25000" dirty="0" smtClean="0"/>
                  <a:t> </a:t>
                </a:r>
                <a:r>
                  <a:rPr lang="en-US" sz="4800" dirty="0" smtClean="0"/>
                  <a:t>+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8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4800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4800" b="0" i="1" smtClean="0">
                            <a:latin typeface="Cambria Math"/>
                          </a:rPr>
                          <m:t>2</m:t>
                        </m:r>
                      </m:den>
                    </m:f>
                    <m:sSub>
                      <m:sSubPr>
                        <m:ctrlPr>
                          <a:rPr lang="en-US" sz="48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4800" b="0" i="1" smtClean="0">
                            <a:latin typeface="Cambria Math"/>
                          </a:rPr>
                          <m:t>𝐶𝑙</m:t>
                        </m:r>
                      </m:e>
                      <m:sub>
                        <m:r>
                          <a:rPr lang="en-US" sz="4800" b="0" i="1" smtClean="0"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4800" dirty="0" smtClean="0"/>
                  <a:t>=NaCl</a:t>
                </a:r>
                <a:endParaRPr lang="bn-BD" sz="4800" dirty="0" smtClean="0"/>
              </a:p>
              <a:p>
                <a:pPr algn="ctr"/>
                <a:endParaRPr lang="en-US" sz="4800" dirty="0" smtClean="0"/>
              </a:p>
              <a:p>
                <a:pPr algn="ctr"/>
                <a:r>
                  <a:rPr lang="bn-BD" sz="2000" dirty="0" smtClean="0"/>
                  <a:t>বিক্রিয়াটিতে জারণ বিজারণ যুগপৎ ঘটেছে </a:t>
                </a:r>
                <a:endParaRPr lang="en-US" sz="20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" y="2286000"/>
                <a:ext cx="8001000" cy="2181751"/>
              </a:xfrm>
              <a:prstGeom prst="rect">
                <a:avLst/>
              </a:prstGeom>
              <a:blipFill rotWithShape="1">
                <a:blip r:embed="rId2"/>
                <a:stretch>
                  <a:fillRect b="-41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83782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:\Users\Public\Pictures\oooooo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987"/>
          <a:stretch/>
        </p:blipFill>
        <p:spPr bwMode="auto">
          <a:xfrm>
            <a:off x="2" y="609601"/>
            <a:ext cx="9156798" cy="594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4127006" y="1905000"/>
            <a:ext cx="3721594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8800" dirty="0"/>
              <a:t>ধন্যবাদ</a:t>
            </a:r>
            <a:endParaRPr lang="en-US" sz="8800" dirty="0"/>
          </a:p>
        </p:txBody>
      </p:sp>
    </p:spTree>
    <p:extLst>
      <p:ext uri="{BB962C8B-B14F-4D97-AF65-F5344CB8AC3E}">
        <p14:creationId xmlns:p14="http://schemas.microsoft.com/office/powerpoint/2010/main" val="676501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1905000"/>
            <a:ext cx="82296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4800" b="1" dirty="0">
                <a:solidFill>
                  <a:srgbClr val="002060"/>
                </a:solidFill>
              </a:rPr>
              <a:t>সাইফুল হক</a:t>
            </a:r>
            <a:r>
              <a:rPr lang="en-US" sz="4800" b="1" dirty="0">
                <a:solidFill>
                  <a:srgbClr val="002060"/>
                </a:solidFill>
              </a:rPr>
              <a:t>       </a:t>
            </a:r>
            <a:r>
              <a:rPr lang="bn-BD" sz="4800" b="1" dirty="0">
                <a:solidFill>
                  <a:srgbClr val="002060"/>
                </a:solidFill>
              </a:rPr>
              <a:t> </a:t>
            </a:r>
            <a:r>
              <a:rPr lang="bn-BD" sz="4800" b="1" dirty="0" smtClean="0">
                <a:solidFill>
                  <a:srgbClr val="002060"/>
                </a:solidFill>
              </a:rPr>
              <a:t>          </a:t>
            </a:r>
            <a:r>
              <a:rPr lang="bn-BD" sz="4800" b="1" dirty="0">
                <a:solidFill>
                  <a:srgbClr val="002060"/>
                </a:solidFill>
              </a:rPr>
              <a:t>সহকারী </a:t>
            </a:r>
            <a:r>
              <a:rPr lang="bn-BD" sz="4800" b="1" dirty="0" smtClean="0">
                <a:solidFill>
                  <a:srgbClr val="002060"/>
                </a:solidFill>
              </a:rPr>
              <a:t>শিক্ষক বিজ্ঞান</a:t>
            </a:r>
            <a:endParaRPr lang="bn-BD" sz="4800" b="1" dirty="0">
              <a:solidFill>
                <a:srgbClr val="002060"/>
              </a:solidFill>
            </a:endParaRPr>
          </a:p>
          <a:p>
            <a:r>
              <a:rPr lang="bn-BD" sz="4800" b="1" dirty="0">
                <a:solidFill>
                  <a:srgbClr val="002060"/>
                </a:solidFill>
              </a:rPr>
              <a:t>সোনারগাঁও উচ্চ বিদ্যালয়</a:t>
            </a:r>
          </a:p>
          <a:p>
            <a:r>
              <a:rPr lang="bn-BD" sz="4800" b="1" dirty="0">
                <a:solidFill>
                  <a:srgbClr val="002060"/>
                </a:solidFill>
              </a:rPr>
              <a:t>রাঙ্গুনিয়া ,চট্টগ্রাম</a:t>
            </a:r>
          </a:p>
          <a:p>
            <a:r>
              <a:rPr lang="bn-BD" sz="4800" b="1" dirty="0">
                <a:solidFill>
                  <a:srgbClr val="002060"/>
                </a:solidFill>
              </a:rPr>
              <a:t>মোবাইল </a:t>
            </a:r>
            <a:r>
              <a:rPr lang="bn-BD" sz="4800" b="1" dirty="0" smtClean="0">
                <a:solidFill>
                  <a:srgbClr val="002060"/>
                </a:solidFill>
              </a:rPr>
              <a:t>০১৮৪০৫২৩২৫</a:t>
            </a:r>
            <a:r>
              <a:rPr lang="en-US" sz="4800" b="1" dirty="0">
                <a:solidFill>
                  <a:srgbClr val="002060"/>
                </a:solidFill>
              </a:rPr>
              <a:t>2   </a:t>
            </a:r>
          </a:p>
          <a:p>
            <a:r>
              <a:rPr lang="bn-BD" sz="4800" b="1" dirty="0">
                <a:solidFill>
                  <a:srgbClr val="002060"/>
                </a:solidFill>
              </a:rPr>
              <a:t>ই মেইল</a:t>
            </a:r>
            <a:r>
              <a:rPr lang="en-US" sz="4000" b="1" dirty="0">
                <a:solidFill>
                  <a:srgbClr val="002060"/>
                </a:solidFill>
              </a:rPr>
              <a:t>Shaqueac252@gmail.com</a:t>
            </a:r>
            <a:endParaRPr lang="bn-BD" sz="4000" b="1" dirty="0">
              <a:solidFill>
                <a:srgbClr val="002060"/>
              </a:solidFill>
            </a:endParaRPr>
          </a:p>
        </p:txBody>
      </p:sp>
      <p:sp>
        <p:nvSpPr>
          <p:cNvPr id="3" name="Title 1"/>
          <p:cNvSpPr>
            <a:spLocks noGrp="1"/>
          </p:cNvSpPr>
          <p:nvPr/>
        </p:nvSpPr>
        <p:spPr>
          <a:xfrm>
            <a:off x="533400" y="381000"/>
            <a:ext cx="8229600" cy="11430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7200" dirty="0" err="1" smtClean="0"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7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dirty="0" err="1" smtClean="0"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7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57200" y="1892043"/>
            <a:ext cx="82296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4800" b="1" dirty="0">
                <a:solidFill>
                  <a:srgbClr val="002060"/>
                </a:solidFill>
              </a:rPr>
              <a:t>সাইফুল হক</a:t>
            </a:r>
            <a:r>
              <a:rPr lang="en-US" sz="4800" b="1" dirty="0">
                <a:solidFill>
                  <a:srgbClr val="002060"/>
                </a:solidFill>
              </a:rPr>
              <a:t>       </a:t>
            </a:r>
            <a:r>
              <a:rPr lang="bn-BD" sz="4800" b="1" dirty="0">
                <a:solidFill>
                  <a:srgbClr val="002060"/>
                </a:solidFill>
              </a:rPr>
              <a:t> </a:t>
            </a:r>
            <a:r>
              <a:rPr lang="bn-BD" sz="4800" b="1" dirty="0" smtClean="0">
                <a:solidFill>
                  <a:srgbClr val="002060"/>
                </a:solidFill>
              </a:rPr>
              <a:t>          </a:t>
            </a:r>
            <a:r>
              <a:rPr lang="bn-BD" sz="4800" b="1" dirty="0">
                <a:solidFill>
                  <a:srgbClr val="002060"/>
                </a:solidFill>
              </a:rPr>
              <a:t>সহকারী </a:t>
            </a:r>
            <a:r>
              <a:rPr lang="bn-BD" sz="4800" b="1" dirty="0" smtClean="0">
                <a:solidFill>
                  <a:srgbClr val="002060"/>
                </a:solidFill>
              </a:rPr>
              <a:t>শিক্ষক বিজ্ঞান</a:t>
            </a:r>
            <a:endParaRPr lang="bn-BD" sz="4800" b="1" dirty="0">
              <a:solidFill>
                <a:srgbClr val="002060"/>
              </a:solidFill>
            </a:endParaRPr>
          </a:p>
          <a:p>
            <a:r>
              <a:rPr lang="bn-BD" sz="4800" b="1" dirty="0">
                <a:solidFill>
                  <a:srgbClr val="002060"/>
                </a:solidFill>
              </a:rPr>
              <a:t>সোনারগাঁও উচ্চ বিদ্যালয়</a:t>
            </a:r>
          </a:p>
          <a:p>
            <a:r>
              <a:rPr lang="bn-BD" sz="4800" b="1" dirty="0">
                <a:solidFill>
                  <a:srgbClr val="002060"/>
                </a:solidFill>
              </a:rPr>
              <a:t>রাঙ্গুনিয়া ,চট্টগ্রাম</a:t>
            </a:r>
          </a:p>
          <a:p>
            <a:r>
              <a:rPr lang="bn-BD" sz="4800" b="1" dirty="0">
                <a:solidFill>
                  <a:srgbClr val="002060"/>
                </a:solidFill>
              </a:rPr>
              <a:t>মোবাইল </a:t>
            </a:r>
            <a:r>
              <a:rPr lang="bn-BD" sz="4800" b="1" dirty="0" smtClean="0">
                <a:solidFill>
                  <a:srgbClr val="002060"/>
                </a:solidFill>
              </a:rPr>
              <a:t>০১৮৪০৫২৩২৫</a:t>
            </a:r>
            <a:r>
              <a:rPr lang="en-US" sz="4800" b="1" dirty="0">
                <a:solidFill>
                  <a:srgbClr val="002060"/>
                </a:solidFill>
              </a:rPr>
              <a:t>2   </a:t>
            </a:r>
          </a:p>
          <a:p>
            <a:r>
              <a:rPr lang="bn-BD" sz="4800" b="1" dirty="0">
                <a:solidFill>
                  <a:srgbClr val="002060"/>
                </a:solidFill>
              </a:rPr>
              <a:t>ই মেইল</a:t>
            </a:r>
            <a:r>
              <a:rPr lang="en-US" sz="4000" b="1" dirty="0">
                <a:solidFill>
                  <a:srgbClr val="002060"/>
                </a:solidFill>
              </a:rPr>
              <a:t>Shaqueac252@gmail.com</a:t>
            </a:r>
            <a:endParaRPr lang="bn-BD" sz="4000" b="1" dirty="0">
              <a:solidFill>
                <a:srgbClr val="002060"/>
              </a:solidFill>
            </a:endParaRPr>
          </a:p>
        </p:txBody>
      </p:sp>
      <p:sp>
        <p:nvSpPr>
          <p:cNvPr id="5" name="Title 1"/>
          <p:cNvSpPr>
            <a:spLocks noGrp="1"/>
          </p:cNvSpPr>
          <p:nvPr/>
        </p:nvSpPr>
        <p:spPr>
          <a:xfrm>
            <a:off x="533400" y="368043"/>
            <a:ext cx="8229600" cy="11430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7200" dirty="0" err="1" smtClean="0"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7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dirty="0" err="1" smtClean="0"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72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04736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" grpId="0"/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orizontal Scroll 3"/>
          <p:cNvSpPr/>
          <p:nvPr/>
        </p:nvSpPr>
        <p:spPr>
          <a:xfrm>
            <a:off x="152400" y="1539240"/>
            <a:ext cx="8619066" cy="5105400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762000" y="2362200"/>
            <a:ext cx="7772400" cy="35702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BD" sz="8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রসায়ন</a:t>
            </a:r>
            <a:endParaRPr lang="bn-BD" sz="80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8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১০ম </a:t>
            </a:r>
            <a:r>
              <a:rPr lang="bn-BD" sz="80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শ্রেণি</a:t>
            </a:r>
          </a:p>
          <a:p>
            <a:pPr algn="ctr"/>
            <a:r>
              <a:rPr lang="bn-BD" sz="66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৫০ মিনিট</a:t>
            </a:r>
            <a:endParaRPr lang="en-US" sz="66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itle 1"/>
          <p:cNvSpPr>
            <a:spLocks noGrp="1"/>
          </p:cNvSpPr>
          <p:nvPr/>
        </p:nvSpPr>
        <p:spPr>
          <a:xfrm>
            <a:off x="223158" y="216626"/>
            <a:ext cx="8311242" cy="11430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BD" sz="7200" dirty="0" smtClean="0">
                <a:latin typeface="NikoshBAN" pitchFamily="2" charset="0"/>
                <a:cs typeface="NikoshBAN" pitchFamily="2" charset="0"/>
              </a:rPr>
              <a:t>বিষয়</a:t>
            </a:r>
            <a:r>
              <a:rPr lang="en-US" sz="7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dirty="0" err="1" smtClean="0"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72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9919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152400" y="152400"/>
            <a:ext cx="8763000" cy="6477000"/>
            <a:chOff x="152400" y="152400"/>
            <a:chExt cx="8763000" cy="6477000"/>
          </a:xfrm>
        </p:grpSpPr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2400" y="152400"/>
              <a:ext cx="8763000" cy="3171595"/>
            </a:xfrm>
            <a:prstGeom prst="rect">
              <a:avLst/>
            </a:prstGeom>
          </p:spPr>
        </p:pic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2400" y="2819400"/>
              <a:ext cx="8763000" cy="38100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756169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bn-BD" sz="7200" b="1" dirty="0" smtClean="0">
                <a:solidFill>
                  <a:srgbClr val="92D050"/>
                </a:solidFill>
              </a:rPr>
              <a:t>পূর্বজ্ঞান যাচাই</a:t>
            </a:r>
            <a:endParaRPr lang="en-US" sz="7200" b="1" dirty="0">
              <a:solidFill>
                <a:srgbClr val="92D05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3400" y="1981200"/>
            <a:ext cx="83058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arenR"/>
            </a:pPr>
            <a:r>
              <a:rPr lang="bn-BD" sz="4400" dirty="0" smtClean="0"/>
              <a:t>আচ্ছা বলত লোহায় মরিচা ধারে কেন ?</a:t>
            </a:r>
          </a:p>
          <a:p>
            <a:pPr marL="342900" indent="-342900">
              <a:buFont typeface="+mj-lt"/>
              <a:buAutoNum type="arabicParenR"/>
            </a:pPr>
            <a:r>
              <a:rPr lang="bn-BD" sz="4400" dirty="0"/>
              <a:t>আচ্ছা বলত </a:t>
            </a:r>
            <a:r>
              <a:rPr lang="bn-BD" sz="4400" dirty="0" smtClean="0"/>
              <a:t>গাছে কাচা আম পাকে কেন ?</a:t>
            </a:r>
          </a:p>
          <a:p>
            <a:pPr marL="342900" indent="-342900">
              <a:buFont typeface="+mj-lt"/>
              <a:buAutoNum type="arabicParenR"/>
            </a:pPr>
            <a:r>
              <a:rPr lang="bn-BD" sz="4400" dirty="0" smtClean="0"/>
              <a:t>পানি বরফে  পরিণত হওয়াকে কোন ধরণের পরিবর্তন বলে ?</a:t>
            </a:r>
          </a:p>
        </p:txBody>
      </p:sp>
    </p:spTree>
    <p:extLst>
      <p:ext uri="{BB962C8B-B14F-4D97-AF65-F5344CB8AC3E}">
        <p14:creationId xmlns:p14="http://schemas.microsoft.com/office/powerpoint/2010/main" val="910665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057400" y="762000"/>
            <a:ext cx="5486400" cy="102181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BD" sz="8000" dirty="0" smtClean="0">
                <a:latin typeface="NikoshBAN" pitchFamily="2" charset="0"/>
                <a:cs typeface="NikoshBAN" pitchFamily="2" charset="0"/>
              </a:rPr>
              <a:t>রাসায়নিক বিক্রিয়া</a:t>
            </a:r>
          </a:p>
          <a:p>
            <a:pPr algn="ctr"/>
            <a:r>
              <a:rPr lang="bn-BD" sz="96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অধ্যায় </a:t>
            </a:r>
            <a:r>
              <a:rPr lang="bn-BD" sz="96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৭</a:t>
            </a:r>
            <a:r>
              <a:rPr lang="bn-BD" sz="9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ম</a:t>
            </a:r>
            <a:endParaRPr lang="bn-BD" sz="96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bn-BD" sz="96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endParaRPr lang="bn-BD" sz="96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endParaRPr lang="bn-BD" sz="9600" dirty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96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অধ্যায় ৯ম</a:t>
            </a:r>
          </a:p>
          <a:p>
            <a:pPr algn="ctr"/>
            <a:r>
              <a:rPr lang="bn-BD" dirty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পৃষ্ঠা ৬৫-৬৮</a:t>
            </a:r>
            <a:endParaRPr lang="en-US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9130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65760" y="1905000"/>
            <a:ext cx="8229600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bn-BD" sz="800" b="1" dirty="0">
              <a:latin typeface="NikoshBAN" pitchFamily="2" charset="0"/>
              <a:cs typeface="NikoshBAN" pitchFamily="2" charset="0"/>
            </a:endParaRPr>
          </a:p>
          <a:p>
            <a:r>
              <a:rPr lang="bn-BD" sz="3600" b="1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এ পাঠ শেষে শিক্ষার্থীরা </a:t>
            </a:r>
          </a:p>
          <a:p>
            <a:pPr marL="571500" indent="-571500">
              <a:buFont typeface="Wingdings" pitchFamily="2" charset="2"/>
              <a:buChar char="q"/>
            </a:pPr>
            <a:r>
              <a:rPr lang="bn-BD" sz="3600" b="1" dirty="0" smtClean="0">
                <a:latin typeface="NikoshBAN" pitchFamily="2" charset="0"/>
                <a:cs typeface="NikoshBAN" pitchFamily="2" charset="0"/>
              </a:rPr>
              <a:t>ভৌত পরিবর্তন ও রাসায়নিক পরিবর্তন এর </a:t>
            </a:r>
            <a:r>
              <a:rPr lang="bn-BD" sz="3600" b="1" dirty="0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সংজ্ঞা</a:t>
            </a:r>
            <a:r>
              <a:rPr lang="bn-BD" sz="3600" b="1" dirty="0" smtClean="0">
                <a:latin typeface="NikoshBAN" pitchFamily="2" charset="0"/>
                <a:cs typeface="NikoshBAN" pitchFamily="2" charset="0"/>
              </a:rPr>
              <a:t> দিতে পারব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ে</a:t>
            </a:r>
            <a:r>
              <a:rPr lang="bn-BD" sz="3600" b="1" dirty="0" smtClean="0">
                <a:latin typeface="NikoshBAN" pitchFamily="2" charset="0"/>
                <a:cs typeface="NikoshBAN" pitchFamily="2" charset="0"/>
              </a:rPr>
              <a:t>।</a:t>
            </a:r>
            <a:endParaRPr lang="bn-BD" sz="3600" b="1" dirty="0">
              <a:latin typeface="NikoshBAN" pitchFamily="2" charset="0"/>
              <a:cs typeface="NikoshBAN" pitchFamily="2" charset="0"/>
            </a:endParaRPr>
          </a:p>
          <a:p>
            <a:pPr marL="457200" indent="-457200">
              <a:buFont typeface="Wingdings" pitchFamily="2" charset="2"/>
              <a:buChar char="q"/>
            </a:pPr>
            <a:r>
              <a:rPr lang="bn-BD" sz="3200" b="1" dirty="0">
                <a:latin typeface="NikoshBAN" pitchFamily="2" charset="0"/>
                <a:cs typeface="NikoshBAN" pitchFamily="2" charset="0"/>
              </a:rPr>
              <a:t>ভৌত পরিবর্তন ও রাসায়নিক পরিবর্তন এর </a:t>
            </a:r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মধ্যে </a:t>
            </a:r>
            <a:r>
              <a:rPr lang="bn-BD" sz="3200" b="1" dirty="0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পার্থক্য </a:t>
            </a:r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নির্ণয় করতে পারবে</a:t>
            </a:r>
            <a:r>
              <a:rPr lang="bn-BD" sz="3600" b="1" dirty="0" smtClean="0">
                <a:latin typeface="NikoshBAN" pitchFamily="2" charset="0"/>
                <a:cs typeface="NikoshBAN" pitchFamily="2" charset="0"/>
              </a:rPr>
              <a:t>। </a:t>
            </a:r>
            <a:endParaRPr lang="bn-BD" sz="3600" b="1" dirty="0">
              <a:latin typeface="NikoshBAN" pitchFamily="2" charset="0"/>
              <a:cs typeface="NikoshBAN" pitchFamily="2" charset="0"/>
            </a:endParaRPr>
          </a:p>
          <a:p>
            <a:pPr marL="571500" indent="-571500">
              <a:buFont typeface="Wingdings" pitchFamily="2" charset="2"/>
              <a:buChar char="q"/>
            </a:pPr>
            <a:r>
              <a:rPr lang="bn-BD" sz="3600" b="1" dirty="0" smtClean="0">
                <a:latin typeface="NikoshBAN" pitchFamily="2" charset="0"/>
                <a:cs typeface="NikoshBAN" pitchFamily="2" charset="0"/>
              </a:rPr>
              <a:t>পরিবর্তন বিশ্লেষণ করে জারন-বিজারন বিক্রিয়া </a:t>
            </a:r>
            <a:r>
              <a:rPr lang="bn-BD" sz="3600" b="1" dirty="0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শনাক্ত</a:t>
            </a:r>
            <a:r>
              <a:rPr lang="bn-BD" sz="3600" b="1" dirty="0" smtClean="0">
                <a:latin typeface="NikoshBAN" pitchFamily="2" charset="0"/>
                <a:cs typeface="NikoshBAN" pitchFamily="2" charset="0"/>
              </a:rPr>
              <a:t> করতে পারবে।</a:t>
            </a:r>
          </a:p>
          <a:p>
            <a:pPr marL="457200" indent="-457200">
              <a:buFont typeface="Wingdings" pitchFamily="2" charset="2"/>
              <a:buChar char="q"/>
            </a:pPr>
            <a:r>
              <a:rPr lang="bn-BD" sz="2800" b="1" dirty="0" smtClean="0"/>
              <a:t>রাসায়নিক বিক্রিয়ায় </a:t>
            </a:r>
            <a:r>
              <a:rPr lang="bn-BD" sz="2800" b="1" dirty="0"/>
              <a:t>জারণ বিজারণ যুগপৎ </a:t>
            </a:r>
            <a:r>
              <a:rPr lang="bn-BD" sz="2800" b="1" dirty="0" smtClean="0"/>
              <a:t>ঘটে তা     </a:t>
            </a:r>
            <a:r>
              <a:rPr lang="bn-BD" sz="2800" b="1" dirty="0" smtClean="0">
                <a:solidFill>
                  <a:srgbClr val="CC3300"/>
                </a:solidFill>
              </a:rPr>
              <a:t>ব্যাখ্যা</a:t>
            </a:r>
            <a:r>
              <a:rPr lang="bn-BD" sz="2800" b="1" dirty="0" smtClean="0"/>
              <a:t> করতে পারবে ।</a:t>
            </a:r>
            <a:endParaRPr lang="en-US" sz="2800" b="1" dirty="0"/>
          </a:p>
          <a:p>
            <a:pPr marL="514350" indent="-514350">
              <a:buFont typeface="+mj-lt"/>
              <a:buAutoNum type="arabicParenR"/>
            </a:pPr>
            <a:endParaRPr lang="bn-BD" sz="36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143000" y="533400"/>
            <a:ext cx="67056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BD" sz="96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শিখনফল</a:t>
            </a:r>
          </a:p>
        </p:txBody>
      </p:sp>
    </p:spTree>
    <p:extLst>
      <p:ext uri="{BB962C8B-B14F-4D97-AF65-F5344CB8AC3E}">
        <p14:creationId xmlns:p14="http://schemas.microsoft.com/office/powerpoint/2010/main" val="822418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457200"/>
            <a:ext cx="7620000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b="1" dirty="0" smtClean="0">
                <a:solidFill>
                  <a:srgbClr val="FF0000"/>
                </a:solidFill>
              </a:rPr>
              <a:t>ভৌত পরিবর্তনঃ </a:t>
            </a:r>
            <a:r>
              <a:rPr lang="bn-BD" sz="3200" dirty="0" smtClean="0"/>
              <a:t>যদি কোনো পদার্থের অভ্যন্তরীণ রাসাযনিক গঠনের কোনো পরিবর্তন না ঘটে সুদু বাহ্যিক অবস্থার পরিবর্তন ঘটে </a:t>
            </a:r>
            <a:r>
              <a:rPr lang="bn-BD" sz="3200" dirty="0"/>
              <a:t>তাকে ভৌত </a:t>
            </a:r>
            <a:r>
              <a:rPr lang="bn-BD" sz="3200" dirty="0" smtClean="0"/>
              <a:t>পরিবর্তন বলে</a:t>
            </a:r>
            <a:r>
              <a:rPr lang="bn-BD" sz="3200" dirty="0" smtClean="0"/>
              <a:t>।</a:t>
            </a:r>
          </a:p>
          <a:p>
            <a:r>
              <a:rPr lang="bn-BD" sz="3200" dirty="0" smtClean="0"/>
              <a:t>যেমনঃপানি বরফে পরিণত হওয়া ।</a:t>
            </a:r>
            <a:endParaRPr lang="bn-BD" sz="3200" dirty="0" smtClean="0"/>
          </a:p>
          <a:p>
            <a:r>
              <a:rPr lang="bn-BD" sz="3200" dirty="0" smtClean="0"/>
              <a:t> </a:t>
            </a:r>
            <a:r>
              <a:rPr lang="bn-BD" sz="4000" b="1" dirty="0" smtClean="0">
                <a:solidFill>
                  <a:srgbClr val="FF0000"/>
                </a:solidFill>
              </a:rPr>
              <a:t>রাসায়নিক </a:t>
            </a:r>
            <a:r>
              <a:rPr lang="bn-BD" sz="4000" b="1" dirty="0" smtClean="0">
                <a:solidFill>
                  <a:srgbClr val="FF0000"/>
                </a:solidFill>
              </a:rPr>
              <a:t>পরিবর্তনঃ </a:t>
            </a:r>
            <a:r>
              <a:rPr lang="bn-BD" sz="3200" dirty="0" smtClean="0"/>
              <a:t>যে পরিবর্তনের ফলে সম্পূর্ণ ভিন্ন ধর্মবিশিষ্ট নতুন পদার্থে পরিণত হয় তাকে রাসায়নিক পরিবর্তন </a:t>
            </a:r>
            <a:r>
              <a:rPr lang="bn-BD" sz="3200" dirty="0" smtClean="0"/>
              <a:t>বলে।</a:t>
            </a:r>
          </a:p>
          <a:p>
            <a:r>
              <a:rPr lang="bn-BD" sz="3200" dirty="0"/>
              <a:t> </a:t>
            </a:r>
            <a:r>
              <a:rPr lang="bn-BD" sz="3200" dirty="0" smtClean="0"/>
              <a:t>যেমনঃলোহায় মরিচা পডা। </a:t>
            </a:r>
            <a:endParaRPr lang="bn-BD" sz="3200" dirty="0" smtClean="0"/>
          </a:p>
        </p:txBody>
      </p:sp>
    </p:spTree>
    <p:extLst>
      <p:ext uri="{BB962C8B-B14F-4D97-AF65-F5344CB8AC3E}">
        <p14:creationId xmlns:p14="http://schemas.microsoft.com/office/powerpoint/2010/main" val="24964542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7099634"/>
              </p:ext>
            </p:extLst>
          </p:nvPr>
        </p:nvGraphicFramePr>
        <p:xfrm>
          <a:off x="381000" y="380999"/>
          <a:ext cx="8458200" cy="61722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29100"/>
                <a:gridCol w="4229100"/>
              </a:tblGrid>
              <a:tr h="881743">
                <a:tc>
                  <a:txBody>
                    <a:bodyPr/>
                    <a:lstStyle/>
                    <a:p>
                      <a:pPr algn="just"/>
                      <a:r>
                        <a:rPr lang="bn-BD" sz="2800" b="1" dirty="0" smtClean="0"/>
                        <a:t>ভৌত</a:t>
                      </a:r>
                      <a:r>
                        <a:rPr lang="bn-BD" sz="2800" b="1" baseline="0" dirty="0" smtClean="0"/>
                        <a:t> পরিবর্তন</a:t>
                      </a:r>
                      <a:endParaRPr lang="en-US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/>
                      <a:endParaRPr lang="bn-BD" dirty="0" smtClean="0"/>
                    </a:p>
                    <a:p>
                      <a:pPr algn="just"/>
                      <a:r>
                        <a:rPr lang="bn-BD" sz="2800" b="1" dirty="0" smtClean="0"/>
                        <a:t>রাসায়নিক</a:t>
                      </a:r>
                      <a:r>
                        <a:rPr lang="bn-BD" sz="2800" b="1" baseline="0" dirty="0" smtClean="0"/>
                        <a:t>  পরিবর্তন</a:t>
                      </a:r>
                      <a:endParaRPr lang="en-US" sz="2800" b="1" dirty="0"/>
                    </a:p>
                  </a:txBody>
                  <a:tcPr/>
                </a:tc>
              </a:tr>
              <a:tr h="881743">
                <a:tc>
                  <a:txBody>
                    <a:bodyPr/>
                    <a:lstStyle/>
                    <a:p>
                      <a:pPr algn="just"/>
                      <a:r>
                        <a:rPr lang="bn-BD" dirty="0" smtClean="0"/>
                        <a:t>নতুন</a:t>
                      </a:r>
                      <a:r>
                        <a:rPr lang="bn-BD" baseline="0" dirty="0" smtClean="0"/>
                        <a:t> বস্তু সৃষ্টি হয় না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BD" dirty="0" smtClean="0"/>
                        <a:t>নতুন</a:t>
                      </a:r>
                      <a:r>
                        <a:rPr lang="bn-BD" baseline="0" dirty="0" smtClean="0"/>
                        <a:t> বস্তু সৃষ্টি হয় </a:t>
                      </a:r>
                      <a:endParaRPr lang="en-US" dirty="0" smtClean="0"/>
                    </a:p>
                    <a:p>
                      <a:pPr algn="just"/>
                      <a:endParaRPr lang="en-US" dirty="0"/>
                    </a:p>
                  </a:txBody>
                  <a:tcPr/>
                </a:tc>
              </a:tr>
              <a:tr h="881743">
                <a:tc>
                  <a:txBody>
                    <a:bodyPr/>
                    <a:lstStyle/>
                    <a:p>
                      <a:pPr algn="just"/>
                      <a:r>
                        <a:rPr lang="bn-BD" dirty="0" smtClean="0"/>
                        <a:t>অণুর</a:t>
                      </a:r>
                      <a:r>
                        <a:rPr lang="bn-BD" baseline="0" dirty="0" smtClean="0"/>
                        <a:t> গঠনের পরিবর্তন হয় না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BD" dirty="0" smtClean="0"/>
                        <a:t>অণুর</a:t>
                      </a:r>
                      <a:r>
                        <a:rPr lang="bn-BD" baseline="0" dirty="0" smtClean="0"/>
                        <a:t> গঠনের পরিবর্তন হয় </a:t>
                      </a:r>
                      <a:endParaRPr lang="en-US" dirty="0" smtClean="0"/>
                    </a:p>
                    <a:p>
                      <a:pPr algn="just"/>
                      <a:endParaRPr lang="en-US" dirty="0"/>
                    </a:p>
                  </a:txBody>
                  <a:tcPr/>
                </a:tc>
              </a:tr>
              <a:tr h="881743">
                <a:tc>
                  <a:txBody>
                    <a:bodyPr/>
                    <a:lstStyle/>
                    <a:p>
                      <a:pPr algn="just"/>
                      <a:r>
                        <a:rPr lang="bn-BD" dirty="0" smtClean="0"/>
                        <a:t>এই</a:t>
                      </a:r>
                      <a:r>
                        <a:rPr lang="bn-BD" baseline="0" dirty="0" smtClean="0"/>
                        <a:t> পরিবর্তন অস্থায়ী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bn-BD" dirty="0" smtClean="0"/>
                        <a:t>এই</a:t>
                      </a:r>
                      <a:r>
                        <a:rPr lang="bn-BD" baseline="0" dirty="0" smtClean="0"/>
                        <a:t> পরিবর্তন স্থায়ী</a:t>
                      </a:r>
                      <a:endParaRPr lang="en-US" dirty="0"/>
                    </a:p>
                  </a:txBody>
                  <a:tcPr/>
                </a:tc>
              </a:tr>
              <a:tr h="881743">
                <a:tc>
                  <a:txBody>
                    <a:bodyPr/>
                    <a:lstStyle/>
                    <a:p>
                      <a:pPr algn="just"/>
                      <a:r>
                        <a:rPr lang="bn-BD" dirty="0" smtClean="0"/>
                        <a:t>ভৌত</a:t>
                      </a:r>
                      <a:r>
                        <a:rPr lang="bn-BD" baseline="0" dirty="0" smtClean="0"/>
                        <a:t> ধর্মের পরিবর্তন হয়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bn-BD" baseline="0" dirty="0" smtClean="0"/>
                        <a:t>রাসায়নিক ধর্মের পরিবর্তন হয় </a:t>
                      </a:r>
                      <a:endParaRPr lang="en-US" dirty="0"/>
                    </a:p>
                  </a:txBody>
                  <a:tcPr/>
                </a:tc>
              </a:tr>
              <a:tr h="881743">
                <a:tc>
                  <a:txBody>
                    <a:bodyPr/>
                    <a:lstStyle/>
                    <a:p>
                      <a:pPr algn="just"/>
                      <a:r>
                        <a:rPr lang="bn-BD" dirty="0" smtClean="0"/>
                        <a:t>বস্তুকে</a:t>
                      </a:r>
                      <a:r>
                        <a:rPr lang="bn-BD" baseline="0" dirty="0" smtClean="0"/>
                        <a:t> </a:t>
                      </a:r>
                      <a:r>
                        <a:rPr lang="bn-BD" dirty="0" smtClean="0"/>
                        <a:t>পূর্বের</a:t>
                      </a:r>
                      <a:r>
                        <a:rPr lang="bn-BD" baseline="0" dirty="0" smtClean="0"/>
                        <a:t> অবস্থায় ফিরে আনা সম্বব ।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bn-BD" dirty="0" smtClean="0"/>
                        <a:t>বস্তুকে</a:t>
                      </a:r>
                      <a:r>
                        <a:rPr lang="bn-BD" baseline="0" dirty="0" smtClean="0"/>
                        <a:t> </a:t>
                      </a:r>
                      <a:r>
                        <a:rPr lang="bn-BD" dirty="0" smtClean="0"/>
                        <a:t>পূর্বের</a:t>
                      </a:r>
                      <a:r>
                        <a:rPr lang="bn-BD" baseline="0" dirty="0" smtClean="0"/>
                        <a:t> অবস্থায় ফিরে আনা সম্বব নয়।</a:t>
                      </a:r>
                      <a:endParaRPr lang="en-US" dirty="0"/>
                    </a:p>
                  </a:txBody>
                  <a:tcPr/>
                </a:tc>
              </a:tr>
              <a:tr h="881743">
                <a:tc>
                  <a:txBody>
                    <a:bodyPr/>
                    <a:lstStyle/>
                    <a:p>
                      <a:pPr algn="just"/>
                      <a:r>
                        <a:rPr lang="bn-BD" dirty="0" smtClean="0"/>
                        <a:t>সং</a:t>
                      </a:r>
                      <a:r>
                        <a:rPr lang="bn-BD" baseline="0" dirty="0" smtClean="0"/>
                        <a:t>যুতির পরিবর্তন হয় না।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BD" dirty="0" smtClean="0"/>
                        <a:t>সং</a:t>
                      </a:r>
                      <a:r>
                        <a:rPr lang="bn-BD" baseline="0" dirty="0" smtClean="0"/>
                        <a:t>যুতির পরিবর্তন হয় ।</a:t>
                      </a:r>
                      <a:endParaRPr lang="en-US" dirty="0" smtClean="0"/>
                    </a:p>
                    <a:p>
                      <a:pPr algn="just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25579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714</TotalTime>
  <Words>419</Words>
  <Application>Microsoft Office PowerPoint</Application>
  <PresentationFormat>On-screen Show (4:3)</PresentationFormat>
  <Paragraphs>81</Paragraphs>
  <Slides>17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পূর্বজ্ঞান যাচাই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মূল্যায়ন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ShAiFuL HaQuE</dc:creator>
  <cp:lastModifiedBy>My</cp:lastModifiedBy>
  <cp:revision>75</cp:revision>
  <dcterms:created xsi:type="dcterms:W3CDTF">2006-08-16T00:00:00Z</dcterms:created>
  <dcterms:modified xsi:type="dcterms:W3CDTF">2021-02-14T17:53:05Z</dcterms:modified>
</cp:coreProperties>
</file>