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sldIdLst>
    <p:sldId id="257" r:id="rId2"/>
    <p:sldId id="279" r:id="rId3"/>
    <p:sldId id="280" r:id="rId4"/>
    <p:sldId id="260" r:id="rId5"/>
    <p:sldId id="261" r:id="rId6"/>
    <p:sldId id="267" r:id="rId7"/>
    <p:sldId id="262" r:id="rId8"/>
    <p:sldId id="263" r:id="rId9"/>
    <p:sldId id="264" r:id="rId10"/>
    <p:sldId id="265" r:id="rId11"/>
    <p:sldId id="276" r:id="rId12"/>
    <p:sldId id="268" r:id="rId13"/>
    <p:sldId id="269" r:id="rId14"/>
    <p:sldId id="270" r:id="rId15"/>
    <p:sldId id="277" r:id="rId16"/>
    <p:sldId id="271" r:id="rId17"/>
    <p:sldId id="272" r:id="rId18"/>
    <p:sldId id="273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31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75AA-0DE8-4255-A17B-B09EB7C2CA2A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70EE-ED41-4CFF-8711-7B70B11D48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300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75AA-0DE8-4255-A17B-B09EB7C2CA2A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70EE-ED41-4CFF-8711-7B70B11D48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694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75AA-0DE8-4255-A17B-B09EB7C2CA2A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70EE-ED41-4CFF-8711-7B70B11D48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042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75AA-0DE8-4255-A17B-B09EB7C2CA2A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70EE-ED41-4CFF-8711-7B70B11D48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9797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75AA-0DE8-4255-A17B-B09EB7C2CA2A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70EE-ED41-4CFF-8711-7B70B11D48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1695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75AA-0DE8-4255-A17B-B09EB7C2CA2A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70EE-ED41-4CFF-8711-7B70B11D48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3681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75AA-0DE8-4255-A17B-B09EB7C2CA2A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70EE-ED41-4CFF-8711-7B70B11D48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5384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75AA-0DE8-4255-A17B-B09EB7C2CA2A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70EE-ED41-4CFF-8711-7B70B11D48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880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75AA-0DE8-4255-A17B-B09EB7C2CA2A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70EE-ED41-4CFF-8711-7B70B11D48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4246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75AA-0DE8-4255-A17B-B09EB7C2CA2A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70EE-ED41-4CFF-8711-7B70B11D48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574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75AA-0DE8-4255-A17B-B09EB7C2CA2A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70EE-ED41-4CFF-8711-7B70B11D48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8633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75AA-0DE8-4255-A17B-B09EB7C2CA2A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070EE-ED41-4CFF-8711-7B70B11D48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597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6542"/>
            <a:ext cx="9144000" cy="63506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372140" y="127445"/>
            <a:ext cx="8389087" cy="92333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bn-BD" sz="5400" b="1" cap="all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5400" b="1" cap="all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5400" b="1" cap="all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54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5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7039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818" y="2039808"/>
            <a:ext cx="8710367" cy="2228752"/>
          </a:xfrm>
          <a:prstGeom prst="rect">
            <a:avLst/>
          </a:prstGeom>
          <a:gradFill>
            <a:gsLst>
              <a:gs pos="0">
                <a:schemeClr val="accent1"/>
              </a:gs>
              <a:gs pos="0">
                <a:srgbClr val="00B0F0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IN" sz="3200" dirty="0" smtClean="0"/>
              <a:t>এই গানটি নৌকমান্ডোদের জন্য ছিল একটি সংকেত। যা শুনে তারা পাকিস্থানী সৈন্যদের উপর আঘাত হেনেছিল।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1541474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812" y="2858237"/>
            <a:ext cx="2121031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/>
              <a:t>যোগাযোগ</a:t>
            </a:r>
            <a:endParaRPr lang="en-US" sz="32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709333" y="3166533"/>
            <a:ext cx="601309" cy="104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379818" y="1728699"/>
            <a:ext cx="744716" cy="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53293" y="1489715"/>
            <a:ext cx="310141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/>
              <a:t>একমুখী যোগাযোগ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124534" y="4326600"/>
            <a:ext cx="297886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/>
              <a:t>দ্বিমুখী</a:t>
            </a:r>
            <a:r>
              <a:rPr lang="bn-IN" dirty="0" smtClean="0"/>
              <a:t> </a:t>
            </a:r>
            <a:r>
              <a:rPr lang="bn-IN" sz="2800" dirty="0" smtClean="0"/>
              <a:t>যোগাযোগ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347273" y="264107"/>
            <a:ext cx="465684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যোগাযোগের প্রকারভেদঃ</a:t>
            </a:r>
            <a:endParaRPr lang="en-US" sz="3200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308418" y="4577746"/>
            <a:ext cx="744716" cy="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3335871" y="1713040"/>
            <a:ext cx="65989" cy="287517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1572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40000"/>
                <a:lumOff val="60000"/>
              </a:schemeClr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644" y="2611225"/>
            <a:ext cx="877635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/>
              <a:t>একমুখী যোগাযোগ ব্যবস্থা কে ইংরেজি তে বলা হয়</a:t>
            </a:r>
            <a:r>
              <a:rPr lang="en-US" sz="3600" dirty="0" smtClean="0"/>
              <a:t> Broadcast.</a:t>
            </a:r>
            <a:r>
              <a:rPr lang="bn-IN" sz="3600" dirty="0" smtClean="0"/>
              <a:t>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8316398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003" y="952653"/>
            <a:ext cx="3361247" cy="2714373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8181" y="1049122"/>
            <a:ext cx="3582807" cy="252363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3222715" y="94304"/>
            <a:ext cx="4485889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GKg~Lx</a:t>
            </a:r>
            <a:r>
              <a:rPr lang="en-US" sz="40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hvMv‡hvM</a:t>
            </a:r>
            <a:r>
              <a:rPr lang="bn-IN" sz="4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e¨e</a:t>
            </a:r>
            <a:r>
              <a:rPr lang="en-US" sz="40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¯</a:t>
            </a:r>
            <a:r>
              <a:rPr lang="en-US" sz="4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’v</a:t>
            </a:r>
            <a:endParaRPr lang="en-US" sz="4000" b="1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488" y="3946687"/>
            <a:ext cx="3346781" cy="274790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7925" y="3965753"/>
            <a:ext cx="3657600" cy="272884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988415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11983"/>
            <a:ext cx="2734362" cy="33202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623" y="197682"/>
            <a:ext cx="5043517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wØg~Lx</a:t>
            </a:r>
            <a:r>
              <a:rPr lang="en-US" sz="5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5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sz="5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e¨e</a:t>
            </a:r>
            <a:r>
              <a:rPr lang="en-US" sz="5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¯’v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5591" y="2057425"/>
            <a:ext cx="3428979" cy="3787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6399" y="1508288"/>
            <a:ext cx="3468180" cy="379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745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92" y="3907427"/>
            <a:ext cx="2844576" cy="25782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6760" y="1390888"/>
            <a:ext cx="2518130" cy="21535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06" t="827" r="15635"/>
          <a:stretch/>
        </p:blipFill>
        <p:spPr>
          <a:xfrm>
            <a:off x="221659" y="1390888"/>
            <a:ext cx="2766637" cy="24208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801" b="7768"/>
          <a:stretch/>
        </p:blipFill>
        <p:spPr>
          <a:xfrm>
            <a:off x="3336168" y="1390888"/>
            <a:ext cx="2866669" cy="2305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7838" y="3811696"/>
            <a:ext cx="2765803" cy="23048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16" r="19258"/>
          <a:stretch/>
        </p:blipFill>
        <p:spPr>
          <a:xfrm>
            <a:off x="6380924" y="3907428"/>
            <a:ext cx="2623012" cy="23236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64302" y="234679"/>
            <a:ext cx="6473642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আধুনিক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যোগাযোগ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মাধ্যম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6452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29559"/>
            <a:ext cx="3827915" cy="41477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31610" y="2630610"/>
            <a:ext cx="4945486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SutonnyMJ" pitchFamily="2" charset="0"/>
                <a:cs typeface="SutonnyMJ" pitchFamily="2" charset="0"/>
              </a:rPr>
              <a:t>GLb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hvMv‡hv‡Mi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ewki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fvMB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B-†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gB‡j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xmlns="" val="609597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10" y="351511"/>
            <a:ext cx="2970853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g~j¨vqb</a:t>
            </a:r>
            <a:endParaRPr lang="en-US" sz="96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283" y="2486702"/>
            <a:ext cx="8946037" cy="37060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১। </a:t>
            </a:r>
            <a:r>
              <a:rPr lang="en-US" sz="3200" dirty="0" err="1" smtClean="0"/>
              <a:t>যোগাযোগ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কি</a:t>
            </a:r>
            <a:r>
              <a:rPr lang="en-US" sz="3200" dirty="0" smtClean="0"/>
              <a:t> </a:t>
            </a:r>
            <a:r>
              <a:rPr lang="en-US" sz="3200" dirty="0" err="1" smtClean="0"/>
              <a:t>বুঝ</a:t>
            </a:r>
            <a:r>
              <a:rPr lang="en-US" sz="32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২।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‘‘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শুনিয়ছিলাম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” এ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গানটি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গেয়েছিলেন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একমুখী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যোগযোগ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ইংরেজীতে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া 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3200" dirty="0" smtClean="0"/>
              <a:t>৪। ই-মেইল কোন ধরনের যোগাযোগ ব্যাখা কর।</a:t>
            </a:r>
            <a:endParaRPr lang="en-US" sz="3200" dirty="0"/>
          </a:p>
        </p:txBody>
      </p:sp>
      <p:pic>
        <p:nvPicPr>
          <p:cNvPr id="4" name="Picture 2" descr="E:\New Accounting -9\hfjfgjghjkghkjhkljotyi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131" y="202656"/>
            <a:ext cx="3213449" cy="191679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4015327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847" y="3663709"/>
            <a:ext cx="8877733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>
                <a:latin typeface="SutonnyMJ" pitchFamily="2" charset="0"/>
                <a:cs typeface="SutonnyMJ" pitchFamily="2" charset="0"/>
              </a:rPr>
              <a:t>Z_¨ I †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cÖhyw³i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mvn‡h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¯’vi GK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Af‚Zc~e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DbœqY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m¤¢e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-----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Dw³wU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Ki|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3081" y="143933"/>
            <a:ext cx="5027940" cy="32372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10259" y="276115"/>
            <a:ext cx="455176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“বাড়ির কাজ”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95533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dirty="0" smtClean="0"/>
              <a:t/>
            </a:r>
            <a:br>
              <a:rPr lang="bn-BD" dirty="0" smtClean="0"/>
            </a:br>
            <a:r>
              <a:rPr lang="bn-BD" dirty="0"/>
              <a:t/>
            </a:r>
            <a:br>
              <a:rPr lang="bn-BD" dirty="0"/>
            </a:br>
            <a:r>
              <a:rPr lang="bn-BD" dirty="0" smtClean="0"/>
              <a:t/>
            </a:r>
            <a:br>
              <a:rPr lang="bn-BD" dirty="0" smtClean="0"/>
            </a:br>
            <a:r>
              <a:rPr lang="bn-BD" dirty="0"/>
              <a:t/>
            </a:r>
            <a:br>
              <a:rPr lang="bn-BD" dirty="0"/>
            </a:br>
            <a:r>
              <a:rPr lang="bn-BD" dirty="0" smtClean="0"/>
              <a:t/>
            </a:r>
            <a:br>
              <a:rPr lang="bn-BD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4428" y="1"/>
            <a:ext cx="9069572" cy="68580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3000" r="-3000"/>
            </a:stretch>
          </a:blipFill>
          <a:ln w="5715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bn-BD" sz="1350" dirty="0"/>
          </a:p>
          <a:p>
            <a:endParaRPr lang="bn-BD" sz="1350" dirty="0"/>
          </a:p>
          <a:p>
            <a:pPr algn="ctr"/>
            <a:endParaRPr lang="bn-BD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2243424" y="135355"/>
            <a:ext cx="465715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ধন্যবাদ</a:t>
            </a:r>
            <a:r>
              <a:rPr lang="bn-IN" sz="5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 সবাই কে।</a:t>
            </a:r>
            <a:endParaRPr lang="en-US" sz="55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7828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220878" y="81110"/>
            <a:ext cx="2440092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4800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grpSp>
        <p:nvGrpSpPr>
          <p:cNvPr id="2" name="Group 31"/>
          <p:cNvGrpSpPr/>
          <p:nvPr/>
        </p:nvGrpSpPr>
        <p:grpSpPr>
          <a:xfrm>
            <a:off x="457200" y="906860"/>
            <a:ext cx="8305800" cy="5417743"/>
            <a:chOff x="-6929" y="51954"/>
            <a:chExt cx="9150929" cy="6830291"/>
          </a:xfrm>
        </p:grpSpPr>
        <p:pic>
          <p:nvPicPr>
            <p:cNvPr id="44" name="Picture 4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4"/>
            </a:xfrm>
            <a:prstGeom prst="rect">
              <a:avLst/>
            </a:prstGeom>
          </p:spPr>
        </p:pic>
        <p:pic>
          <p:nvPicPr>
            <p:cNvPr id="45" name="Picture 4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46" name="Picture 4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47" name="Picture 46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pic>
        <p:nvPicPr>
          <p:cNvPr id="12" name="Picture 2" descr="C:\Users\Dell\Pictures\imagesd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24842" y="1316703"/>
            <a:ext cx="6838479" cy="455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07961" y="1416799"/>
            <a:ext cx="6196151" cy="4085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4500" dirty="0" smtClean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endParaRPr lang="bn-IN" sz="4500" dirty="0" smtClean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r>
              <a:rPr lang="en-US" sz="4500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শারমিন</a:t>
            </a:r>
            <a:r>
              <a:rPr lang="en-US" sz="45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en-US" sz="4500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আক্তার</a:t>
            </a:r>
            <a:endParaRPr lang="en-US" sz="21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bn-IN" sz="2100" dirty="0">
                <a:solidFill>
                  <a:srgbClr val="0070C0"/>
                </a:solidFill>
                <a:latin typeface="Arial Black" panose="020B0A04020102020204" pitchFamily="34" charset="0"/>
              </a:rPr>
              <a:t>সহকারী </a:t>
            </a:r>
            <a:r>
              <a:rPr lang="bn-IN" sz="21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শিক্ষক(আইসিটি)</a:t>
            </a:r>
            <a:endParaRPr lang="en-US" sz="2700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r>
              <a:rPr lang="bn-IN" sz="2400" b="1" dirty="0" smtClean="0">
                <a:solidFill>
                  <a:srgbClr val="FF0000"/>
                </a:solidFill>
                <a:latin typeface="Castellar" panose="020A0402060406010301" pitchFamily="18" charset="0"/>
              </a:rPr>
              <a:t>মনপুরা বাতাবাড়ীয়া জাফর আলী মেমোরিয়াল </a:t>
            </a:r>
            <a:r>
              <a:rPr lang="bn-IN" sz="2400" b="1" dirty="0" smtClean="0">
                <a:solidFill>
                  <a:srgbClr val="FF0000"/>
                </a:solidFill>
                <a:latin typeface="Castellar" panose="020A0402060406010301" pitchFamily="18" charset="0"/>
              </a:rPr>
              <a:t>উচ্চ বিদ্যালয়</a:t>
            </a:r>
            <a:endParaRPr lang="bn-IN" sz="2400" b="1" dirty="0">
              <a:solidFill>
                <a:srgbClr val="FF0000"/>
              </a:solidFill>
              <a:latin typeface="Castellar" panose="020A0402060406010301" pitchFamily="18" charset="0"/>
            </a:endParaRPr>
          </a:p>
          <a:p>
            <a:r>
              <a:rPr lang="bn-IN" sz="2100" dirty="0" smtClean="0">
                <a:solidFill>
                  <a:srgbClr val="7030A0"/>
                </a:solidFill>
                <a:latin typeface="Adorable"/>
              </a:rPr>
              <a:t>কচুয়া</a:t>
            </a:r>
            <a:r>
              <a:rPr lang="bn-IN" sz="2100" dirty="0" smtClean="0">
                <a:solidFill>
                  <a:srgbClr val="7030A0"/>
                </a:solidFill>
                <a:latin typeface="Adorable"/>
              </a:rPr>
              <a:t>, চাদপুর।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aktersarmin1995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@gmail.com</a:t>
            </a:r>
            <a:endParaRPr lang="en-US" sz="2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050" dirty="0">
              <a:solidFill>
                <a:srgbClr val="7030A0"/>
              </a:solidFill>
              <a:latin typeface="Adorable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58344" y="1551894"/>
            <a:ext cx="1016000" cy="124520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691661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12"/>
          <p:cNvSpPr txBox="1">
            <a:spLocks/>
          </p:cNvSpPr>
          <p:nvPr/>
        </p:nvSpPr>
        <p:spPr>
          <a:xfrm>
            <a:off x="1371600" y="1424765"/>
            <a:ext cx="3976473" cy="4498856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endParaRPr lang="bn-IN" sz="2400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endParaRPr lang="bn-IN" sz="2400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bn-BD" sz="2400" dirty="0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bn-IN" sz="2400" dirty="0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অষ্ট</a:t>
            </a:r>
            <a:r>
              <a:rPr lang="bn-BD" sz="2400" dirty="0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bn-IN" sz="2400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bn-BD" sz="24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2400" b="1" dirty="0" err="1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dirty="0" smtClean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b="1" dirty="0" err="1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b="1" dirty="0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 - </a:t>
            </a:r>
            <a:r>
              <a:rPr lang="bn-IN" sz="2400" b="1" dirty="0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en-US" sz="2400" b="1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bn-IN" sz="2800" b="1" u="sng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 - ৩</a:t>
            </a:r>
            <a:endParaRPr lang="bn-BD" sz="2800" b="1" u="sng" dirty="0" smtClean="0">
              <a:ln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bn-BD" sz="2800" dirty="0" smtClean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bn-IN" sz="2800" dirty="0" smtClean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bn-BD" sz="2800" dirty="0" smtClean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” </a:t>
            </a:r>
            <a:endParaRPr lang="bn-BD" sz="2800" dirty="0">
              <a:ln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31"/>
          <p:cNvGrpSpPr/>
          <p:nvPr/>
        </p:nvGrpSpPr>
        <p:grpSpPr>
          <a:xfrm>
            <a:off x="457200" y="847064"/>
            <a:ext cx="8305800" cy="5562603"/>
            <a:chOff x="-6929" y="51954"/>
            <a:chExt cx="9150929" cy="6830291"/>
          </a:xfrm>
        </p:grpSpPr>
        <p:pic>
          <p:nvPicPr>
            <p:cNvPr id="44" name="Picture 4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45" name="Picture 4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46" name="Picture 4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47" name="Picture 46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2520" y="1862915"/>
            <a:ext cx="2560880" cy="3448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3146" y="139178"/>
            <a:ext cx="328546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3292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479" y="794567"/>
            <a:ext cx="4214705" cy="3143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8243" y="761338"/>
            <a:ext cx="4252163" cy="30982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479" y="4112565"/>
            <a:ext cx="4155431" cy="26533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8243" y="3945290"/>
            <a:ext cx="4252162" cy="28206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32211" y="74506"/>
            <a:ext cx="416664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/>
              <a:t>এসো কিছু ছবি দেখিঃ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998077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097533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94579" y="1795195"/>
            <a:ext cx="44026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6600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hvMv‡hvM</a:t>
            </a:r>
            <a:endParaRPr lang="en-US" sz="66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3803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70844" y="2208928"/>
            <a:ext cx="8295587" cy="22287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3200" dirty="0" smtClean="0"/>
              <a:t>১। যোগাযোগ কি তা বলতে পারবে।</a:t>
            </a:r>
          </a:p>
          <a:p>
            <a:pPr>
              <a:lnSpc>
                <a:spcPct val="150000"/>
              </a:lnSpc>
            </a:pPr>
            <a:r>
              <a:rPr lang="bn-IN" sz="3200" dirty="0" smtClean="0"/>
              <a:t>২। যোগাযোগের প্রকারভেদ উদাহরণ সহ ব্যাখা করতে পারবে।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836479" y="700873"/>
            <a:ext cx="3506771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0070C0"/>
                </a:solidFill>
              </a:rPr>
              <a:t>শিখন ফল</a:t>
            </a:r>
            <a:endParaRPr lang="en-US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8825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245" y="359539"/>
            <a:ext cx="8356983" cy="60944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7953381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9200" y="244566"/>
            <a:ext cx="4816573" cy="34697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7287" y="4127081"/>
            <a:ext cx="8022209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/>
              <a:t>১৩ই আগষ্ট আকাশবানী রেডিও থেকে পঙ্কজ মল্লিকের একটি গান বেজে উঠে।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065483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0162" y="657061"/>
            <a:ext cx="54348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SutonnyMJ" pitchFamily="2" charset="0"/>
                <a:cs typeface="SutonnyMJ" pitchFamily="2" charset="0"/>
              </a:rPr>
              <a:t>G‡mv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wfwWI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wU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wL</a:t>
            </a:r>
            <a:r>
              <a:rPr lang="bn-IN" sz="4400" dirty="0" smtClean="0">
                <a:latin typeface="SutonnyMJ" pitchFamily="2" charset="0"/>
                <a:cs typeface="SutonnyMJ" pitchFamily="2" charset="0"/>
              </a:rPr>
              <a:t>।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80343346"/>
              </p:ext>
            </p:extLst>
          </p:nvPr>
        </p:nvGraphicFramePr>
        <p:xfrm>
          <a:off x="2518834" y="2093913"/>
          <a:ext cx="3530600" cy="685800"/>
        </p:xfrm>
        <a:graphic>
          <a:graphicData uri="http://schemas.openxmlformats.org/presentationml/2006/ole">
            <p:oleObj spid="_x0000_s1128" name="Packager Shell Object" showAsIcon="1" r:id="rId4" imgW="3531240" imgH="68580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444467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</TotalTime>
  <Words>226</Words>
  <Application>Microsoft Office PowerPoint</Application>
  <PresentationFormat>On-screen Show (4:3)</PresentationFormat>
  <Paragraphs>44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  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CSL</dc:creator>
  <cp:lastModifiedBy>computer zone</cp:lastModifiedBy>
  <cp:revision>98</cp:revision>
  <dcterms:created xsi:type="dcterms:W3CDTF">2017-02-06T12:29:58Z</dcterms:created>
  <dcterms:modified xsi:type="dcterms:W3CDTF">2021-02-15T14:37:51Z</dcterms:modified>
</cp:coreProperties>
</file>