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4" r:id="rId7"/>
    <p:sldId id="269" r:id="rId8"/>
    <p:sldId id="259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ebp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388" y="5983941"/>
            <a:ext cx="11909611" cy="874059"/>
          </a:xfrm>
          <a:solidFill>
            <a:schemeClr val="tx1"/>
          </a:solidFill>
        </p:spPr>
        <p:txBody>
          <a:bodyPr>
            <a:noAutofit/>
          </a:bodyPr>
          <a:lstStyle/>
          <a:p>
            <a:endParaRPr lang="en-GB" sz="700" dirty="0" smtClean="0">
              <a:solidFill>
                <a:schemeClr val="bg1"/>
              </a:solidFill>
              <a:latin typeface="DhakarChithiMJ" pitchFamily="2" charset="0"/>
              <a:cs typeface="Kalpurush" panose="02000600000000000000" pitchFamily="2" charset="0"/>
            </a:endParaRPr>
          </a:p>
          <a:p>
            <a:r>
              <a:rPr lang="en-GB" sz="4400" i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hakarChithiMJ" pitchFamily="2" charset="0"/>
                <a:cs typeface="Kalpurush" panose="02000600000000000000" pitchFamily="2" charset="0"/>
              </a:rPr>
              <a:t>প্রিয়</a:t>
            </a:r>
            <a:r>
              <a:rPr lang="en-GB" sz="4400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hakarChithiMJ" pitchFamily="2" charset="0"/>
                <a:cs typeface="Kalpurush" panose="02000600000000000000" pitchFamily="2" charset="0"/>
              </a:rPr>
              <a:t> </a:t>
            </a:r>
            <a:r>
              <a:rPr lang="en-GB" sz="4400" i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hakarChithiMJ" pitchFamily="2" charset="0"/>
                <a:cs typeface="Kalpurush" panose="02000600000000000000" pitchFamily="2" charset="0"/>
              </a:rPr>
              <a:t>শিক্ষার্থীবৃন্দ</a:t>
            </a:r>
            <a:endParaRPr lang="en-GB" sz="5400" i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hakarChithiMJ" pitchFamily="2" charset="0"/>
              <a:cs typeface="Kalpurush" panose="02000600000000000000" pitchFamily="2" charset="0"/>
            </a:endParaRPr>
          </a:p>
          <a:p>
            <a:endParaRPr lang="en-GB" sz="4800" dirty="0" smtClean="0">
              <a:solidFill>
                <a:schemeClr val="bg1"/>
              </a:solidFill>
              <a:latin typeface="DhakarChithiMJ" pitchFamily="2" charset="0"/>
              <a:cs typeface="Kalpurush" panose="02000600000000000000" pitchFamily="2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DhakarChithiMJ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210" y="802747"/>
            <a:ext cx="1316691" cy="11984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8" y="802747"/>
            <a:ext cx="1648009" cy="1198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388" y="255494"/>
            <a:ext cx="119096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76" y="624826"/>
            <a:ext cx="7322668" cy="5359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3491" y="-94129"/>
            <a:ext cx="6017884" cy="2992223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স্বাগতম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406400"/>
            <a:ext cx="10243710" cy="600891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344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3003"/>
          </a:xfr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GB" sz="1400" b="1" i="1" dirty="0" smtClean="0">
                <a:solidFill>
                  <a:schemeClr val="bg1"/>
                </a:solidFill>
              </a:rPr>
              <a:t/>
            </a:r>
            <a:br>
              <a:rPr lang="en-GB" sz="1400" b="1" i="1" dirty="0" smtClean="0">
                <a:solidFill>
                  <a:schemeClr val="bg1"/>
                </a:solidFill>
              </a:rPr>
            </a:br>
            <a:r>
              <a:rPr lang="as-IN" b="1" i="1" dirty="0" smtClean="0">
                <a:solidFill>
                  <a:schemeClr val="bg1"/>
                </a:solidFill>
              </a:rPr>
              <a:t>শিক্ষক </a:t>
            </a:r>
            <a:r>
              <a:rPr lang="as-IN" b="1" i="1" dirty="0">
                <a:solidFill>
                  <a:schemeClr val="bg1"/>
                </a:solidFill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725" y="1761566"/>
            <a:ext cx="5364275" cy="434340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দেওয়ান </a:t>
            </a:r>
            <a:r>
              <a:rPr lang="en-GB" sz="24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24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শফিকুল</a:t>
            </a:r>
            <a:r>
              <a:rPr lang="en-GB" sz="24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endParaRPr lang="en-GB" sz="24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</a:t>
            </a:r>
            <a:r>
              <a:rPr lang="en-GB" sz="1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</a:t>
            </a:r>
            <a:r>
              <a:rPr lang="en-GB" sz="18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sz="1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18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</a:t>
            </a:r>
            <a:r>
              <a:rPr lang="en-GB" sz="1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en-GB" sz="1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1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endParaRPr lang="en-GB" sz="1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আটিয়া </a:t>
            </a:r>
            <a:r>
              <a:rPr lang="en-GB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মহিলা</a:t>
            </a:r>
            <a:r>
              <a:rPr lang="en-GB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মহাবিদ্যালয়</a:t>
            </a:r>
            <a:endParaRPr lang="en-GB" sz="3200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1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দেলদুয়ার</a:t>
            </a:r>
            <a:r>
              <a:rPr lang="en-GB" sz="1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টাঙ্গাইল</a:t>
            </a:r>
            <a:r>
              <a:rPr lang="en-GB" sz="1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GB" sz="1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01792-636476</a:t>
            </a:r>
          </a:p>
          <a:p>
            <a:pPr marL="0" indent="0" algn="ctr">
              <a:buNone/>
            </a:pPr>
            <a:r>
              <a:rPr lang="en-GB" sz="1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ইমেইলঃ</a:t>
            </a:r>
            <a:r>
              <a:rPr lang="en-GB" sz="1800" dirty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dewaniswr87@gmail.com</a:t>
            </a:r>
            <a:endParaRPr lang="en-GB" sz="1800" dirty="0">
              <a:solidFill>
                <a:schemeClr val="tx1"/>
              </a:solidFill>
              <a:latin typeface="ArhialkhanMJ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1761566"/>
            <a:ext cx="4069976" cy="4343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087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75" y="382385"/>
            <a:ext cx="9977719" cy="105645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GB" sz="1400" b="1" i="1" dirty="0" smtClean="0">
                <a:solidFill>
                  <a:schemeClr val="bg1"/>
                </a:solidFill>
              </a:rPr>
              <a:t/>
            </a:r>
            <a:br>
              <a:rPr lang="en-GB" sz="1400" b="1" i="1" dirty="0" smtClean="0">
                <a:solidFill>
                  <a:schemeClr val="bg1"/>
                </a:solidFill>
              </a:rPr>
            </a:br>
            <a:r>
              <a:rPr lang="en-GB" sz="4400" b="1" i="1" dirty="0" smtClean="0">
                <a:solidFill>
                  <a:schemeClr val="bg1"/>
                </a:solidFill>
              </a:rPr>
              <a:t>পাঠ</a:t>
            </a:r>
            <a:r>
              <a:rPr lang="as-IN" sz="4400" b="1" i="1" dirty="0" smtClean="0">
                <a:solidFill>
                  <a:schemeClr val="bg1"/>
                </a:solidFill>
              </a:rPr>
              <a:t> পরিচিতি</a:t>
            </a:r>
            <a:r>
              <a:rPr lang="en-GB" sz="4400" b="1" i="1" dirty="0" smtClean="0">
                <a:solidFill>
                  <a:schemeClr val="bg1"/>
                </a:solidFill>
              </a:rPr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76" y="1761567"/>
            <a:ext cx="5499848" cy="406101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দ্বাদশ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সমাজকর্ম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just"/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১ম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endParaRPr lang="en-GB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০২-০২-২০২১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খ্রীঃ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১০.০০ ঘটিকা</a:t>
            </a:r>
            <a:endParaRPr lang="en-US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4" y="1761566"/>
            <a:ext cx="4114800" cy="4061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1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219" y="65359"/>
            <a:ext cx="11258437" cy="616814"/>
          </a:xfr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পূর্ব </a:t>
            </a:r>
            <a:r>
              <a:rPr lang="en-GB" sz="36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3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যাচাই</a:t>
            </a:r>
            <a:r>
              <a:rPr lang="en-GB" sz="3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– </a:t>
            </a:r>
            <a:r>
              <a:rPr lang="en-GB" sz="36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ছবিগুলি</a:t>
            </a:r>
            <a:r>
              <a:rPr lang="en-GB" sz="3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লক্ষ্য</a:t>
            </a:r>
            <a:r>
              <a:rPr lang="en-GB" sz="3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GB" sz="36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6" y="682173"/>
            <a:ext cx="3290775" cy="3120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36" y="682173"/>
            <a:ext cx="3833021" cy="3120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6" y="3881783"/>
            <a:ext cx="3290775" cy="28575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36" y="3881783"/>
            <a:ext cx="3833021" cy="28575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0" y="3881783"/>
            <a:ext cx="3652951" cy="28575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0" y="682174"/>
            <a:ext cx="3652951" cy="31205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179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71" y="6117082"/>
            <a:ext cx="11916229" cy="50143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2115" y="1748189"/>
            <a:ext cx="46881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sz="6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ঘোষণা</a:t>
            </a:r>
            <a:endParaRPr lang="en-GB" sz="6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GB" sz="6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en-US" sz="32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71" y="261257"/>
            <a:ext cx="1191622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9543" y="997857"/>
            <a:ext cx="4655457" cy="5656943"/>
          </a:xfr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GB" sz="72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7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72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7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72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sz="7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72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ধারণা</a:t>
            </a:r>
            <a:r>
              <a:rPr lang="en-GB" sz="72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(</a:t>
            </a:r>
            <a:r>
              <a:rPr lang="en-GB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</a:t>
            </a:r>
            <a:r>
              <a:rPr lang="en-GB" sz="7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Bassic</a:t>
            </a:r>
            <a:r>
              <a:rPr lang="en-GB" sz="7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 Needs)</a:t>
            </a:r>
          </a:p>
          <a:p>
            <a:pPr marL="0" indent="0" algn="just">
              <a:buNone/>
            </a:pP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সামাজিক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জীব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হিসেবে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দৈহিক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বৃদ্ধি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বিকাশ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সামাজিক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জীবনের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উৎকর্ষতা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অর্জনে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কিছু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পূরণ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আবশ্যক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সেগুলোই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8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sz="8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আবদুল</a:t>
            </a:r>
            <a:r>
              <a:rPr lang="en-GB" sz="8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হালিম</a:t>
            </a:r>
            <a:r>
              <a:rPr lang="en-GB" sz="8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মিয়া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বলেন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“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হিসেবে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সুস্থ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স্বাভাবিকভাবে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জীবনযাপনের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যেসব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গুরুত্বপূর্ণ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পুরণ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অপরিহার্য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সেসব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চাহিদাকে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মোলিক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মানহিক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“ </a:t>
            </a:r>
            <a:r>
              <a:rPr lang="en-GB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Human Needs may be defined as those important needs which are inevitable for healthy and normal life as human being.”</a:t>
            </a:r>
          </a:p>
          <a:p>
            <a:pPr marL="0" indent="0" algn="just">
              <a:buNone/>
            </a:pPr>
            <a:r>
              <a:rPr lang="en-GB" sz="8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8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নুরুল</a:t>
            </a:r>
            <a:r>
              <a:rPr lang="en-GB" sz="8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GB" sz="80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বলেন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“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জীবনধারণের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প্রয়োজনগুলো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আবশ্যক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সেগুলোকেই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8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8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“Which needs are essential for human life are called the basic human needs.”</a:t>
            </a:r>
          </a:p>
          <a:p>
            <a:pPr marL="0" indent="0">
              <a:buNone/>
            </a:pPr>
            <a:endParaRPr lang="en-GB" sz="6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buNone/>
            </a:pPr>
            <a:endParaRPr lang="en-GB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49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buNone/>
            </a:pPr>
            <a:endParaRPr lang="en-GB" sz="34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" y="237202"/>
            <a:ext cx="11134634" cy="690645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GB" sz="4000" i="1" dirty="0">
                <a:latin typeface="SutonnyOMJ" panose="01010600010101010101" pitchFamily="2" charset="0"/>
                <a:cs typeface="SutonnyOMJ" panose="01010600010101010101" pitchFamily="2" charset="0"/>
              </a:rPr>
              <a:t>পাঠ </a:t>
            </a:r>
            <a:r>
              <a:rPr lang="en-GB" sz="4000" i="1" dirty="0" err="1">
                <a:latin typeface="SutonnyOMJ" panose="01010600010101010101" pitchFamily="2" charset="0"/>
                <a:cs typeface="SutonnyOMJ" panose="01010600010101010101" pitchFamily="2" charset="0"/>
              </a:rPr>
              <a:t>উপস্থাপনা</a:t>
            </a:r>
            <a:r>
              <a:rPr lang="en-GB" sz="4000" i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3022385"/>
              </p:ext>
            </p:extLst>
          </p:nvPr>
        </p:nvGraphicFramePr>
        <p:xfrm>
          <a:off x="7820025" y="1921464"/>
          <a:ext cx="2322195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22195"/>
              </a:tblGrid>
              <a:tr h="34799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মৌলিক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মানবিক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চাহিদা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299231"/>
              </p:ext>
            </p:extLst>
          </p:nvPr>
        </p:nvGraphicFramePr>
        <p:xfrm>
          <a:off x="6457537" y="3108774"/>
          <a:ext cx="1924463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4463"/>
              </a:tblGrid>
              <a:tr h="3579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মৌলিক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চাহিদা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 </a:t>
                      </a:r>
                      <a:endParaRPr lang="en-US" sz="2000" b="1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15335"/>
              </p:ext>
            </p:extLst>
          </p:nvPr>
        </p:nvGraphicFramePr>
        <p:xfrm>
          <a:off x="9652634" y="3119668"/>
          <a:ext cx="1567815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678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মানবিক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চাহিদা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 </a:t>
                      </a:r>
                      <a:endParaRPr lang="en-US" sz="2000" b="1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84"/>
              </p:ext>
            </p:extLst>
          </p:nvPr>
        </p:nvGraphicFramePr>
        <p:xfrm>
          <a:off x="7594601" y="4280623"/>
          <a:ext cx="1717039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170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যৌনপ্রবৃত্তি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ইত্যাদি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  </a:t>
                      </a:r>
                      <a:endParaRPr lang="en-US" b="0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777578"/>
              </p:ext>
            </p:extLst>
          </p:nvPr>
        </p:nvGraphicFramePr>
        <p:xfrm>
          <a:off x="6768721" y="4280623"/>
          <a:ext cx="569339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9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ঘুম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2000" b="1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425660"/>
              </p:ext>
            </p:extLst>
          </p:nvPr>
        </p:nvGraphicFramePr>
        <p:xfrm>
          <a:off x="5854321" y="4265383"/>
          <a:ext cx="576959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খাদ্য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2000" b="1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956343"/>
              </p:ext>
            </p:extLst>
          </p:nvPr>
        </p:nvGraphicFramePr>
        <p:xfrm>
          <a:off x="8798370" y="5299163"/>
          <a:ext cx="576959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স্বাস্থ্য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2000" b="1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478088"/>
              </p:ext>
            </p:extLst>
          </p:nvPr>
        </p:nvGraphicFramePr>
        <p:xfrm>
          <a:off x="8083051" y="5288280"/>
          <a:ext cx="608201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201"/>
              </a:tblGrid>
              <a:tr h="306617"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শিক্ষা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386620"/>
              </p:ext>
            </p:extLst>
          </p:nvPr>
        </p:nvGraphicFramePr>
        <p:xfrm>
          <a:off x="7051368" y="5294083"/>
          <a:ext cx="887088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7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বাসস্থান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 </a:t>
                      </a:r>
                      <a:endParaRPr lang="en-US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248706"/>
              </p:ext>
            </p:extLst>
          </p:nvPr>
        </p:nvGraphicFramePr>
        <p:xfrm>
          <a:off x="6310122" y="5301703"/>
          <a:ext cx="471678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16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বস্ত্র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27367"/>
              </p:ext>
            </p:extLst>
          </p:nvPr>
        </p:nvGraphicFramePr>
        <p:xfrm>
          <a:off x="10827908" y="5316943"/>
          <a:ext cx="866519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65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নিরাপত্তা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352146"/>
              </p:ext>
            </p:extLst>
          </p:nvPr>
        </p:nvGraphicFramePr>
        <p:xfrm>
          <a:off x="9568180" y="5304243"/>
          <a:ext cx="1148080" cy="396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48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চিত্তবিনোদন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 </a:t>
                      </a:r>
                      <a:endParaRPr lang="en-US" sz="2000" b="1" dirty="0"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>
          <a:xfrm>
            <a:off x="9086850" y="2341542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36162" y="2704751"/>
            <a:ext cx="31470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26480" y="3893820"/>
            <a:ext cx="26441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13850" y="4912511"/>
            <a:ext cx="47094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0476872" y="3497591"/>
            <a:ext cx="0" cy="14149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65"/>
          <p:cNvSpPr>
            <a:spLocks noGrp="1"/>
          </p:cNvSpPr>
          <p:nvPr>
            <p:ph type="body" idx="1"/>
          </p:nvPr>
        </p:nvSpPr>
        <p:spPr>
          <a:xfrm>
            <a:off x="5989320" y="1079825"/>
            <a:ext cx="5763409" cy="551905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GB" sz="20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0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0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চাহিদাগুলোকে</a:t>
            </a:r>
            <a:r>
              <a:rPr lang="en-GB" sz="20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ছকের</a:t>
            </a:r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দেখানো</a:t>
            </a:r>
            <a:r>
              <a:rPr lang="en-GB" sz="2000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7342512" y="2704751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0476872" y="2715862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138552" y="388620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121532" y="389382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315842" y="3497591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456812" y="491490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767452" y="389382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31637" y="491490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385499" y="491490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1323320" y="491490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0114287" y="491490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157024" y="4914900"/>
            <a:ext cx="0" cy="3886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0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6242" y="461739"/>
            <a:ext cx="9908222" cy="155574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 algn="just">
              <a:buNone/>
            </a:pP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মার্কিন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সমাজকর্মী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শার্লট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টোলে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GB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Charlotte </a:t>
            </a:r>
            <a:r>
              <a:rPr lang="en-GB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Towle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তাঁর</a:t>
            </a:r>
            <a:r>
              <a:rPr lang="en-GB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ommon Human Needs</a:t>
            </a:r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গ্রন্থে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ছয়টি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উল্লেখ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করেছেন</a:t>
            </a:r>
            <a:r>
              <a:rPr lang="en-GB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endParaRPr lang="en-GB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১।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খাদ্য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				২।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বস্ত্র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		৩।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বাসস্থান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		৪।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			৫।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স্বাস্থ্য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		৬।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চিত্তবিনোদন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6242" y="2139844"/>
            <a:ext cx="9908222" cy="431901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অপূরণজনিত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endParaRPr lang="en-GB" b="1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of </a:t>
            </a:r>
            <a:r>
              <a:rPr lang="en-GB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Unfulfillment</a:t>
            </a:r>
            <a:r>
              <a:rPr lang="en-GB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Basic Human Needs in Bangladesh</a:t>
            </a:r>
            <a:endParaRPr lang="en-US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পুষ্টিহীনতা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স্বাস্থ্যহীনতা</a:t>
            </a:r>
            <a:endParaRPr lang="en-GB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বস্তি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endParaRPr lang="en-GB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নিরক্ষরতা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অজ্ঞতা</a:t>
            </a:r>
            <a:endParaRPr lang="en-GB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অপরাধপ্রবনতা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বৃদ্ধি</a:t>
            </a:r>
            <a:endParaRPr lang="en-GB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নৈতিক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অধপতন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ভিক্ষাবৃত্তি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পূরণের</a:t>
            </a:r>
            <a:r>
              <a:rPr lang="en-GB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অন্তরায়সমুহ</a:t>
            </a:r>
            <a:r>
              <a:rPr lang="en-GB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Obstacles in Meeting Basic Human Needs in Bangladesh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১।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অধিক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জনসংখ্যা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 	২।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দারিদ্র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   		৩।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প্রাকৃতিক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দূর্যোগ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    	৪।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বেকারত্ব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     	৫।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কৃষিনির্ভরতা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    	৬।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দ্রব্যমূল্যের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উর্ধ্বগতি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	-	৭।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রাজনৈতিক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অস্থিতিশীলতা</a:t>
            </a:r>
            <a:r>
              <a:rPr lang="en-GB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-  </a:t>
            </a:r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7" y="1270000"/>
            <a:ext cx="5120093" cy="3619500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233710" y="883522"/>
            <a:ext cx="5012218" cy="93838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i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r>
              <a:rPr lang="en-GB" sz="3600" b="1" i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248224" y="1862245"/>
            <a:ext cx="5012218" cy="45095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ধারণা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algn="just"/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প্রকার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উল্লেখ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অপূরণজনিত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24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পূরণের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অন্তরায়সমুহ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ব্যাখ্যা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  <a:endParaRPr lang="en-US" sz="24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369019" y="916664"/>
            <a:ext cx="5213377" cy="8917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endParaRPr lang="en-US" sz="3600" b="1" i="1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369019" y="1862244"/>
            <a:ext cx="5213378" cy="45095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i="1" u="sng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সংক্ষিপ্ত</a:t>
            </a:r>
            <a:r>
              <a:rPr lang="en-GB" sz="2400" b="1" i="1" u="sng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i="1" u="sng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উত্তর</a:t>
            </a:r>
            <a:r>
              <a:rPr lang="en-GB" sz="2400" b="1" i="1" u="sng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b="1" i="1" u="sng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দাও</a:t>
            </a:r>
            <a:r>
              <a:rPr lang="en-GB" sz="2400" b="1" i="1" u="sng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  <a:p>
            <a:pPr algn="just"/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</a:p>
          <a:p>
            <a:pPr algn="just"/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প্রকারসমুহ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উল্লেখ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অপূরণজনিত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কয়টি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পূরণের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অন্তরায়সমুহ</a:t>
            </a:r>
            <a:r>
              <a:rPr lang="en-GB" sz="24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কয়টি</a:t>
            </a:r>
            <a:r>
              <a:rPr lang="en-GB" sz="24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5314" y="412645"/>
            <a:ext cx="9956800" cy="951698"/>
          </a:xfr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5400" b="1" i="1" dirty="0" err="1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বাড়ির</a:t>
            </a:r>
            <a:r>
              <a:rPr lang="en-GB" sz="5400" b="1" i="1" dirty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5400" b="1" i="1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9200" y="1835044"/>
            <a:ext cx="5152572" cy="456575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তোমার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মতে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বাংলাদেশে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চাহিদার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অপূরণজনিত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সমস্যাগুলো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  <a:endParaRPr lang="en-GB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তোমার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মতে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বাংলাদেশে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মৌলিক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মানবিক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চাহিদা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পূরণের</a:t>
            </a:r>
            <a:r>
              <a:rPr lang="en-GB" sz="28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অন্তরায়সমূহ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GB" sz="28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  </a:t>
            </a:r>
            <a:endParaRPr lang="en-GB" sz="28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835044"/>
            <a:ext cx="5303520" cy="45657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872653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359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ArhialkhanMJ</vt:lpstr>
      <vt:lpstr>Arial</vt:lpstr>
      <vt:lpstr>DhakarChithiMJ</vt:lpstr>
      <vt:lpstr>Gill Sans MT</vt:lpstr>
      <vt:lpstr>Impact</vt:lpstr>
      <vt:lpstr>Kalpurush</vt:lpstr>
      <vt:lpstr>SutonnyOMJ</vt:lpstr>
      <vt:lpstr>Times New Roman</vt:lpstr>
      <vt:lpstr>Vrinda</vt:lpstr>
      <vt:lpstr>Badge</vt:lpstr>
      <vt:lpstr>স্বাগতম </vt:lpstr>
      <vt:lpstr> শিক্ষক পরিচিতি</vt:lpstr>
      <vt:lpstr>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94</cp:revision>
  <dcterms:created xsi:type="dcterms:W3CDTF">2021-01-21T08:10:57Z</dcterms:created>
  <dcterms:modified xsi:type="dcterms:W3CDTF">2021-02-15T07:55:56Z</dcterms:modified>
</cp:coreProperties>
</file>