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95" r:id="rId2"/>
    <p:sldId id="294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79" r:id="rId11"/>
    <p:sldId id="268" r:id="rId12"/>
    <p:sldId id="280" r:id="rId13"/>
    <p:sldId id="270" r:id="rId14"/>
    <p:sldId id="271" r:id="rId15"/>
    <p:sldId id="275" r:id="rId16"/>
    <p:sldId id="278" r:id="rId17"/>
    <p:sldId id="272" r:id="rId18"/>
    <p:sldId id="29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52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1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F90D0-D7B3-466B-8BCD-C83DD7A9CB06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80152-3F23-4E66-9D6B-9C91B9BB78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012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F95EB8-D9B0-4299-8B37-07EFABD2325D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5447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844213"/>
      </p:ext>
    </p:extLst>
  </p:cSld>
  <p:clrMapOvr>
    <a:masterClrMapping/>
  </p:clrMapOvr>
  <p:transition spd="slow" advClick="0" advTm="1000">
    <p:newsflash/>
    <p:sndAc>
      <p:stSnd>
        <p:snd r:embed="rId1" name="applaus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57835"/>
      </p:ext>
    </p:extLst>
  </p:cSld>
  <p:clrMapOvr>
    <a:masterClrMapping/>
  </p:clrMapOvr>
  <p:transition spd="slow" advClick="0" advTm="1000">
    <p:newsflash/>
    <p:sndAc>
      <p:stSnd>
        <p:snd r:embed="rId1" name="applaus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53663"/>
      </p:ext>
    </p:extLst>
  </p:cSld>
  <p:clrMapOvr>
    <a:masterClrMapping/>
  </p:clrMapOvr>
  <p:transition spd="slow" advClick="0" advTm="1000">
    <p:newsflash/>
    <p:sndAc>
      <p:stSnd>
        <p:snd r:embed="rId1" name="applaus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5684"/>
      </p:ext>
    </p:extLst>
  </p:cSld>
  <p:clrMapOvr>
    <a:masterClrMapping/>
  </p:clrMapOvr>
  <p:transition spd="slow" advClick="0" advTm="1000">
    <p:newsflash/>
    <p:sndAc>
      <p:stSnd>
        <p:snd r:embed="rId1" name="applaus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21113"/>
      </p:ext>
    </p:extLst>
  </p:cSld>
  <p:clrMapOvr>
    <a:masterClrMapping/>
  </p:clrMapOvr>
  <p:transition spd="slow" advClick="0" advTm="1000">
    <p:newsflash/>
    <p:sndAc>
      <p:stSnd>
        <p:snd r:embed="rId1" name="applaus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86580"/>
      </p:ext>
    </p:extLst>
  </p:cSld>
  <p:clrMapOvr>
    <a:masterClrMapping/>
  </p:clrMapOvr>
  <p:transition spd="slow" advClick="0" advTm="1000">
    <p:newsflash/>
    <p:sndAc>
      <p:stSnd>
        <p:snd r:embed="rId1" name="applaus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183508"/>
      </p:ext>
    </p:extLst>
  </p:cSld>
  <p:clrMapOvr>
    <a:masterClrMapping/>
  </p:clrMapOvr>
  <p:transition spd="slow" advClick="0" advTm="1000">
    <p:newsflash/>
    <p:sndAc>
      <p:stSnd>
        <p:snd r:embed="rId1" name="applaus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23986"/>
      </p:ext>
    </p:extLst>
  </p:cSld>
  <p:clrMapOvr>
    <a:masterClrMapping/>
  </p:clrMapOvr>
  <p:transition spd="slow" advClick="0" advTm="1000">
    <p:newsflash/>
    <p:sndAc>
      <p:stSnd>
        <p:snd r:embed="rId1" name="applaus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86751"/>
      </p:ext>
    </p:extLst>
  </p:cSld>
  <p:clrMapOvr>
    <a:masterClrMapping/>
  </p:clrMapOvr>
  <p:transition spd="slow" advClick="0" advTm="1000">
    <p:newsflash/>
    <p:sndAc>
      <p:stSnd>
        <p:snd r:embed="rId1" name="applaus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60641"/>
      </p:ext>
    </p:extLst>
  </p:cSld>
  <p:clrMapOvr>
    <a:masterClrMapping/>
  </p:clrMapOvr>
  <p:transition spd="slow" advClick="0" advTm="1000">
    <p:newsflash/>
    <p:sndAc>
      <p:stSnd>
        <p:snd r:embed="rId1" name="applaus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49588"/>
      </p:ext>
    </p:extLst>
  </p:cSld>
  <p:clrMapOvr>
    <a:masterClrMapping/>
  </p:clrMapOvr>
  <p:transition spd="slow" advClick="0" advTm="1000">
    <p:newsflash/>
    <p:sndAc>
      <p:stSnd>
        <p:snd r:embed="rId1" name="applaus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8CDCB9E7-20C6-44D0-A68C-43D5FA46862D}"/>
              </a:ext>
            </a:extLst>
          </p:cNvPr>
          <p:cNvSpPr/>
          <p:nvPr userDrawn="1"/>
        </p:nvSpPr>
        <p:spPr>
          <a:xfrm>
            <a:off x="11201400" y="5943600"/>
            <a:ext cx="609600" cy="609600"/>
          </a:xfrm>
          <a:prstGeom prst="ellipse">
            <a:avLst/>
          </a:prstGeom>
          <a:blipFill>
            <a:blip r:embed="rId1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blipFill>
                <a:blip r:embed="rId14"/>
                <a:tile tx="0" ty="0" sx="100000" sy="100000" flip="none" algn="tl"/>
              </a:blip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7D646CD-77B6-492E-8EA9-5910B6442F89}"/>
              </a:ext>
            </a:extLst>
          </p:cNvPr>
          <p:cNvSpPr/>
          <p:nvPr userDrawn="1"/>
        </p:nvSpPr>
        <p:spPr>
          <a:xfrm>
            <a:off x="10515600" y="5969000"/>
            <a:ext cx="609600" cy="609600"/>
          </a:xfrm>
          <a:prstGeom prst="ellipse">
            <a:avLst/>
          </a:prstGeom>
          <a:blipFill>
            <a:blip r:embed="rId1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blipFill>
                <a:blip r:embed="rId14"/>
                <a:tile tx="0" ty="0" sx="100000" sy="100000" flip="none" algn="tl"/>
              </a:blip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0C6A836-E858-4561-AEBA-ED324E143CEA}"/>
              </a:ext>
            </a:extLst>
          </p:cNvPr>
          <p:cNvSpPr/>
          <p:nvPr userDrawn="1"/>
        </p:nvSpPr>
        <p:spPr>
          <a:xfrm>
            <a:off x="9829800" y="5981700"/>
            <a:ext cx="609600" cy="609600"/>
          </a:xfrm>
          <a:prstGeom prst="ellipse">
            <a:avLst/>
          </a:prstGeom>
          <a:blipFill>
            <a:blip r:embed="rId1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blipFill>
                <a:blip r:embed="rId14"/>
                <a:tile tx="0" ty="0" sx="100000" sy="100000" flip="none" algn="tl"/>
              </a:blip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AD1ADE7-8099-4D57-85C5-DE843C0EF53A}"/>
              </a:ext>
            </a:extLst>
          </p:cNvPr>
          <p:cNvSpPr/>
          <p:nvPr userDrawn="1"/>
        </p:nvSpPr>
        <p:spPr>
          <a:xfrm>
            <a:off x="385354" y="6248400"/>
            <a:ext cx="35654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2000" b="0" i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সার্বিক নির্দেশনায়,,জেলা প্রশাসন, ফরিদপুর।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146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1000">
    <p:newsflash/>
    <p:sndAc>
      <p:stSnd>
        <p:snd r:embed="rId1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-16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39498" y="4426058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8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GB" sz="88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1000">
    <p:newsflash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476455"/>
            <a:ext cx="3581400" cy="37702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IN" sz="2390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 </a:t>
            </a:r>
            <a:r>
              <a:rPr lang="bn-IN" sz="23900" b="1" dirty="0">
                <a:ln/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3900" b="1" dirty="0">
              <a:ln/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6267" y="3992540"/>
            <a:ext cx="3991922" cy="264687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IN" sz="166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</a:t>
            </a:r>
            <a:r>
              <a:rPr lang="bn-IN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ক্য </a:t>
            </a:r>
            <a:r>
              <a:rPr lang="bn-IN" sz="166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9600" b="1" dirty="0">
              <a:ln/>
              <a:solidFill>
                <a:srgbClr val="32081B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DACC878-D20A-43FF-9A4B-638C16AF17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500" y="882016"/>
            <a:ext cx="4548186" cy="25469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5268128"/>
      </p:ext>
    </p:extLst>
  </p:cSld>
  <p:clrMapOvr>
    <a:masterClrMapping/>
  </p:clrMapOvr>
  <p:transition spd="slow" advClick="0" advTm="1000">
    <p:newsflash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69658" y="2552700"/>
            <a:ext cx="2322341" cy="2646878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IN" sz="16600" b="1" dirty="0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endParaRPr lang="en-US" sz="16600" b="1" dirty="0">
              <a:ln/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1D5792-763D-41A1-B8FF-8C0816F3AB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40995">
            <a:off x="3304622" y="27697"/>
            <a:ext cx="2197846" cy="568844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EB22B6D-3DDC-49A7-B8AF-A7BC50D3C1EA}"/>
              </a:ext>
            </a:extLst>
          </p:cNvPr>
          <p:cNvSpPr txBox="1"/>
          <p:nvPr/>
        </p:nvSpPr>
        <p:spPr>
          <a:xfrm>
            <a:off x="3440954" y="4638070"/>
            <a:ext cx="472255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IN" sz="96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bn-IN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কতারা</a:t>
            </a:r>
            <a:endParaRPr lang="en-US" dirty="0"/>
          </a:p>
        </p:txBody>
      </p:sp>
      <p:sp>
        <p:nvSpPr>
          <p:cNvPr id="11" name="Frame 10">
            <a:extLst>
              <a:ext uri="{FF2B5EF4-FFF2-40B4-BE49-F238E27FC236}">
                <a16:creationId xmlns:a16="http://schemas.microsoft.com/office/drawing/2014/main" id="{47D6CD0A-465D-440D-AB4B-48FB55F28546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frame">
            <a:avLst>
              <a:gd name="adj1" fmla="val 125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539499"/>
      </p:ext>
    </p:extLst>
  </p:cSld>
  <p:clrMapOvr>
    <a:masterClrMapping/>
  </p:clrMapOvr>
  <p:transition spd="slow" advClick="0" advTm="1000">
    <p:newsflash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7259" y="2105561"/>
            <a:ext cx="2322341" cy="2646878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IN" sz="16600" b="1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</a:t>
            </a:r>
            <a:endParaRPr lang="en-US" sz="16600" b="1" dirty="0">
              <a:ln/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62FC78-8FA1-428C-A8A0-C66CE75435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202" y="1535113"/>
            <a:ext cx="4329150" cy="24018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76FE0EF-C8E7-410E-91B5-38205A2F9284}"/>
              </a:ext>
            </a:extLst>
          </p:cNvPr>
          <p:cNvSpPr txBox="1"/>
          <p:nvPr/>
        </p:nvSpPr>
        <p:spPr>
          <a:xfrm>
            <a:off x="4343777" y="4541089"/>
            <a:ext cx="4688015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IN" sz="115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</a:t>
            </a:r>
            <a:r>
              <a:rPr lang="bn-IN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রাবত</a:t>
            </a:r>
            <a:endParaRPr lang="en-US" dirty="0"/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0225EA50-ACF6-4042-9F1C-5B9632E4949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25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818866"/>
      </p:ext>
    </p:extLst>
  </p:cSld>
  <p:clrMapOvr>
    <a:masterClrMapping/>
  </p:clrMapOvr>
  <p:transition spd="slow" advClick="0" advTm="1000">
    <p:newsflash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D5903AC-6581-4FA3-A321-030BADAB3CD5}"/>
              </a:ext>
            </a:extLst>
          </p:cNvPr>
          <p:cNvGrpSpPr/>
          <p:nvPr/>
        </p:nvGrpSpPr>
        <p:grpSpPr>
          <a:xfrm>
            <a:off x="2233796" y="333803"/>
            <a:ext cx="8643486" cy="6414078"/>
            <a:chOff x="2233796" y="333803"/>
            <a:chExt cx="8643486" cy="6414078"/>
          </a:xfrm>
        </p:grpSpPr>
        <p:sp>
          <p:nvSpPr>
            <p:cNvPr id="3" name="TextBox 2"/>
            <p:cNvSpPr txBox="1"/>
            <p:nvPr/>
          </p:nvSpPr>
          <p:spPr>
            <a:xfrm>
              <a:off x="4120736" y="333803"/>
              <a:ext cx="5100751" cy="931006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99043" tIns="49521" rIns="99043" bIns="49521" rtlCol="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defTabSz="990393"/>
              <a:r>
                <a:rPr lang="en-US" sz="5400" b="1" dirty="0">
                  <a:ln/>
                  <a:latin typeface="NikoshBAN" panose="02000000000000000000" pitchFamily="2" charset="0"/>
                  <a:cs typeface="NikoshBAN" panose="02000000000000000000" pitchFamily="2" charset="0"/>
                </a:rPr>
                <a:t>শিক্ষকের পাঠ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F0FB3AD9-68CE-4D59-8FE3-B1B3318B5354}"/>
                </a:ext>
              </a:extLst>
            </p:cNvPr>
            <p:cNvGrpSpPr/>
            <p:nvPr/>
          </p:nvGrpSpPr>
          <p:grpSpPr>
            <a:xfrm>
              <a:off x="5970770" y="1740852"/>
              <a:ext cx="4065439" cy="4245444"/>
              <a:chOff x="4055304" y="1740852"/>
              <a:chExt cx="4065439" cy="4245444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830C620-0B5C-4877-AA0A-505450C2F9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55304" y="1740852"/>
                <a:ext cx="4049486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91EA1AEA-A7E8-4892-9649-7EA730D6AE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81161" y="1740852"/>
                <a:ext cx="33525" cy="424544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3389D35D-6DA7-43E9-A214-3129B07635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1257" y="5986296"/>
                <a:ext cx="4049486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F093C572-77C6-4648-B412-2BA54254C12E}"/>
                </a:ext>
              </a:extLst>
            </p:cNvPr>
            <p:cNvGrpSpPr/>
            <p:nvPr/>
          </p:nvGrpSpPr>
          <p:grpSpPr>
            <a:xfrm>
              <a:off x="2233796" y="1740851"/>
              <a:ext cx="3773880" cy="4245445"/>
              <a:chOff x="2233796" y="1740851"/>
              <a:chExt cx="3773880" cy="4245445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3C7AA8F7-F25D-4766-ADD2-A73BD3A854E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1" r="54130"/>
              <a:stretch/>
            </p:blipFill>
            <p:spPr>
              <a:xfrm>
                <a:off x="2233796" y="1740852"/>
                <a:ext cx="3773880" cy="4245444"/>
              </a:xfrm>
              <a:prstGeom prst="rect">
                <a:avLst/>
              </a:prstGeom>
            </p:spPr>
          </p:pic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0BED7AB0-B17B-4BD1-891C-503C23B59DF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986722" y="1740851"/>
                <a:ext cx="1" cy="424544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2F3BB1F-3413-4B51-A637-4A9785764508}"/>
                </a:ext>
              </a:extLst>
            </p:cNvPr>
            <p:cNvSpPr txBox="1"/>
            <p:nvPr/>
          </p:nvSpPr>
          <p:spPr>
            <a:xfrm>
              <a:off x="9411286" y="6224661"/>
              <a:ext cx="14659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৩১ পৃষ্টা 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F44E0870-7BAF-485C-8B5E-6E7A7FFFD77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2993" y="1740851"/>
              <a:ext cx="3963736" cy="217249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072BCF9-38BA-4D7C-9530-58197609949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6934" y="3863573"/>
              <a:ext cx="4003319" cy="2122807"/>
            </a:xfrm>
            <a:prstGeom prst="rect">
              <a:avLst/>
            </a:prstGeom>
          </p:spPr>
        </p:pic>
      </p:grpSp>
      <p:sp>
        <p:nvSpPr>
          <p:cNvPr id="20" name="Frame 19">
            <a:extLst>
              <a:ext uri="{FF2B5EF4-FFF2-40B4-BE49-F238E27FC236}">
                <a16:creationId xmlns:a16="http://schemas.microsoft.com/office/drawing/2014/main" id="{58BA59F9-970C-45E7-A6A8-6BB458E38E6E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frame">
            <a:avLst>
              <a:gd name="adj1" fmla="val 125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798520"/>
      </p:ext>
    </p:extLst>
  </p:cSld>
  <p:clrMapOvr>
    <a:masterClrMapping/>
  </p:clrMapOvr>
  <p:transition spd="slow" advClick="0" advTm="1000">
    <p:newsflash/>
    <p:sndAc>
      <p:stSnd>
        <p:snd r:embed="rId2" name="applause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571AF8A-D2E0-4E77-A4AA-95A4BEEDF64E}"/>
              </a:ext>
            </a:extLst>
          </p:cNvPr>
          <p:cNvGrpSpPr/>
          <p:nvPr/>
        </p:nvGrpSpPr>
        <p:grpSpPr>
          <a:xfrm>
            <a:off x="2260341" y="376411"/>
            <a:ext cx="7671319" cy="5643513"/>
            <a:chOff x="2260341" y="376411"/>
            <a:chExt cx="7671319" cy="5643513"/>
          </a:xfrm>
        </p:grpSpPr>
        <p:sp>
          <p:nvSpPr>
            <p:cNvPr id="3" name="TextBox 2"/>
            <p:cNvSpPr txBox="1"/>
            <p:nvPr/>
          </p:nvSpPr>
          <p:spPr>
            <a:xfrm>
              <a:off x="2260341" y="376411"/>
              <a:ext cx="7671319" cy="1754326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algn="ctr" defTabSz="990393"/>
              <a:r>
                <a:rPr lang="en-US" sz="5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শিক্ষক এবং শিক্ষার্থীর </a:t>
              </a:r>
              <a:r>
                <a:rPr lang="en-US" sz="5400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মিলিত</a:t>
              </a:r>
              <a:r>
                <a:rPr lang="en-US" sz="5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পাঠ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4851B69-5012-4E21-BF5A-0178577BBC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3374" y="2341231"/>
              <a:ext cx="6405253" cy="367869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B1E16F8A-26E4-4E7D-B638-630CEC588FD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4019" y="2341231"/>
              <a:ext cx="1433513" cy="1290969"/>
            </a:xfrm>
            <a:prstGeom prst="rect">
              <a:avLst/>
            </a:prstGeom>
          </p:spPr>
        </p:pic>
      </p:grpSp>
      <p:sp>
        <p:nvSpPr>
          <p:cNvPr id="8" name="Frame 7">
            <a:extLst>
              <a:ext uri="{FF2B5EF4-FFF2-40B4-BE49-F238E27FC236}">
                <a16:creationId xmlns:a16="http://schemas.microsoft.com/office/drawing/2014/main" id="{78E30E7F-0399-41C6-8997-D62E691B21DF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frame">
            <a:avLst>
              <a:gd name="adj1" fmla="val 125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736952"/>
      </p:ext>
    </p:extLst>
  </p:cSld>
  <p:clrMapOvr>
    <a:masterClrMapping/>
  </p:clrMapOvr>
  <p:transition spd="slow" advClick="0" advTm="1000">
    <p:newsflash/>
    <p:sndAc>
      <p:stSnd>
        <p:snd r:embed="rId2" name="applause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533400"/>
            <a:ext cx="1713932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কাজ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81400" y="533400"/>
            <a:ext cx="4953000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বর্ণ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দাগ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টেনে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মিলাই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91791" y="1608439"/>
            <a:ext cx="789609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IN" sz="800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bn-IN" sz="8000" b="1" dirty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b="1" dirty="0">
              <a:ln/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51201" y="4571152"/>
            <a:ext cx="1008196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IN" sz="800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  </a:t>
            </a:r>
            <a:endParaRPr lang="en-US" sz="8000" b="1" dirty="0">
              <a:ln/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931651" y="2203136"/>
            <a:ext cx="4201451" cy="285005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133101" y="4807138"/>
            <a:ext cx="3289149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IN" sz="540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একতারা </a:t>
            </a:r>
            <a:r>
              <a:rPr lang="bn-IN" sz="5400" b="1" dirty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IN" sz="5400" b="1" dirty="0">
              <a:ln/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759397" y="2194171"/>
            <a:ext cx="3901435" cy="2329837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961733" y="1608439"/>
            <a:ext cx="2732098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IN" sz="540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ঐরাবত  </a:t>
            </a:r>
            <a:endParaRPr lang="en-IN" sz="5400" b="1" dirty="0">
              <a:ln/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rame 10">
            <a:extLst>
              <a:ext uri="{FF2B5EF4-FFF2-40B4-BE49-F238E27FC236}">
                <a16:creationId xmlns:a16="http://schemas.microsoft.com/office/drawing/2014/main" id="{00CDDC7A-08E2-4020-AAAE-273902807193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frame">
            <a:avLst>
              <a:gd name="adj1" fmla="val 125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042420"/>
      </p:ext>
    </p:extLst>
  </p:cSld>
  <p:clrMapOvr>
    <a:masterClrMapping/>
  </p:clrMapOvr>
  <p:transition spd="slow" advClick="0" advTm="1000">
    <p:newsflash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9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5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53" tmFilter="0, 0; 0.125,0.2665; 0.25,0.4; 0.375,0.465; 0.5,0.5;  0.625,0.535; 0.75,0.6; 0.875,0.7335; 1,1">
                                          <p:stCondLst>
                                            <p:cond delay="65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" tmFilter="0, 0; 0.125,0.2665; 0.25,0.4; 0.375,0.465; 0.5,0.5;  0.625,0.535; 0.75,0.6; 0.875,0.7335; 1,1">
                                          <p:stCondLst>
                                            <p:cond delay="130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" tmFilter="0, 0; 0.125,0.2665; 0.25,0.4; 0.375,0.465; 0.5,0.5;  0.625,0.535; 0.75,0.6; 0.875,0.7335; 1,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">
                                          <p:stCondLst>
                                            <p:cond delay="63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" decel="50000">
                                          <p:stCondLst>
                                            <p:cond delay="66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">
                                          <p:stCondLst>
                                            <p:cond delay="129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" decel="50000">
                                          <p:stCondLst>
                                            <p:cond delay="131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" decel="50000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" decel="50000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79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5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53" tmFilter="0, 0; 0.125,0.2665; 0.25,0.4; 0.375,0.465; 0.5,0.5;  0.625,0.535; 0.75,0.6; 0.875,0.7335; 1,1">
                                          <p:stCondLst>
                                            <p:cond delay="65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" tmFilter="0, 0; 0.125,0.2665; 0.25,0.4; 0.375,0.465; 0.5,0.5;  0.625,0.535; 0.75,0.6; 0.875,0.7335; 1,1">
                                          <p:stCondLst>
                                            <p:cond delay="130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" tmFilter="0, 0; 0.125,0.2665; 0.25,0.4; 0.375,0.465; 0.5,0.5;  0.625,0.535; 0.75,0.6; 0.875,0.7335; 1,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">
                                          <p:stCondLst>
                                            <p:cond delay="63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" decel="50000">
                                          <p:stCondLst>
                                            <p:cond delay="66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">
                                          <p:stCondLst>
                                            <p:cond delay="129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" decel="50000">
                                          <p:stCondLst>
                                            <p:cond delay="131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" decel="50000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" decel="50000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4581BA1-0DAC-4C53-81BD-200BE0A5671A}"/>
              </a:ext>
            </a:extLst>
          </p:cNvPr>
          <p:cNvSpPr txBox="1"/>
          <p:nvPr/>
        </p:nvSpPr>
        <p:spPr>
          <a:xfrm>
            <a:off x="3100952" y="1525292"/>
            <a:ext cx="6755970" cy="769441"/>
          </a:xfrm>
          <a:prstGeom prst="rect">
            <a:avLst/>
          </a:prstGeom>
          <a:solidFill>
            <a:srgbClr val="7030A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4400" dirty="0">
                <a:ln w="0"/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খালি ঘরে সঠিক বর্ণ লিখি 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E6ED31-FCBF-461F-BF46-7F03A7D1E5D2}"/>
              </a:ext>
            </a:extLst>
          </p:cNvPr>
          <p:cNvSpPr txBox="1"/>
          <p:nvPr/>
        </p:nvSpPr>
        <p:spPr>
          <a:xfrm>
            <a:off x="309490" y="3246120"/>
            <a:ext cx="11746522" cy="2646878"/>
          </a:xfrm>
          <a:prstGeom prst="rect">
            <a:avLst/>
          </a:prstGeom>
          <a:solidFill>
            <a:srgbClr val="7030A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1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উ               ঐ </a:t>
            </a:r>
            <a:endParaRPr 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83CF41-241F-4A1A-BA11-34F136EDAAF2}"/>
              </a:ext>
            </a:extLst>
          </p:cNvPr>
          <p:cNvSpPr txBox="1"/>
          <p:nvPr/>
        </p:nvSpPr>
        <p:spPr>
          <a:xfrm rot="10800000" flipV="1">
            <a:off x="3764866" y="3246120"/>
            <a:ext cx="229303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ঊ 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6CF015-D438-43A9-ADA6-FEFD1AC5AB2E}"/>
              </a:ext>
            </a:extLst>
          </p:cNvPr>
          <p:cNvSpPr txBox="1"/>
          <p:nvPr/>
        </p:nvSpPr>
        <p:spPr>
          <a:xfrm>
            <a:off x="7169834" y="3246120"/>
            <a:ext cx="1547446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IN" sz="16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812624"/>
      </p:ext>
    </p:extLst>
  </p:cSld>
  <p:clrMapOvr>
    <a:masterClrMapping/>
  </p:clrMapOvr>
  <p:transition spd="slow" advClick="0" advTm="1000">
    <p:newsflash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02150" y="681095"/>
            <a:ext cx="4987700" cy="923330"/>
          </a:xfrm>
          <a:prstGeom prst="rect">
            <a:avLst/>
          </a:prstGeom>
          <a:solidFill>
            <a:srgbClr val="7030A0"/>
          </a:solidFill>
          <a:ln w="12700">
            <a:noFill/>
          </a:ln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defTabSz="990393"/>
            <a:r>
              <a:rPr lang="bn-IN" sz="5400" b="1" dirty="0">
                <a:ln/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b="1" dirty="0">
              <a:ln/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7F0763-97D7-41B3-AC70-26897E755795}"/>
              </a:ext>
            </a:extLst>
          </p:cNvPr>
          <p:cNvSpPr txBox="1"/>
          <p:nvPr/>
        </p:nvSpPr>
        <p:spPr>
          <a:xfrm>
            <a:off x="849784" y="1672201"/>
            <a:ext cx="3287898" cy="646331"/>
          </a:xfrm>
          <a:prstGeom prst="rect">
            <a:avLst/>
          </a:prstGeom>
          <a:solidFill>
            <a:srgbClr val="7030A0"/>
          </a:solidFill>
          <a:ln w="12700">
            <a:noFill/>
          </a:ln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defTabSz="990393"/>
            <a:r>
              <a:rPr lang="bn-IN" sz="3600" b="1" dirty="0">
                <a:ln/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 এবং বল </a:t>
            </a:r>
            <a:endParaRPr lang="en-US" sz="3600" b="1" dirty="0">
              <a:ln/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7DE9C6B-5037-45E5-AA38-C697B04C0C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40995">
            <a:off x="2112136" y="2143608"/>
            <a:ext cx="2197846" cy="4179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B190A2F-ABBF-4706-B5FA-D0B6B4233B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002" y="3032640"/>
            <a:ext cx="4329150" cy="24018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Frame 8">
            <a:extLst>
              <a:ext uri="{FF2B5EF4-FFF2-40B4-BE49-F238E27FC236}">
                <a16:creationId xmlns:a16="http://schemas.microsoft.com/office/drawing/2014/main" id="{B5C99190-FDB3-499F-A1C0-FC192394140B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frame">
            <a:avLst>
              <a:gd name="adj1" fmla="val 125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670144"/>
      </p:ext>
    </p:extLst>
  </p:cSld>
  <p:clrMapOvr>
    <a:masterClrMapping/>
  </p:clrMapOvr>
  <p:transition spd="slow" advClick="0" advTm="1000">
    <p:newsflash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6" y="0"/>
            <a:ext cx="12150703" cy="688138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705C6A9-4982-49B4-A1B3-D87C4C821EFE}"/>
              </a:ext>
            </a:extLst>
          </p:cNvPr>
          <p:cNvSpPr/>
          <p:nvPr/>
        </p:nvSpPr>
        <p:spPr>
          <a:xfrm>
            <a:off x="3909648" y="3799889"/>
            <a:ext cx="4987263" cy="2646878"/>
          </a:xfrm>
          <a:prstGeom prst="rect">
            <a:avLst/>
          </a:prstGeom>
        </p:spPr>
        <p:txBody>
          <a:bodyPr wrap="none">
            <a:spAutoFit/>
            <a:scene3d>
              <a:camera prst="perspectiveAbove"/>
              <a:lightRig rig="threePt" dir="t"/>
            </a:scene3d>
            <a:sp3d extrusionH="133350">
              <a:bevelT w="165100" h="368300" prst="softRound"/>
              <a:extrusionClr>
                <a:srgbClr val="CC0066"/>
              </a:extrusion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ধন্যবাদ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763" y="1853172"/>
            <a:ext cx="3600450" cy="2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465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19200" y="106740"/>
            <a:ext cx="9554451" cy="15696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perspectiveAbove"/>
              <a:lightRig rig="threePt" dir="t"/>
            </a:scene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altLang="en-US" sz="9600" b="1" i="0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শিক্ষক পরিচিতি</a:t>
            </a:r>
          </a:p>
        </p:txBody>
      </p:sp>
      <p:sp>
        <p:nvSpPr>
          <p:cNvPr id="8" name="TextBox 2"/>
          <p:cNvSpPr txBox="1"/>
          <p:nvPr/>
        </p:nvSpPr>
        <p:spPr>
          <a:xfrm>
            <a:off x="4343400" y="1981200"/>
            <a:ext cx="7543800" cy="44627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60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মাকসুদা ফেরদৌস</a:t>
            </a:r>
            <a:r>
              <a:rPr kumimoji="0" lang="en-US" sz="60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endParaRPr kumimoji="0" lang="bn-IN" sz="4800" b="1" i="0" u="none" strike="noStrike" kern="1200" cap="none" spc="0" normalizeH="0" baseline="0" noProof="0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1" i="0" u="none" strike="noStrike" kern="1200" cap="none" spc="0" normalizeH="0" baseline="0" noProof="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সহকা</a:t>
            </a:r>
            <a:r>
              <a:rPr lang="en-GB" sz="3200" b="1" dirty="0" err="1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রী</a:t>
            </a:r>
            <a:r>
              <a:rPr kumimoji="0" lang="en-US" sz="3200" b="1" i="0" u="none" strike="noStrike" kern="1200" cap="none" spc="0" normalizeH="0" baseline="0" noProof="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শিক্ষক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000" b="1" i="0" u="none" strike="noStrike" kern="1200" cap="none" spc="0" normalizeH="0" baseline="0" noProof="0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রামপাল সরকারি প্রাথমিক বিদ্যালয়</a:t>
            </a:r>
            <a:endParaRPr kumimoji="0" lang="en-GB" sz="4000" b="1" i="0" u="none" strike="noStrike" kern="1200" cap="none" spc="0" normalizeH="0" baseline="0" noProof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dirty="0" err="1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মুন্সীগঞ্জ</a:t>
            </a:r>
            <a:r>
              <a:rPr lang="en-GB" sz="40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dirty="0" err="1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সদর</a:t>
            </a:r>
            <a:r>
              <a:rPr lang="en-GB" sz="40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GB" sz="4000" b="1" dirty="0" err="1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মুন্সীগঞ্জ</a:t>
            </a:r>
            <a:r>
              <a:rPr lang="en-GB" sz="40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kumimoji="0" lang="en-GB" sz="4000" b="1" i="0" u="none" strike="noStrike" kern="1200" cap="none" spc="0" normalizeH="0" baseline="0" noProof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E-Mail: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fredousmaksuda95@gmail.com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3DECDE6-1085-40E6-B2A7-0A2D21ABB6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981200"/>
            <a:ext cx="3279859" cy="3847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810921"/>
      </p:ext>
    </p:extLst>
  </p:cSld>
  <p:clrMapOvr>
    <a:masterClrMapping/>
  </p:clrMapOvr>
  <p:transition spd="slow" advClick="0" advTm="1000">
    <p:wheel spokes="8"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8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438834" y="2302124"/>
            <a:ext cx="9075721" cy="2808443"/>
          </a:xfrm>
          <a:prstGeom prst="rect">
            <a:avLst/>
          </a:prstGeom>
          <a:noFill/>
          <a:ln w="76200">
            <a:noFill/>
          </a:ln>
        </p:spPr>
        <p:txBody>
          <a:bodyPr wrap="square" lIns="99043" tIns="49521" rIns="99043" bIns="49521" rtlCol="0" anchor="ctr">
            <a:spAutoFit/>
          </a:bodyPr>
          <a:lstStyle/>
          <a:p>
            <a:pPr algn="ctr" defTabSz="990393"/>
            <a:r>
              <a:rPr lang="en-US" sz="4400" b="1" dirty="0" err="1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400" b="1" dirty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প্রাক</a:t>
            </a:r>
            <a:r>
              <a:rPr lang="en-US" sz="4400" b="1" dirty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endParaRPr lang="en-US" sz="4400" b="1" dirty="0">
              <a:ln w="0"/>
              <a:solidFill>
                <a:schemeClr val="tx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990393"/>
            <a:r>
              <a:rPr lang="en-US" sz="4400" b="1" dirty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 </a:t>
            </a:r>
          </a:p>
          <a:p>
            <a:pPr algn="ctr" defTabSz="990393"/>
            <a:r>
              <a:rPr lang="en-US" sz="4400" b="1" dirty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en-US" sz="4400" b="1" dirty="0" err="1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শিরোনামঃ</a:t>
            </a:r>
            <a:r>
              <a:rPr lang="en-US" sz="4400" b="1" dirty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বর্ণ </a:t>
            </a:r>
            <a:r>
              <a:rPr lang="en-US" sz="4400" b="1" dirty="0" err="1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400" b="1" dirty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400" b="1" dirty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শিখি</a:t>
            </a:r>
            <a:endParaRPr lang="en-US" sz="4400" b="1" dirty="0">
              <a:ln w="0"/>
              <a:solidFill>
                <a:schemeClr val="tx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990393"/>
            <a:r>
              <a:rPr lang="en-US" sz="4400" b="1" dirty="0" err="1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4400" b="1" dirty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  ঐ </a:t>
            </a:r>
            <a:endParaRPr lang="en-US" sz="4400" b="1" dirty="0">
              <a:ln w="0"/>
              <a:solidFill>
                <a:schemeClr val="tx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CBEDA4-7CB8-4450-87D0-5335A834D073}"/>
              </a:ext>
            </a:extLst>
          </p:cNvPr>
          <p:cNvSpPr txBox="1"/>
          <p:nvPr/>
        </p:nvSpPr>
        <p:spPr>
          <a:xfrm>
            <a:off x="3651231" y="1286461"/>
            <a:ext cx="488953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/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পাঠ </a:t>
            </a:r>
            <a:r>
              <a:rPr kumimoji="0" lang="en-US" sz="6000" b="1" i="0" u="none" strike="noStrike" kern="1200" cap="none" spc="0" normalizeH="0" baseline="0" noProof="0" dirty="0" err="1">
                <a:ln/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পরিচিতি</a:t>
            </a:r>
            <a:endParaRPr kumimoji="0" lang="en-US" sz="6000" b="1" i="0" u="none" strike="noStrike" kern="1200" cap="none" spc="0" normalizeH="0" baseline="0" noProof="0" dirty="0">
              <a:ln/>
              <a:solidFill>
                <a:srgbClr val="00206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6888B178-07FC-4BC3-9DF8-90167F6B0425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frame">
            <a:avLst>
              <a:gd name="adj1" fmla="val 125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262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1000">
    <p:newsflash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00400" y="1600200"/>
            <a:ext cx="55306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5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5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bn-IN" sz="54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8400" y="3276600"/>
            <a:ext cx="8510297" cy="280076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৩.২.৮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ধ্বনির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শণাক্ত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৩.২.৯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বর্ণ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শনাক্ত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6AD8CAD5-D471-48AD-AE30-94D5A29FD397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frame">
            <a:avLst>
              <a:gd name="adj1" fmla="val 125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606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1000">
    <p:newsflash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1167" y="579357"/>
            <a:ext cx="8181599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5400" b="1" dirty="0" err="1">
                <a:ln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চলো</a:t>
            </a:r>
            <a:r>
              <a:rPr lang="bn-IN" sz="5400" b="1" dirty="0">
                <a:ln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কয়েকটি ছবি</a:t>
            </a:r>
            <a:r>
              <a:rPr lang="en-US" sz="5400" b="1" dirty="0">
                <a:ln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দেখি</a:t>
            </a:r>
            <a:endParaRPr lang="en-IN" sz="5400" b="1" dirty="0">
              <a:ln/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A753D8-A57C-4D6C-9C7E-A84684327B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748" y="4318056"/>
            <a:ext cx="2619375" cy="1743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C4F5F79-20E7-4BAF-95AE-666C1D38E4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144" y="3918006"/>
            <a:ext cx="2453085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B2B19E8-536E-473D-A356-6C3592650D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144" y="579357"/>
            <a:ext cx="1552575" cy="29527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4E9DC23-4EBD-4357-9032-38D760F1801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926" y="1662113"/>
            <a:ext cx="2867025" cy="15906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810B7B5-0F14-4C01-8429-AAD81D18C4F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686" y="1662113"/>
            <a:ext cx="2857500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570CAB3-E137-4D8F-9F00-264DB5DBC590}"/>
              </a:ext>
            </a:extLst>
          </p:cNvPr>
          <p:cNvSpPr txBox="1"/>
          <p:nvPr/>
        </p:nvSpPr>
        <p:spPr>
          <a:xfrm>
            <a:off x="4763094" y="3412214"/>
            <a:ext cx="14605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99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199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99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Frame 17">
            <a:extLst>
              <a:ext uri="{FF2B5EF4-FFF2-40B4-BE49-F238E27FC236}">
                <a16:creationId xmlns:a16="http://schemas.microsoft.com/office/drawing/2014/main" id="{8ACF9DBB-F670-41F9-A735-C947304756F9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frame">
            <a:avLst>
              <a:gd name="adj1" fmla="val 125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227797"/>
      </p:ext>
    </p:extLst>
  </p:cSld>
  <p:clrMapOvr>
    <a:masterClrMapping/>
  </p:clrMapOvr>
  <p:transition spd="slow" advClick="0" advTm="1000">
    <p:newsflash/>
    <p:sndAc>
      <p:stSnd>
        <p:snd r:embed="rId2" name="applause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11791" y="385706"/>
            <a:ext cx="6908715" cy="132343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8000" b="1" dirty="0">
                <a:ln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আজ </a:t>
            </a:r>
            <a:r>
              <a:rPr lang="en-US" sz="8000" b="1" dirty="0" err="1">
                <a:ln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bn-BD" sz="8000" b="1" dirty="0">
                <a:ln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পড়ব</a:t>
            </a:r>
            <a:endParaRPr lang="en-US" sz="6000" b="1" dirty="0">
              <a:ln/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65814" y="2655864"/>
            <a:ext cx="1510350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19900" b="1" dirty="0">
                <a:ln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</a:t>
            </a:r>
            <a:endParaRPr lang="en-US" sz="19900" b="1" dirty="0">
              <a:ln/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73122" y="2512847"/>
            <a:ext cx="2324675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19900" b="1" dirty="0">
                <a:ln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ঐ </a:t>
            </a:r>
            <a:endParaRPr lang="en-US" sz="19900" dirty="0"/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00068F4B-53D0-49A0-ADEE-16715BED2E17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frame">
            <a:avLst>
              <a:gd name="adj1" fmla="val 125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886711"/>
      </p:ext>
    </p:extLst>
  </p:cSld>
  <p:clrMapOvr>
    <a:masterClrMapping/>
  </p:clrMapOvr>
  <p:transition spd="slow" advClick="0" advTm="1000">
    <p:newsflash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6966" y="367555"/>
            <a:ext cx="2656576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700" b="1" dirty="0">
                <a:ln/>
                <a:latin typeface="NikoshBAN" pitchFamily="2" charset="0"/>
                <a:cs typeface="NikoshBAN" pitchFamily="2" charset="0"/>
              </a:rPr>
              <a:t>এ </a:t>
            </a:r>
            <a:r>
              <a:rPr lang="bn-IN" sz="28700" b="1" dirty="0">
                <a:ln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77316D-A08F-43C3-8447-24C88CCF64AA}"/>
              </a:ext>
            </a:extLst>
          </p:cNvPr>
          <p:cNvSpPr txBox="1"/>
          <p:nvPr/>
        </p:nvSpPr>
        <p:spPr>
          <a:xfrm>
            <a:off x="2862712" y="3905012"/>
            <a:ext cx="6148949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66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bn-IN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কতারা</a:t>
            </a:r>
            <a:r>
              <a:rPr lang="bn-IN" sz="16600" b="1" dirty="0">
                <a:ln/>
                <a:solidFill>
                  <a:srgbClr val="ED7D3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kumimoji="0" lang="en-US" sz="16600" b="1" i="0" u="none" strike="noStrike" kern="1200" cap="none" spc="0" normalizeH="0" baseline="0" noProof="0" dirty="0">
              <a:ln/>
              <a:solidFill>
                <a:srgbClr val="ED7D31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F448A2-AF5F-4EA7-B147-52F74A0E18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13849">
            <a:off x="8108067" y="1263720"/>
            <a:ext cx="2671809" cy="5081354"/>
          </a:xfrm>
          <a:prstGeom prst="rect">
            <a:avLst/>
          </a:prstGeom>
        </p:spPr>
      </p:pic>
      <p:sp>
        <p:nvSpPr>
          <p:cNvPr id="7" name="Frame 6">
            <a:extLst>
              <a:ext uri="{FF2B5EF4-FFF2-40B4-BE49-F238E27FC236}">
                <a16:creationId xmlns:a16="http://schemas.microsoft.com/office/drawing/2014/main" id="{5764B9A6-6698-4779-BF0A-71B4AA61A487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frame">
            <a:avLst>
              <a:gd name="adj1" fmla="val 125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531386"/>
      </p:ext>
    </p:extLst>
  </p:cSld>
  <p:clrMapOvr>
    <a:masterClrMapping/>
  </p:clrMapOvr>
  <p:transition spd="slow" advClick="0" advTm="1000">
    <p:newsflash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476455"/>
            <a:ext cx="2451100" cy="37702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IN" sz="239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bn-IN" sz="23900" b="1" dirty="0">
                <a:ln/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3900" b="1" dirty="0">
              <a:ln/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67376" y="3429000"/>
            <a:ext cx="338787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bn-IN" sz="96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IN" sz="1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3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9939E8-E598-46AC-8AF8-F67D1EA9F39A}"/>
              </a:ext>
            </a:extLst>
          </p:cNvPr>
          <p:cNvSpPr txBox="1"/>
          <p:nvPr/>
        </p:nvSpPr>
        <p:spPr>
          <a:xfrm>
            <a:off x="8108952" y="-104769"/>
            <a:ext cx="14605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7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199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99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F795CEFE-DA9B-4662-AC4D-A4F487A77E35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frame">
            <a:avLst>
              <a:gd name="adj1" fmla="val 125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81262"/>
      </p:ext>
    </p:extLst>
  </p:cSld>
  <p:clrMapOvr>
    <a:masterClrMapping/>
  </p:clrMapOvr>
  <p:transition spd="slow" advClick="0" advTm="1000">
    <p:newsflash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476455"/>
            <a:ext cx="3581400" cy="37702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IN" sz="2390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 </a:t>
            </a:r>
            <a:r>
              <a:rPr lang="bn-IN" sz="23900" b="1" dirty="0">
                <a:ln/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3900" b="1" dirty="0">
              <a:ln/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02247" y="3233123"/>
            <a:ext cx="6357730" cy="264687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IN" sz="166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</a:t>
            </a:r>
            <a:r>
              <a:rPr lang="bn-IN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রাবত</a:t>
            </a:r>
            <a:r>
              <a:rPr lang="bn-IN" sz="166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9600" b="1" dirty="0">
              <a:ln/>
              <a:solidFill>
                <a:srgbClr val="32081B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D844D7-E3DC-488B-9BAA-C248D222B8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594" y="1007159"/>
            <a:ext cx="3751606" cy="24965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Frame 7">
            <a:extLst>
              <a:ext uri="{FF2B5EF4-FFF2-40B4-BE49-F238E27FC236}">
                <a16:creationId xmlns:a16="http://schemas.microsoft.com/office/drawing/2014/main" id="{EBF10FD4-DFEC-4738-B5C0-B8F682302F17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frame">
            <a:avLst>
              <a:gd name="adj1" fmla="val 125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724889"/>
      </p:ext>
    </p:extLst>
  </p:cSld>
  <p:clrMapOvr>
    <a:masterClrMapping/>
  </p:clrMapOvr>
  <p:transition spd="slow" advClick="0" advTm="1000">
    <p:newsflash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</TotalTime>
  <Words>125</Words>
  <Application>Microsoft Office PowerPoint</Application>
  <PresentationFormat>Widescreen</PresentationFormat>
  <Paragraphs>51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NikoshBAN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মামুন</dc:creator>
  <cp:lastModifiedBy>Md Meherab Ali</cp:lastModifiedBy>
  <cp:revision>48</cp:revision>
  <dcterms:created xsi:type="dcterms:W3CDTF">2020-10-01T09:01:39Z</dcterms:created>
  <dcterms:modified xsi:type="dcterms:W3CDTF">2021-02-15T08:54:28Z</dcterms:modified>
</cp:coreProperties>
</file>