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Lst>
  <p:sldIdLst>
    <p:sldId id="296" r:id="rId4"/>
    <p:sldId id="293" r:id="rId5"/>
    <p:sldId id="321" r:id="rId6"/>
    <p:sldId id="323" r:id="rId7"/>
    <p:sldId id="325" r:id="rId8"/>
    <p:sldId id="326" r:id="rId9"/>
    <p:sldId id="327" r:id="rId10"/>
    <p:sldId id="328" r:id="rId11"/>
    <p:sldId id="329" r:id="rId12"/>
    <p:sldId id="330"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2" autoAdjust="0"/>
    <p:restoredTop sz="94660"/>
  </p:normalViewPr>
  <p:slideViewPr>
    <p:cSldViewPr snapToGrid="0">
      <p:cViewPr varScale="1">
        <p:scale>
          <a:sx n="73" d="100"/>
          <a:sy n="73" d="100"/>
        </p:scale>
        <p:origin x="6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1286D5-6D5C-4A42-86EB-E3DB87CB5FD8}" type="datetimeFigureOut">
              <a:rPr lang="en-US" smtClean="0"/>
              <a:t>09/23/20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7D9E7-C8ED-424A-A8DC-EC4D99FD282D}" type="slidenum">
              <a:rPr lang="en-US" smtClean="0"/>
              <a:t>‹#›</a:t>
            </a:fld>
            <a:endParaRPr lang="en-US"/>
          </a:p>
        </p:txBody>
      </p:sp>
    </p:spTree>
    <p:extLst>
      <p:ext uri="{BB962C8B-B14F-4D97-AF65-F5344CB8AC3E}">
        <p14:creationId xmlns:p14="http://schemas.microsoft.com/office/powerpoint/2010/main" val="259841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1286D5-6D5C-4A42-86EB-E3DB87CB5FD8}" type="datetimeFigureOut">
              <a:rPr lang="en-US" smtClean="0"/>
              <a:t>09/23/20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7D9E7-C8ED-424A-A8DC-EC4D99FD282D}" type="slidenum">
              <a:rPr lang="en-US" smtClean="0"/>
              <a:t>‹#›</a:t>
            </a:fld>
            <a:endParaRPr lang="en-US"/>
          </a:p>
        </p:txBody>
      </p:sp>
    </p:spTree>
    <p:extLst>
      <p:ext uri="{BB962C8B-B14F-4D97-AF65-F5344CB8AC3E}">
        <p14:creationId xmlns:p14="http://schemas.microsoft.com/office/powerpoint/2010/main" val="1637391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1286D5-6D5C-4A42-86EB-E3DB87CB5FD8}" type="datetimeFigureOut">
              <a:rPr lang="en-US" smtClean="0"/>
              <a:t>09/23/20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7D9E7-C8ED-424A-A8DC-EC4D99FD282D}" type="slidenum">
              <a:rPr lang="en-US" smtClean="0"/>
              <a:t>‹#›</a:t>
            </a:fld>
            <a:endParaRPr lang="en-US"/>
          </a:p>
        </p:txBody>
      </p:sp>
    </p:spTree>
    <p:extLst>
      <p:ext uri="{BB962C8B-B14F-4D97-AF65-F5344CB8AC3E}">
        <p14:creationId xmlns:p14="http://schemas.microsoft.com/office/powerpoint/2010/main" val="899079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1286D5-6D5C-4A42-86EB-E3DB87CB5FD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09/23/20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7D9E7-C8ED-424A-A8DC-EC4D99FD282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0765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1286D5-6D5C-4A42-86EB-E3DB87CB5FD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09/23/20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7D9E7-C8ED-424A-A8DC-EC4D99FD282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101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1286D5-6D5C-4A42-86EB-E3DB87CB5FD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09/23/20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7D9E7-C8ED-424A-A8DC-EC4D99FD282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3998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1286D5-6D5C-4A42-86EB-E3DB87CB5FD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09/23/20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7D9E7-C8ED-424A-A8DC-EC4D99FD282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0398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1286D5-6D5C-4A42-86EB-E3DB87CB5FD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09/23/20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7D9E7-C8ED-424A-A8DC-EC4D99FD282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4231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1286D5-6D5C-4A42-86EB-E3DB87CB5FD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09/23/20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7D9E7-C8ED-424A-A8DC-EC4D99FD282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114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1286D5-6D5C-4A42-86EB-E3DB87CB5FD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09/23/20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7D9E7-C8ED-424A-A8DC-EC4D99FD282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9570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1286D5-6D5C-4A42-86EB-E3DB87CB5FD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09/23/20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7D9E7-C8ED-424A-A8DC-EC4D99FD282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011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1286D5-6D5C-4A42-86EB-E3DB87CB5FD8}" type="datetimeFigureOut">
              <a:rPr lang="en-US" smtClean="0"/>
              <a:t>09/23/20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7D9E7-C8ED-424A-A8DC-EC4D99FD282D}" type="slidenum">
              <a:rPr lang="en-US" smtClean="0"/>
              <a:t>‹#›</a:t>
            </a:fld>
            <a:endParaRPr lang="en-US"/>
          </a:p>
        </p:txBody>
      </p:sp>
    </p:spTree>
    <p:extLst>
      <p:ext uri="{BB962C8B-B14F-4D97-AF65-F5344CB8AC3E}">
        <p14:creationId xmlns:p14="http://schemas.microsoft.com/office/powerpoint/2010/main" val="1657284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1286D5-6D5C-4A42-86EB-E3DB87CB5FD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09/23/20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7D9E7-C8ED-424A-A8DC-EC4D99FD282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8521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1286D5-6D5C-4A42-86EB-E3DB87CB5FD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09/23/20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7D9E7-C8ED-424A-A8DC-EC4D99FD282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179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1286D5-6D5C-4A42-86EB-E3DB87CB5FD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09/23/20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7D9E7-C8ED-424A-A8DC-EC4D99FD282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517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7D1F4D-D24F-4417-B28B-445D3D9A854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09/23/20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26E14E-28F7-4E0A-B12A-22F8ED7E153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1418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7D1F4D-D24F-4417-B28B-445D3D9A854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09/23/20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26E14E-28F7-4E0A-B12A-22F8ED7E153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3904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7D1F4D-D24F-4417-B28B-445D3D9A854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09/23/20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26E14E-28F7-4E0A-B12A-22F8ED7E153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3149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7D1F4D-D24F-4417-B28B-445D3D9A854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09/23/20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26E14E-28F7-4E0A-B12A-22F8ED7E153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5408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7D1F4D-D24F-4417-B28B-445D3D9A854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09/23/20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26E14E-28F7-4E0A-B12A-22F8ED7E153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60573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7D1F4D-D24F-4417-B28B-445D3D9A854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09/23/20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26E14E-28F7-4E0A-B12A-22F8ED7E153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7928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7D1F4D-D24F-4417-B28B-445D3D9A854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09/23/20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26E14E-28F7-4E0A-B12A-22F8ED7E153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7161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1286D5-6D5C-4A42-86EB-E3DB87CB5FD8}" type="datetimeFigureOut">
              <a:rPr lang="en-US" smtClean="0"/>
              <a:t>09/23/20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7D9E7-C8ED-424A-A8DC-EC4D99FD282D}" type="slidenum">
              <a:rPr lang="en-US" smtClean="0"/>
              <a:t>‹#›</a:t>
            </a:fld>
            <a:endParaRPr lang="en-US"/>
          </a:p>
        </p:txBody>
      </p:sp>
    </p:spTree>
    <p:extLst>
      <p:ext uri="{BB962C8B-B14F-4D97-AF65-F5344CB8AC3E}">
        <p14:creationId xmlns:p14="http://schemas.microsoft.com/office/powerpoint/2010/main" val="660404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7D1F4D-D24F-4417-B28B-445D3D9A854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09/23/20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26E14E-28F7-4E0A-B12A-22F8ED7E153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73605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7D1F4D-D24F-4417-B28B-445D3D9A854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09/23/20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26E14E-28F7-4E0A-B12A-22F8ED7E153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4743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7D1F4D-D24F-4417-B28B-445D3D9A854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09/23/20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26E14E-28F7-4E0A-B12A-22F8ED7E153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36622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7D1F4D-D24F-4417-B28B-445D3D9A854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09/23/20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26E14E-28F7-4E0A-B12A-22F8ED7E153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1905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1286D5-6D5C-4A42-86EB-E3DB87CB5FD8}" type="datetimeFigureOut">
              <a:rPr lang="en-US" smtClean="0"/>
              <a:t>09/23/20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7D9E7-C8ED-424A-A8DC-EC4D99FD282D}" type="slidenum">
              <a:rPr lang="en-US" smtClean="0"/>
              <a:t>‹#›</a:t>
            </a:fld>
            <a:endParaRPr lang="en-US"/>
          </a:p>
        </p:txBody>
      </p:sp>
    </p:spTree>
    <p:extLst>
      <p:ext uri="{BB962C8B-B14F-4D97-AF65-F5344CB8AC3E}">
        <p14:creationId xmlns:p14="http://schemas.microsoft.com/office/powerpoint/2010/main" val="2608555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1286D5-6D5C-4A42-86EB-E3DB87CB5FD8}" type="datetimeFigureOut">
              <a:rPr lang="en-US" smtClean="0"/>
              <a:t>09/23/20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B7D9E7-C8ED-424A-A8DC-EC4D99FD282D}" type="slidenum">
              <a:rPr lang="en-US" smtClean="0"/>
              <a:t>‹#›</a:t>
            </a:fld>
            <a:endParaRPr lang="en-US"/>
          </a:p>
        </p:txBody>
      </p:sp>
    </p:spTree>
    <p:extLst>
      <p:ext uri="{BB962C8B-B14F-4D97-AF65-F5344CB8AC3E}">
        <p14:creationId xmlns:p14="http://schemas.microsoft.com/office/powerpoint/2010/main" val="4181850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1286D5-6D5C-4A42-86EB-E3DB87CB5FD8}" type="datetimeFigureOut">
              <a:rPr lang="en-US" smtClean="0"/>
              <a:t>09/23/20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B7D9E7-C8ED-424A-A8DC-EC4D99FD282D}" type="slidenum">
              <a:rPr lang="en-US" smtClean="0"/>
              <a:t>‹#›</a:t>
            </a:fld>
            <a:endParaRPr lang="en-US"/>
          </a:p>
        </p:txBody>
      </p:sp>
    </p:spTree>
    <p:extLst>
      <p:ext uri="{BB962C8B-B14F-4D97-AF65-F5344CB8AC3E}">
        <p14:creationId xmlns:p14="http://schemas.microsoft.com/office/powerpoint/2010/main" val="3003082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286D5-6D5C-4A42-86EB-E3DB87CB5FD8}" type="datetimeFigureOut">
              <a:rPr lang="en-US" smtClean="0"/>
              <a:t>09/23/20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B7D9E7-C8ED-424A-A8DC-EC4D99FD282D}" type="slidenum">
              <a:rPr lang="en-US" smtClean="0"/>
              <a:t>‹#›</a:t>
            </a:fld>
            <a:endParaRPr lang="en-US"/>
          </a:p>
        </p:txBody>
      </p:sp>
    </p:spTree>
    <p:extLst>
      <p:ext uri="{BB962C8B-B14F-4D97-AF65-F5344CB8AC3E}">
        <p14:creationId xmlns:p14="http://schemas.microsoft.com/office/powerpoint/2010/main" val="3675799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1286D5-6D5C-4A42-86EB-E3DB87CB5FD8}" type="datetimeFigureOut">
              <a:rPr lang="en-US" smtClean="0"/>
              <a:t>09/23/20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7D9E7-C8ED-424A-A8DC-EC4D99FD282D}" type="slidenum">
              <a:rPr lang="en-US" smtClean="0"/>
              <a:t>‹#›</a:t>
            </a:fld>
            <a:endParaRPr lang="en-US"/>
          </a:p>
        </p:txBody>
      </p:sp>
    </p:spTree>
    <p:extLst>
      <p:ext uri="{BB962C8B-B14F-4D97-AF65-F5344CB8AC3E}">
        <p14:creationId xmlns:p14="http://schemas.microsoft.com/office/powerpoint/2010/main" val="860596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1286D5-6D5C-4A42-86EB-E3DB87CB5FD8}" type="datetimeFigureOut">
              <a:rPr lang="en-US" smtClean="0"/>
              <a:t>09/23/20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7D9E7-C8ED-424A-A8DC-EC4D99FD282D}" type="slidenum">
              <a:rPr lang="en-US" smtClean="0"/>
              <a:t>‹#›</a:t>
            </a:fld>
            <a:endParaRPr lang="en-US"/>
          </a:p>
        </p:txBody>
      </p:sp>
    </p:spTree>
    <p:extLst>
      <p:ext uri="{BB962C8B-B14F-4D97-AF65-F5344CB8AC3E}">
        <p14:creationId xmlns:p14="http://schemas.microsoft.com/office/powerpoint/2010/main" val="3199627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286D5-6D5C-4A42-86EB-E3DB87CB5FD8}" type="datetimeFigureOut">
              <a:rPr lang="en-US" smtClean="0"/>
              <a:t>09/23/20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7D9E7-C8ED-424A-A8DC-EC4D99FD282D}" type="slidenum">
              <a:rPr lang="en-US" smtClean="0"/>
              <a:t>‹#›</a:t>
            </a:fld>
            <a:endParaRPr lang="en-US"/>
          </a:p>
        </p:txBody>
      </p:sp>
    </p:spTree>
    <p:extLst>
      <p:ext uri="{BB962C8B-B14F-4D97-AF65-F5344CB8AC3E}">
        <p14:creationId xmlns:p14="http://schemas.microsoft.com/office/powerpoint/2010/main" val="812264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1286D5-6D5C-4A42-86EB-E3DB87CB5FD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09/23/20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B7D9E7-C8ED-424A-A8DC-EC4D99FD282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400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rgbClr val="FFFF00"/>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07D1F4D-D24F-4417-B28B-445D3D9A854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09/23/20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326E14E-28F7-4E0A-B12A-22F8ED7E153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17348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845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22023" y="458484"/>
            <a:ext cx="6988629" cy="707886"/>
          </a:xfrm>
          <a:prstGeom prst="rect">
            <a:avLst/>
          </a:prstGeom>
          <a:noFill/>
          <a:ln w="28575">
            <a:solidFill>
              <a:schemeClr val="tx1"/>
            </a:solidFill>
          </a:ln>
        </p:spPr>
        <p:txBody>
          <a:bodyPr wrap="square" rtlCol="0">
            <a:spAutoFit/>
          </a:bodyPr>
          <a:lstStyle/>
          <a:p>
            <a:pPr algn="ctr"/>
            <a:r>
              <a:rPr lang="en-US" sz="4000" b="1" dirty="0"/>
              <a:t>How to write a good paragraph</a:t>
            </a:r>
          </a:p>
        </p:txBody>
      </p:sp>
      <p:grpSp>
        <p:nvGrpSpPr>
          <p:cNvPr id="7" name="Group 6"/>
          <p:cNvGrpSpPr/>
          <p:nvPr/>
        </p:nvGrpSpPr>
        <p:grpSpPr>
          <a:xfrm>
            <a:off x="1063446" y="1190563"/>
            <a:ext cx="9765663" cy="5667437"/>
            <a:chOff x="1063446" y="1190563"/>
            <a:chExt cx="9765663" cy="5667437"/>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3495" b="96237" l="4056" r="100000"/>
                      </a14:imgEffect>
                    </a14:imgLayer>
                  </a14:imgProps>
                </a:ext>
                <a:ext uri="{28A0092B-C50C-407E-A947-70E740481C1C}">
                  <a14:useLocalDpi xmlns:a14="http://schemas.microsoft.com/office/drawing/2010/main" val="0"/>
                </a:ext>
              </a:extLst>
            </a:blip>
            <a:stretch>
              <a:fillRect/>
            </a:stretch>
          </p:blipFill>
          <p:spPr>
            <a:xfrm>
              <a:off x="1063446" y="1190563"/>
              <a:ext cx="9765663" cy="5667437"/>
            </a:xfrm>
            <a:prstGeom prst="rect">
              <a:avLst/>
            </a:prstGeom>
          </p:spPr>
        </p:pic>
        <p:sp>
          <p:nvSpPr>
            <p:cNvPr id="3" name="Rectangle 2"/>
            <p:cNvSpPr/>
            <p:nvPr/>
          </p:nvSpPr>
          <p:spPr>
            <a:xfrm>
              <a:off x="2651760" y="4820194"/>
              <a:ext cx="1619794" cy="2090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746274" y="3226525"/>
              <a:ext cx="1619794" cy="2090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4645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7828" y="2167657"/>
            <a:ext cx="11547566" cy="2646878"/>
          </a:xfrm>
          <a:prstGeom prst="rect">
            <a:avLst/>
          </a:prstGeom>
          <a:ln>
            <a:noFill/>
          </a:ln>
          <a:effectLst/>
          <a:scene3d>
            <a:camera prst="perspectiveLeft"/>
            <a:lightRig rig="chilly" dir="t">
              <a:rot lat="0" lon="0" rev="18480000"/>
            </a:lightRig>
          </a:scene3d>
          <a:sp3d prstMaterial="clear">
            <a:bevelT h="635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600" b="0" i="0" u="none" strike="noStrike" kern="1200" cap="none" spc="0" normalizeH="0" baseline="0" noProof="0" dirty="0" smtClean="0">
                <a:ln>
                  <a:noFill/>
                </a:ln>
                <a:solidFill>
                  <a:prstClr val="black"/>
                </a:solidFill>
                <a:effectLst/>
                <a:uLnTx/>
                <a:uFillTx/>
                <a:latin typeface="Calibri" panose="020F0502020204030204"/>
                <a:ea typeface="+mn-ea"/>
                <a:cs typeface="+mn-cs"/>
              </a:rPr>
              <a:t>Thanks to all</a:t>
            </a:r>
            <a:endParaRPr kumimoji="0" lang="en-US" sz="16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391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45475" y="1654122"/>
            <a:ext cx="9130934" cy="2308324"/>
          </a:xfrm>
          <a:prstGeom prst="rect">
            <a:avLst/>
          </a:prstGeom>
          <a:noFill/>
        </p:spPr>
        <p:txBody>
          <a:bodyPr wrap="square" rtlCol="0">
            <a:spAutoFit/>
          </a:bodyPr>
          <a:lstStyle/>
          <a:p>
            <a:pPr algn="ctr"/>
            <a:r>
              <a:rPr lang="en-US" sz="4800" b="1" dirty="0" smtClean="0"/>
              <a:t>How to write a good paragraph</a:t>
            </a:r>
          </a:p>
          <a:p>
            <a:pPr algn="ctr"/>
            <a:r>
              <a:rPr lang="en-US" sz="4800" b="1" dirty="0" smtClean="0"/>
              <a:t>Class : Eight</a:t>
            </a:r>
          </a:p>
          <a:p>
            <a:pPr algn="ctr"/>
            <a:r>
              <a:rPr lang="en-US" sz="4800" b="1" dirty="0" smtClean="0"/>
              <a:t>Subject : English (Grammar Part)</a:t>
            </a:r>
          </a:p>
        </p:txBody>
      </p:sp>
    </p:spTree>
    <p:extLst>
      <p:ext uri="{BB962C8B-B14F-4D97-AF65-F5344CB8AC3E}">
        <p14:creationId xmlns:p14="http://schemas.microsoft.com/office/powerpoint/2010/main" val="3474171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22023" y="458484"/>
            <a:ext cx="6988629" cy="707886"/>
          </a:xfrm>
          <a:prstGeom prst="rect">
            <a:avLst/>
          </a:prstGeom>
          <a:noFill/>
          <a:ln w="28575">
            <a:solidFill>
              <a:schemeClr val="tx1"/>
            </a:solidFill>
          </a:ln>
        </p:spPr>
        <p:txBody>
          <a:bodyPr wrap="square" rtlCol="0">
            <a:spAutoFit/>
          </a:bodyPr>
          <a:lstStyle/>
          <a:p>
            <a:pPr algn="ctr"/>
            <a:r>
              <a:rPr lang="en-US" sz="4000" b="1" dirty="0"/>
              <a:t>How to write a good paragraph</a:t>
            </a:r>
          </a:p>
        </p:txBody>
      </p:sp>
      <p:sp>
        <p:nvSpPr>
          <p:cNvPr id="4" name="TextBox 3"/>
          <p:cNvSpPr txBox="1"/>
          <p:nvPr/>
        </p:nvSpPr>
        <p:spPr>
          <a:xfrm>
            <a:off x="404951" y="1382294"/>
            <a:ext cx="11456126" cy="3046988"/>
          </a:xfrm>
          <a:prstGeom prst="rect">
            <a:avLst/>
          </a:prstGeom>
          <a:noFill/>
        </p:spPr>
        <p:txBody>
          <a:bodyPr wrap="square" rtlCol="0">
            <a:spAutoFit/>
          </a:bodyPr>
          <a:lstStyle/>
          <a:p>
            <a:pPr algn="just"/>
            <a:r>
              <a:rPr lang="en-US" sz="4800" b="1" dirty="0" smtClean="0">
                <a:effectLst>
                  <a:outerShdw blurRad="38100" dist="38100" dir="2700000" algn="tl">
                    <a:srgbClr val="000000">
                      <a:alpha val="43137"/>
                    </a:srgbClr>
                  </a:outerShdw>
                </a:effectLst>
              </a:rPr>
              <a:t>What is Paragraph?</a:t>
            </a:r>
          </a:p>
          <a:p>
            <a:pPr algn="just"/>
            <a:r>
              <a:rPr lang="en-US" sz="4800" dirty="0" smtClean="0"/>
              <a:t>A paragraph is a group of a sentence about one topic. There are three parts of a paragraph :</a:t>
            </a:r>
            <a:endParaRPr lang="en-US" sz="4800" dirty="0"/>
          </a:p>
        </p:txBody>
      </p:sp>
      <p:sp>
        <p:nvSpPr>
          <p:cNvPr id="3" name="Right Arrow 2"/>
          <p:cNvSpPr/>
          <p:nvPr/>
        </p:nvSpPr>
        <p:spPr>
          <a:xfrm>
            <a:off x="195945" y="4349932"/>
            <a:ext cx="4010295" cy="1306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Introduction</a:t>
            </a:r>
            <a:endParaRPr lang="en-US" sz="5400" dirty="0"/>
          </a:p>
        </p:txBody>
      </p:sp>
      <p:sp>
        <p:nvSpPr>
          <p:cNvPr id="8" name="Right Arrow 7"/>
          <p:cNvSpPr/>
          <p:nvPr/>
        </p:nvSpPr>
        <p:spPr>
          <a:xfrm>
            <a:off x="4206240" y="4349932"/>
            <a:ext cx="4010295" cy="1306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Middle</a:t>
            </a:r>
            <a:endParaRPr lang="en-US" sz="5400" dirty="0"/>
          </a:p>
        </p:txBody>
      </p:sp>
      <p:sp>
        <p:nvSpPr>
          <p:cNvPr id="9" name="Right Arrow 8"/>
          <p:cNvSpPr/>
          <p:nvPr/>
        </p:nvSpPr>
        <p:spPr>
          <a:xfrm>
            <a:off x="8151231" y="4349932"/>
            <a:ext cx="4010295" cy="1306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Conclusion</a:t>
            </a:r>
            <a:endParaRPr lang="en-US" sz="5400" dirty="0"/>
          </a:p>
        </p:txBody>
      </p:sp>
    </p:spTree>
    <p:extLst>
      <p:ext uri="{BB962C8B-B14F-4D97-AF65-F5344CB8AC3E}">
        <p14:creationId xmlns:p14="http://schemas.microsoft.com/office/powerpoint/2010/main" val="4208280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22023" y="458484"/>
            <a:ext cx="6988629" cy="707886"/>
          </a:xfrm>
          <a:prstGeom prst="rect">
            <a:avLst/>
          </a:prstGeom>
          <a:noFill/>
          <a:ln w="28575">
            <a:solidFill>
              <a:schemeClr val="tx1"/>
            </a:solidFill>
          </a:ln>
        </p:spPr>
        <p:txBody>
          <a:bodyPr wrap="square" rtlCol="0">
            <a:spAutoFit/>
          </a:bodyPr>
          <a:lstStyle/>
          <a:p>
            <a:pPr algn="ctr"/>
            <a:r>
              <a:rPr lang="en-US" sz="4000" b="1" dirty="0"/>
              <a:t>How to write a good paragraph</a:t>
            </a:r>
          </a:p>
        </p:txBody>
      </p:sp>
      <p:sp>
        <p:nvSpPr>
          <p:cNvPr id="4" name="TextBox 3"/>
          <p:cNvSpPr txBox="1"/>
          <p:nvPr/>
        </p:nvSpPr>
        <p:spPr>
          <a:xfrm>
            <a:off x="404951" y="1382294"/>
            <a:ext cx="11456126" cy="5078313"/>
          </a:xfrm>
          <a:prstGeom prst="rect">
            <a:avLst/>
          </a:prstGeom>
          <a:noFill/>
        </p:spPr>
        <p:txBody>
          <a:bodyPr wrap="square" rtlCol="0">
            <a:spAutoFit/>
          </a:bodyPr>
          <a:lstStyle/>
          <a:p>
            <a:pPr algn="just"/>
            <a:r>
              <a:rPr lang="en-US" sz="3600" b="1" u="sng" dirty="0" smtClean="0"/>
              <a:t>The parts of a Paragraph</a:t>
            </a:r>
            <a:r>
              <a:rPr lang="en-US" sz="3600" b="1" u="sng" dirty="0"/>
              <a:t>:</a:t>
            </a:r>
            <a:endParaRPr lang="en-US" sz="3600" b="1" u="sng" dirty="0" smtClean="0"/>
          </a:p>
          <a:p>
            <a:pPr marL="742950" indent="-742950" algn="just">
              <a:buAutoNum type="arabicPeriod"/>
            </a:pPr>
            <a:r>
              <a:rPr lang="en-US" sz="3600" dirty="0" smtClean="0"/>
              <a:t>Introduction: The introduction of a paragraph contains an introductory sentence. It is called a topic sentence. Generally a paragraph begins with it. The topic sentence introduces your topic.</a:t>
            </a:r>
          </a:p>
          <a:p>
            <a:pPr algn="just"/>
            <a:r>
              <a:rPr lang="en-US" sz="3600" b="1" u="sng" dirty="0" smtClean="0"/>
              <a:t>To write a good topic sentence:</a:t>
            </a:r>
          </a:p>
          <a:p>
            <a:pPr marL="742950" indent="-742950" algn="just">
              <a:buAutoNum type="alphaLcParenR"/>
            </a:pPr>
            <a:r>
              <a:rPr lang="en-US" sz="3600" dirty="0" smtClean="0"/>
              <a:t>State the topic clearly so that the reader can understand what you are going to write about</a:t>
            </a:r>
          </a:p>
          <a:p>
            <a:pPr marL="742950" indent="-742950" algn="just">
              <a:buAutoNum type="alphaLcParenR"/>
            </a:pPr>
            <a:r>
              <a:rPr lang="en-US" sz="3600" dirty="0" smtClean="0"/>
              <a:t>Your topic sentence should be attractive.</a:t>
            </a:r>
            <a:endParaRPr lang="en-US" sz="3600" dirty="0"/>
          </a:p>
        </p:txBody>
      </p:sp>
    </p:spTree>
    <p:extLst>
      <p:ext uri="{BB962C8B-B14F-4D97-AF65-F5344CB8AC3E}">
        <p14:creationId xmlns:p14="http://schemas.microsoft.com/office/powerpoint/2010/main" val="839735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22023" y="458484"/>
            <a:ext cx="6988629" cy="707886"/>
          </a:xfrm>
          <a:prstGeom prst="rect">
            <a:avLst/>
          </a:prstGeom>
          <a:noFill/>
          <a:ln w="28575">
            <a:solidFill>
              <a:schemeClr val="tx1"/>
            </a:solidFill>
          </a:ln>
        </p:spPr>
        <p:txBody>
          <a:bodyPr wrap="square" rtlCol="0">
            <a:spAutoFit/>
          </a:bodyPr>
          <a:lstStyle/>
          <a:p>
            <a:pPr algn="ctr"/>
            <a:r>
              <a:rPr lang="en-US" sz="4000" b="1" dirty="0"/>
              <a:t>How to write a good paragraph</a:t>
            </a:r>
          </a:p>
        </p:txBody>
      </p:sp>
      <p:sp>
        <p:nvSpPr>
          <p:cNvPr id="4" name="TextBox 3"/>
          <p:cNvSpPr txBox="1"/>
          <p:nvPr/>
        </p:nvSpPr>
        <p:spPr>
          <a:xfrm>
            <a:off x="391888" y="1081849"/>
            <a:ext cx="11456126" cy="5632311"/>
          </a:xfrm>
          <a:prstGeom prst="rect">
            <a:avLst/>
          </a:prstGeom>
          <a:noFill/>
        </p:spPr>
        <p:txBody>
          <a:bodyPr wrap="square" rtlCol="0">
            <a:spAutoFit/>
          </a:bodyPr>
          <a:lstStyle/>
          <a:p>
            <a:pPr algn="just"/>
            <a:r>
              <a:rPr lang="en-US" sz="3600" b="1" u="sng" dirty="0" smtClean="0"/>
              <a:t>The parts of a Paragraph</a:t>
            </a:r>
            <a:r>
              <a:rPr lang="en-US" sz="3600" b="1" u="sng" dirty="0"/>
              <a:t>:</a:t>
            </a:r>
            <a:endParaRPr lang="en-US" sz="3600" b="1" u="sng" dirty="0" smtClean="0"/>
          </a:p>
          <a:p>
            <a:pPr algn="just"/>
            <a:r>
              <a:rPr lang="en-US" sz="3600" dirty="0" smtClean="0"/>
              <a:t>2. Middle: The middle of a paragraph contains </a:t>
            </a:r>
            <a:r>
              <a:rPr lang="en-US" sz="3600" dirty="0" err="1" smtClean="0"/>
              <a:t>contains</a:t>
            </a:r>
            <a:r>
              <a:rPr lang="en-US" sz="3600" dirty="0" smtClean="0"/>
              <a:t> supporting idea. Here you narrate, explain and that support what you said in the introduction. It should contain the details of your description.</a:t>
            </a:r>
          </a:p>
          <a:p>
            <a:pPr algn="just"/>
            <a:r>
              <a:rPr lang="en-US" sz="3600" b="1" u="sng" dirty="0" smtClean="0"/>
              <a:t>To write the middle:</a:t>
            </a:r>
          </a:p>
          <a:p>
            <a:pPr marL="742950" indent="-742950" algn="just">
              <a:buAutoNum type="alphaLcParenR"/>
            </a:pPr>
            <a:r>
              <a:rPr lang="en-US" sz="3600" dirty="0" smtClean="0"/>
              <a:t>Narrate everything you want to write about your topic.</a:t>
            </a:r>
          </a:p>
          <a:p>
            <a:pPr marL="742950" indent="-742950" algn="just">
              <a:buAutoNum type="alphaLcParenR"/>
            </a:pPr>
            <a:r>
              <a:rPr lang="en-US" sz="3600" dirty="0" smtClean="0"/>
              <a:t>If needed, classify your ideas.</a:t>
            </a:r>
          </a:p>
          <a:p>
            <a:pPr marL="742950" indent="-742950" algn="just">
              <a:buAutoNum type="alphaLcParenR"/>
            </a:pPr>
            <a:r>
              <a:rPr lang="en-US" sz="3600" dirty="0" smtClean="0"/>
              <a:t>Put them clearly one after another and make a link between them.</a:t>
            </a:r>
            <a:endParaRPr lang="en-US" sz="3600" dirty="0"/>
          </a:p>
        </p:txBody>
      </p:sp>
    </p:spTree>
    <p:extLst>
      <p:ext uri="{BB962C8B-B14F-4D97-AF65-F5344CB8AC3E}">
        <p14:creationId xmlns:p14="http://schemas.microsoft.com/office/powerpoint/2010/main" val="237318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22023" y="458484"/>
            <a:ext cx="6988629" cy="707886"/>
          </a:xfrm>
          <a:prstGeom prst="rect">
            <a:avLst/>
          </a:prstGeom>
          <a:noFill/>
          <a:ln w="28575">
            <a:solidFill>
              <a:schemeClr val="tx1"/>
            </a:solidFill>
          </a:ln>
        </p:spPr>
        <p:txBody>
          <a:bodyPr wrap="square" rtlCol="0">
            <a:spAutoFit/>
          </a:bodyPr>
          <a:lstStyle/>
          <a:p>
            <a:pPr algn="ctr"/>
            <a:r>
              <a:rPr lang="en-US" sz="4000" b="1" dirty="0"/>
              <a:t>How to write a good paragraph</a:t>
            </a:r>
          </a:p>
        </p:txBody>
      </p:sp>
      <p:sp>
        <p:nvSpPr>
          <p:cNvPr id="4" name="TextBox 3"/>
          <p:cNvSpPr txBox="1"/>
          <p:nvPr/>
        </p:nvSpPr>
        <p:spPr>
          <a:xfrm>
            <a:off x="404950" y="1839495"/>
            <a:ext cx="11456126" cy="2308324"/>
          </a:xfrm>
          <a:prstGeom prst="rect">
            <a:avLst/>
          </a:prstGeom>
          <a:noFill/>
        </p:spPr>
        <p:txBody>
          <a:bodyPr wrap="square" rtlCol="0">
            <a:spAutoFit/>
          </a:bodyPr>
          <a:lstStyle/>
          <a:p>
            <a:pPr algn="just"/>
            <a:r>
              <a:rPr lang="en-US" sz="3600" b="1" u="sng" dirty="0" smtClean="0"/>
              <a:t>The parts of a Paragraph</a:t>
            </a:r>
            <a:r>
              <a:rPr lang="en-US" sz="3600" b="1" u="sng" dirty="0"/>
              <a:t>:</a:t>
            </a:r>
            <a:endParaRPr lang="en-US" sz="3600" b="1" u="sng" dirty="0" smtClean="0"/>
          </a:p>
          <a:p>
            <a:pPr algn="just"/>
            <a:r>
              <a:rPr lang="en-US" sz="3600" dirty="0" smtClean="0"/>
              <a:t>3. Conclusion: The conclusion of a paragraph is the last part. Here you make a final say about your topic. To write a conclusion ---- avoid repetition and sum up your ideas.</a:t>
            </a:r>
          </a:p>
        </p:txBody>
      </p:sp>
    </p:spTree>
    <p:extLst>
      <p:ext uri="{BB962C8B-B14F-4D97-AF65-F5344CB8AC3E}">
        <p14:creationId xmlns:p14="http://schemas.microsoft.com/office/powerpoint/2010/main" val="2729641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22023" y="458484"/>
            <a:ext cx="6988629" cy="707886"/>
          </a:xfrm>
          <a:prstGeom prst="rect">
            <a:avLst/>
          </a:prstGeom>
          <a:noFill/>
          <a:ln w="28575">
            <a:solidFill>
              <a:schemeClr val="tx1"/>
            </a:solidFill>
          </a:ln>
        </p:spPr>
        <p:txBody>
          <a:bodyPr wrap="square" rtlCol="0">
            <a:spAutoFit/>
          </a:bodyPr>
          <a:lstStyle/>
          <a:p>
            <a:pPr algn="ctr"/>
            <a:r>
              <a:rPr lang="en-US" sz="4000" b="1" dirty="0"/>
              <a:t>How to write a good paragraph</a:t>
            </a:r>
          </a:p>
        </p:txBody>
      </p:sp>
      <p:sp>
        <p:nvSpPr>
          <p:cNvPr id="4" name="TextBox 3"/>
          <p:cNvSpPr txBox="1"/>
          <p:nvPr/>
        </p:nvSpPr>
        <p:spPr>
          <a:xfrm>
            <a:off x="757645" y="1158440"/>
            <a:ext cx="10620103" cy="523220"/>
          </a:xfrm>
          <a:prstGeom prst="rect">
            <a:avLst/>
          </a:prstGeom>
          <a:noFill/>
        </p:spPr>
        <p:txBody>
          <a:bodyPr wrap="square" rtlCol="0">
            <a:spAutoFit/>
          </a:bodyPr>
          <a:lstStyle/>
          <a:p>
            <a:pPr algn="just"/>
            <a:r>
              <a:rPr lang="en-US" sz="2800" b="1" u="sng" dirty="0" smtClean="0"/>
              <a:t>Below is a sample paragraph with different parts about Mobile Phone:</a:t>
            </a:r>
            <a:endParaRPr lang="en-US" sz="2800" dirty="0"/>
          </a:p>
        </p:txBody>
      </p:sp>
      <p:sp>
        <p:nvSpPr>
          <p:cNvPr id="2" name="Rectangle 1"/>
          <p:cNvSpPr/>
          <p:nvPr/>
        </p:nvSpPr>
        <p:spPr>
          <a:xfrm>
            <a:off x="5030751" y="1681660"/>
            <a:ext cx="2571538" cy="584775"/>
          </a:xfrm>
          <a:prstGeom prst="rect">
            <a:avLst/>
          </a:prstGeom>
        </p:spPr>
        <p:txBody>
          <a:bodyPr wrap="none">
            <a:spAutoFit/>
          </a:bodyPr>
          <a:lstStyle/>
          <a:p>
            <a:r>
              <a:rPr lang="en-US" sz="3200" b="1" u="sng" dirty="0"/>
              <a:t>Mobile </a:t>
            </a:r>
            <a:r>
              <a:rPr lang="en-US" sz="3200" b="1" u="sng" dirty="0" smtClean="0"/>
              <a:t>Phone</a:t>
            </a:r>
            <a:endParaRPr lang="en-US" sz="3200" b="1" u="sng" dirty="0"/>
          </a:p>
        </p:txBody>
      </p:sp>
      <p:sp>
        <p:nvSpPr>
          <p:cNvPr id="6" name="Rectangle 5"/>
          <p:cNvSpPr/>
          <p:nvPr/>
        </p:nvSpPr>
        <p:spPr>
          <a:xfrm>
            <a:off x="4712151" y="2437691"/>
            <a:ext cx="6825341" cy="1384995"/>
          </a:xfrm>
          <a:prstGeom prst="rect">
            <a:avLst/>
          </a:prstGeom>
          <a:ln w="38100">
            <a:solidFill>
              <a:schemeClr val="tx1"/>
            </a:solidFill>
          </a:ln>
        </p:spPr>
        <p:txBody>
          <a:bodyPr wrap="square">
            <a:spAutoFit/>
          </a:bodyPr>
          <a:lstStyle/>
          <a:p>
            <a:r>
              <a:rPr lang="en-US" sz="2800" dirty="0" smtClean="0"/>
              <a:t>The mobile phone is a important device of communication. It helps us to communicate with others in the shortest possible time.</a:t>
            </a:r>
            <a:endParaRPr lang="en-US" sz="28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774" y="4130502"/>
            <a:ext cx="3794218" cy="2526949"/>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7635"/>
          <a:stretch/>
        </p:blipFill>
        <p:spPr>
          <a:xfrm>
            <a:off x="6868885" y="4097235"/>
            <a:ext cx="3111137" cy="2528741"/>
          </a:xfrm>
          <a:prstGeom prst="rect">
            <a:avLst/>
          </a:prstGeom>
        </p:spPr>
      </p:pic>
      <p:sp>
        <p:nvSpPr>
          <p:cNvPr id="10" name="Right Arrow 9"/>
          <p:cNvSpPr/>
          <p:nvPr/>
        </p:nvSpPr>
        <p:spPr>
          <a:xfrm>
            <a:off x="610416" y="2516400"/>
            <a:ext cx="4010295" cy="1306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Introduction</a:t>
            </a:r>
            <a:endParaRPr lang="en-US" sz="5400" dirty="0"/>
          </a:p>
        </p:txBody>
      </p:sp>
    </p:spTree>
    <p:extLst>
      <p:ext uri="{BB962C8B-B14F-4D97-AF65-F5344CB8AC3E}">
        <p14:creationId xmlns:p14="http://schemas.microsoft.com/office/powerpoint/2010/main" val="3103800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22023" y="458484"/>
            <a:ext cx="6988629" cy="707886"/>
          </a:xfrm>
          <a:prstGeom prst="rect">
            <a:avLst/>
          </a:prstGeom>
          <a:noFill/>
          <a:ln w="28575">
            <a:solidFill>
              <a:schemeClr val="tx1"/>
            </a:solidFill>
          </a:ln>
        </p:spPr>
        <p:txBody>
          <a:bodyPr wrap="square" rtlCol="0">
            <a:spAutoFit/>
          </a:bodyPr>
          <a:lstStyle/>
          <a:p>
            <a:pPr algn="ctr"/>
            <a:r>
              <a:rPr lang="en-US" sz="4000" b="1" dirty="0"/>
              <a:t>How to write a good paragraph</a:t>
            </a:r>
          </a:p>
        </p:txBody>
      </p:sp>
      <p:sp>
        <p:nvSpPr>
          <p:cNvPr id="7" name="Rectangle 6"/>
          <p:cNvSpPr/>
          <p:nvPr/>
        </p:nvSpPr>
        <p:spPr>
          <a:xfrm>
            <a:off x="3265421" y="2381616"/>
            <a:ext cx="8673735" cy="3970318"/>
          </a:xfrm>
          <a:prstGeom prst="rect">
            <a:avLst/>
          </a:prstGeom>
          <a:ln w="38100">
            <a:solidFill>
              <a:schemeClr val="tx1"/>
            </a:solidFill>
          </a:ln>
        </p:spPr>
        <p:txBody>
          <a:bodyPr wrap="square">
            <a:spAutoFit/>
          </a:bodyPr>
          <a:lstStyle/>
          <a:p>
            <a:r>
              <a:rPr lang="en-US" sz="2800" dirty="0" smtClean="0"/>
              <a:t>The main facility of the mobile phone is that you can take it any where with you. It is very popular for many reasons. Firstly, it is not very expensive. So, most of the people can buy it. Secondly, we can also use it for other purposes like sending text messages, taking photographs and selfies, storing data, exploring websites. Now the mobile phone is widely used for internet communication. The mobile phone is a wonderful blessing of modern communication system. </a:t>
            </a:r>
            <a:endParaRPr lang="en-US" sz="2800" dirty="0"/>
          </a:p>
        </p:txBody>
      </p:sp>
      <p:sp>
        <p:nvSpPr>
          <p:cNvPr id="8" name="Right Arrow 7"/>
          <p:cNvSpPr/>
          <p:nvPr/>
        </p:nvSpPr>
        <p:spPr>
          <a:xfrm>
            <a:off x="0" y="3713632"/>
            <a:ext cx="3161209" cy="1306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Middle</a:t>
            </a:r>
            <a:endParaRPr lang="en-US" sz="5400" dirty="0"/>
          </a:p>
        </p:txBody>
      </p:sp>
    </p:spTree>
    <p:extLst>
      <p:ext uri="{BB962C8B-B14F-4D97-AF65-F5344CB8AC3E}">
        <p14:creationId xmlns:p14="http://schemas.microsoft.com/office/powerpoint/2010/main" val="839926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22023" y="458484"/>
            <a:ext cx="6988629" cy="707886"/>
          </a:xfrm>
          <a:prstGeom prst="rect">
            <a:avLst/>
          </a:prstGeom>
          <a:noFill/>
          <a:ln w="28575">
            <a:solidFill>
              <a:schemeClr val="tx1"/>
            </a:solidFill>
          </a:ln>
        </p:spPr>
        <p:txBody>
          <a:bodyPr wrap="square" rtlCol="0">
            <a:spAutoFit/>
          </a:bodyPr>
          <a:lstStyle/>
          <a:p>
            <a:pPr algn="ctr"/>
            <a:r>
              <a:rPr lang="en-US" sz="4000" b="1" dirty="0"/>
              <a:t>How to write a good paragraph</a:t>
            </a:r>
          </a:p>
        </p:txBody>
      </p:sp>
      <p:sp>
        <p:nvSpPr>
          <p:cNvPr id="7" name="Rectangle 6"/>
          <p:cNvSpPr/>
          <p:nvPr/>
        </p:nvSpPr>
        <p:spPr>
          <a:xfrm>
            <a:off x="4350560" y="3003794"/>
            <a:ext cx="7432765" cy="646331"/>
          </a:xfrm>
          <a:prstGeom prst="rect">
            <a:avLst/>
          </a:prstGeom>
          <a:ln w="57150">
            <a:solidFill>
              <a:schemeClr val="tx1"/>
            </a:solidFill>
          </a:ln>
        </p:spPr>
        <p:txBody>
          <a:bodyPr wrap="square">
            <a:spAutoFit/>
          </a:bodyPr>
          <a:lstStyle/>
          <a:p>
            <a:r>
              <a:rPr lang="en-US" sz="3600" dirty="0" smtClean="0"/>
              <a:t>We can not imagine our life without it </a:t>
            </a:r>
            <a:endParaRPr lang="en-US" sz="3600" dirty="0"/>
          </a:p>
        </p:txBody>
      </p:sp>
      <p:sp>
        <p:nvSpPr>
          <p:cNvPr id="8" name="Right Arrow 7"/>
          <p:cNvSpPr/>
          <p:nvPr/>
        </p:nvSpPr>
        <p:spPr>
          <a:xfrm>
            <a:off x="340265" y="2673816"/>
            <a:ext cx="4010295" cy="1306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Conclusion</a:t>
            </a:r>
            <a:endParaRPr lang="en-US" sz="5400" dirty="0"/>
          </a:p>
        </p:txBody>
      </p:sp>
    </p:spTree>
    <p:extLst>
      <p:ext uri="{BB962C8B-B14F-4D97-AF65-F5344CB8AC3E}">
        <p14:creationId xmlns:p14="http://schemas.microsoft.com/office/powerpoint/2010/main" val="3737231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TotalTime>
  <Words>427</Words>
  <Application>Microsoft Office PowerPoint</Application>
  <PresentationFormat>Widescreen</PresentationFormat>
  <Paragraphs>38</Paragraphs>
  <Slides>11</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11</vt:i4>
      </vt:variant>
    </vt:vector>
  </HeadingPairs>
  <TitlesOfParts>
    <vt:vector size="17" baseType="lpstr">
      <vt:lpstr>Arial</vt:lpstr>
      <vt:lpstr>Calibri</vt:lpstr>
      <vt:lpstr>Calibri Light</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johir</dc:creator>
  <cp:lastModifiedBy>Azad</cp:lastModifiedBy>
  <cp:revision>133</cp:revision>
  <dcterms:created xsi:type="dcterms:W3CDTF">2020-07-22T04:31:51Z</dcterms:created>
  <dcterms:modified xsi:type="dcterms:W3CDTF">2020-09-22T19:22:15Z</dcterms:modified>
</cp:coreProperties>
</file>